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306" r:id="rId2"/>
    <p:sldId id="388" r:id="rId3"/>
    <p:sldId id="393" r:id="rId4"/>
    <p:sldId id="394" r:id="rId5"/>
    <p:sldId id="395" r:id="rId6"/>
    <p:sldId id="396" r:id="rId7"/>
    <p:sldId id="397" r:id="rId8"/>
    <p:sldId id="398" r:id="rId9"/>
    <p:sldId id="399" r:id="rId10"/>
    <p:sldId id="400" r:id="rId11"/>
    <p:sldId id="363" r:id="rId12"/>
    <p:sldId id="364" r:id="rId13"/>
    <p:sldId id="378" r:id="rId14"/>
    <p:sldId id="386" r:id="rId15"/>
    <p:sldId id="379" r:id="rId16"/>
    <p:sldId id="380" r:id="rId17"/>
    <p:sldId id="381" r:id="rId18"/>
    <p:sldId id="382" r:id="rId19"/>
    <p:sldId id="384" r:id="rId20"/>
    <p:sldId id="385" r:id="rId21"/>
    <p:sldId id="325" r:id="rId22"/>
    <p:sldId id="327" r:id="rId23"/>
    <p:sldId id="328" r:id="rId24"/>
    <p:sldId id="329" r:id="rId25"/>
    <p:sldId id="375" r:id="rId26"/>
    <p:sldId id="331" r:id="rId27"/>
    <p:sldId id="376" r:id="rId28"/>
    <p:sldId id="389" r:id="rId29"/>
    <p:sldId id="387" r:id="rId30"/>
    <p:sldId id="337" r:id="rId31"/>
  </p:sldIdLst>
  <p:sldSz cx="9144000" cy="6858000" type="screen4x3"/>
  <p:notesSz cx="6735763" cy="986948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98" autoAdjust="0"/>
  </p:normalViewPr>
  <p:slideViewPr>
    <p:cSldViewPr>
      <p:cViewPr varScale="1">
        <p:scale>
          <a:sx n="68" d="100"/>
          <a:sy n="68" d="100"/>
        </p:scale>
        <p:origin x="-13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32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2928" y="-96"/>
      </p:cViewPr>
      <p:guideLst>
        <p:guide orient="horz" pos="3109"/>
        <p:guide pos="212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B23BFC-E242-440F-A912-8A16858011AC}" type="doc">
      <dgm:prSet loTypeId="urn:microsoft.com/office/officeart/2005/8/layout/venn1" loCatId="relationship" qsTypeId="urn:microsoft.com/office/officeart/2005/8/quickstyle/3d2" qsCatId="3D" csTypeId="urn:microsoft.com/office/officeart/2005/8/colors/colorful3" csCatId="colorful" phldr="1"/>
      <dgm:spPr/>
    </dgm:pt>
    <dgm:pt modelId="{70F77783-C5E5-4E0B-A4D2-8E14B2466471}">
      <dgm:prSet phldrT="[文字]" custT="1"/>
      <dgm:spPr/>
      <dgm:t>
        <a:bodyPr/>
        <a:lstStyle/>
        <a:p>
          <a:pPr algn="ctr"/>
          <a:r>
            <a:rPr lang="zh-TW" altLang="en-US" sz="3600" b="1" dirty="0" smtClean="0">
              <a:solidFill>
                <a:schemeClr val="bg1"/>
              </a:solidFill>
            </a:rPr>
            <a:t>能力</a:t>
          </a:r>
          <a:endParaRPr lang="zh-TW" altLang="en-US" sz="3600" b="1" dirty="0">
            <a:solidFill>
              <a:schemeClr val="bg1"/>
            </a:solidFill>
          </a:endParaRPr>
        </a:p>
      </dgm:t>
    </dgm:pt>
    <dgm:pt modelId="{A83F8547-29AD-4623-857E-13CC3A758D61}" type="parTrans" cxnId="{475AAF65-78A5-4BAA-9E26-EC520491411D}">
      <dgm:prSet/>
      <dgm:spPr/>
      <dgm:t>
        <a:bodyPr/>
        <a:lstStyle/>
        <a:p>
          <a:pPr algn="ctr"/>
          <a:endParaRPr lang="zh-TW" altLang="en-US" sz="3600" b="1">
            <a:solidFill>
              <a:schemeClr val="bg1"/>
            </a:solidFill>
          </a:endParaRPr>
        </a:p>
      </dgm:t>
    </dgm:pt>
    <dgm:pt modelId="{7955E294-AC95-4EE9-B9E6-858E81C7D99F}" type="sibTrans" cxnId="{475AAF65-78A5-4BAA-9E26-EC520491411D}">
      <dgm:prSet/>
      <dgm:spPr/>
      <dgm:t>
        <a:bodyPr/>
        <a:lstStyle/>
        <a:p>
          <a:pPr algn="ctr"/>
          <a:endParaRPr lang="zh-TW" altLang="en-US" sz="3600" b="1">
            <a:solidFill>
              <a:schemeClr val="bg1"/>
            </a:solidFill>
          </a:endParaRPr>
        </a:p>
      </dgm:t>
    </dgm:pt>
    <dgm:pt modelId="{78FB9DCA-F5B2-49D9-A7FF-B8D8EEC1AC5B}">
      <dgm:prSet phldrT="[文字]" custT="1"/>
      <dgm:spPr/>
      <dgm:t>
        <a:bodyPr/>
        <a:lstStyle/>
        <a:p>
          <a:pPr algn="ctr"/>
          <a:r>
            <a:rPr lang="zh-TW" altLang="en-US" sz="3600" b="1" dirty="0" smtClean="0">
              <a:solidFill>
                <a:schemeClr val="bg1"/>
              </a:solidFill>
            </a:rPr>
            <a:t>機 會</a:t>
          </a:r>
          <a:endParaRPr lang="zh-TW" altLang="en-US" sz="3600" b="1" dirty="0">
            <a:solidFill>
              <a:schemeClr val="bg1"/>
            </a:solidFill>
          </a:endParaRPr>
        </a:p>
      </dgm:t>
    </dgm:pt>
    <dgm:pt modelId="{0EDA316C-1430-4584-9F7D-A4D7010C6A18}" type="parTrans" cxnId="{CE7D7E4E-4CA1-4FB0-8210-66B029BA4673}">
      <dgm:prSet/>
      <dgm:spPr/>
      <dgm:t>
        <a:bodyPr/>
        <a:lstStyle/>
        <a:p>
          <a:pPr algn="ctr"/>
          <a:endParaRPr lang="zh-TW" altLang="en-US" sz="3600" b="1">
            <a:solidFill>
              <a:schemeClr val="bg1"/>
            </a:solidFill>
          </a:endParaRPr>
        </a:p>
      </dgm:t>
    </dgm:pt>
    <dgm:pt modelId="{C428B35E-5AD2-48D9-9B04-80F3DEF7D532}" type="sibTrans" cxnId="{CE7D7E4E-4CA1-4FB0-8210-66B029BA4673}">
      <dgm:prSet/>
      <dgm:spPr/>
      <dgm:t>
        <a:bodyPr/>
        <a:lstStyle/>
        <a:p>
          <a:pPr algn="ctr"/>
          <a:endParaRPr lang="zh-TW" altLang="en-US" sz="3600" b="1">
            <a:solidFill>
              <a:schemeClr val="bg1"/>
            </a:solidFill>
          </a:endParaRPr>
        </a:p>
      </dgm:t>
    </dgm:pt>
    <dgm:pt modelId="{B0C167A1-702F-4529-BFB6-FCE55461BA6E}">
      <dgm:prSet phldrT="[文字]" custT="1"/>
      <dgm:spPr/>
      <dgm:t>
        <a:bodyPr/>
        <a:lstStyle/>
        <a:p>
          <a:pPr algn="ctr"/>
          <a:r>
            <a:rPr lang="zh-TW" altLang="en-US" sz="3600" b="1" dirty="0" smtClean="0">
              <a:solidFill>
                <a:schemeClr val="bg1"/>
              </a:solidFill>
            </a:rPr>
            <a:t>人脈</a:t>
          </a:r>
          <a:endParaRPr lang="zh-TW" altLang="en-US" sz="3600" b="1" dirty="0">
            <a:solidFill>
              <a:schemeClr val="bg1"/>
            </a:solidFill>
          </a:endParaRPr>
        </a:p>
      </dgm:t>
    </dgm:pt>
    <dgm:pt modelId="{1A071C30-727E-4AC5-86A5-1D38905150A5}" type="parTrans" cxnId="{7682947F-97C1-4F7E-B6EA-331A38293DD8}">
      <dgm:prSet/>
      <dgm:spPr/>
      <dgm:t>
        <a:bodyPr/>
        <a:lstStyle/>
        <a:p>
          <a:pPr algn="ctr"/>
          <a:endParaRPr lang="zh-TW" altLang="en-US" sz="3600" b="1">
            <a:solidFill>
              <a:schemeClr val="bg1"/>
            </a:solidFill>
          </a:endParaRPr>
        </a:p>
      </dgm:t>
    </dgm:pt>
    <dgm:pt modelId="{019EF4C0-5F7E-46D8-BEC6-08CEBF030762}" type="sibTrans" cxnId="{7682947F-97C1-4F7E-B6EA-331A38293DD8}">
      <dgm:prSet/>
      <dgm:spPr/>
      <dgm:t>
        <a:bodyPr/>
        <a:lstStyle/>
        <a:p>
          <a:pPr algn="ctr"/>
          <a:endParaRPr lang="zh-TW" altLang="en-US" sz="3600" b="1">
            <a:solidFill>
              <a:schemeClr val="bg1"/>
            </a:solidFill>
          </a:endParaRPr>
        </a:p>
      </dgm:t>
    </dgm:pt>
    <dgm:pt modelId="{99B0BEF4-F5A6-4215-964B-D20B9C22F5B5}">
      <dgm:prSet phldrT="[文字]" custT="1"/>
      <dgm:spPr/>
      <dgm:t>
        <a:bodyPr/>
        <a:lstStyle/>
        <a:p>
          <a:pPr algn="ctr"/>
          <a:r>
            <a:rPr lang="zh-TW" altLang="en-US" sz="3600" b="1" dirty="0" smtClean="0">
              <a:solidFill>
                <a:schemeClr val="bg1"/>
              </a:solidFill>
            </a:rPr>
            <a:t>環境</a:t>
          </a:r>
          <a:endParaRPr lang="zh-TW" altLang="en-US" sz="3600" b="1" dirty="0">
            <a:solidFill>
              <a:schemeClr val="bg1"/>
            </a:solidFill>
          </a:endParaRPr>
        </a:p>
      </dgm:t>
    </dgm:pt>
    <dgm:pt modelId="{9CC6C5E2-BAFA-46B0-B94C-B30DCD4EB17F}" type="parTrans" cxnId="{450A8453-6667-4481-ABFE-06F54C9C2A36}">
      <dgm:prSet/>
      <dgm:spPr/>
      <dgm:t>
        <a:bodyPr/>
        <a:lstStyle/>
        <a:p>
          <a:pPr algn="ctr"/>
          <a:endParaRPr lang="zh-TW" altLang="en-US" sz="3600" b="1">
            <a:solidFill>
              <a:schemeClr val="bg1"/>
            </a:solidFill>
          </a:endParaRPr>
        </a:p>
      </dgm:t>
    </dgm:pt>
    <dgm:pt modelId="{4938120D-F247-4843-AA3E-E7EA3571836A}" type="sibTrans" cxnId="{450A8453-6667-4481-ABFE-06F54C9C2A36}">
      <dgm:prSet/>
      <dgm:spPr/>
      <dgm:t>
        <a:bodyPr/>
        <a:lstStyle/>
        <a:p>
          <a:pPr algn="ctr"/>
          <a:endParaRPr lang="zh-TW" altLang="en-US" sz="3600" b="1">
            <a:solidFill>
              <a:schemeClr val="bg1"/>
            </a:solidFill>
          </a:endParaRPr>
        </a:p>
      </dgm:t>
    </dgm:pt>
    <dgm:pt modelId="{05B4F472-0068-4BA1-BA63-F3894E33111C}" type="pres">
      <dgm:prSet presAssocID="{15B23BFC-E242-440F-A912-8A16858011AC}" presName="compositeShape" presStyleCnt="0">
        <dgm:presLayoutVars>
          <dgm:chMax val="7"/>
          <dgm:dir/>
          <dgm:resizeHandles val="exact"/>
        </dgm:presLayoutVars>
      </dgm:prSet>
      <dgm:spPr/>
    </dgm:pt>
    <dgm:pt modelId="{9AA9C742-5115-4ECC-80B9-5C29D694360B}" type="pres">
      <dgm:prSet presAssocID="{70F77783-C5E5-4E0B-A4D2-8E14B2466471}" presName="circ1" presStyleLbl="vennNode1" presStyleIdx="0" presStyleCnt="4" custScaleX="120293" custScaleY="116187" custLinFactNeighborX="-434" custLinFactNeighborY="-1974"/>
      <dgm:spPr/>
      <dgm:t>
        <a:bodyPr/>
        <a:lstStyle/>
        <a:p>
          <a:endParaRPr lang="zh-TW" altLang="en-US"/>
        </a:p>
      </dgm:t>
    </dgm:pt>
    <dgm:pt modelId="{F34B36F7-3A2C-4316-A1FE-0848F388ECF3}" type="pres">
      <dgm:prSet presAssocID="{70F77783-C5E5-4E0B-A4D2-8E14B246647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309F6CB-DB43-47BE-9D48-B2143DDC6A7B}" type="pres">
      <dgm:prSet presAssocID="{99B0BEF4-F5A6-4215-964B-D20B9C22F5B5}" presName="circ2" presStyleLbl="vennNode1" presStyleIdx="1" presStyleCnt="4" custScaleX="122998" custScaleY="116447" custLinFactNeighborX="12729" custLinFactNeighborY="-2253"/>
      <dgm:spPr/>
      <dgm:t>
        <a:bodyPr/>
        <a:lstStyle/>
        <a:p>
          <a:endParaRPr lang="zh-TW" altLang="en-US"/>
        </a:p>
      </dgm:t>
    </dgm:pt>
    <dgm:pt modelId="{211BE63D-D09E-4253-8E7D-6CB3FA81B63F}" type="pres">
      <dgm:prSet presAssocID="{99B0BEF4-F5A6-4215-964B-D20B9C22F5B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AAF7EBA-9B42-455B-B6BD-8F3F87015AFB}" type="pres">
      <dgm:prSet presAssocID="{78FB9DCA-F5B2-49D9-A7FF-B8D8EEC1AC5B}" presName="circ3" presStyleLbl="vennNode1" presStyleIdx="2" presStyleCnt="4" custScaleX="119425" custScaleY="119411"/>
      <dgm:spPr/>
      <dgm:t>
        <a:bodyPr/>
        <a:lstStyle/>
        <a:p>
          <a:endParaRPr lang="zh-TW" altLang="en-US"/>
        </a:p>
      </dgm:t>
    </dgm:pt>
    <dgm:pt modelId="{7983CE04-25C8-4B64-AFEB-1E7A664F9ACA}" type="pres">
      <dgm:prSet presAssocID="{78FB9DCA-F5B2-49D9-A7FF-B8D8EEC1AC5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AFF8A0-A3D3-4CB8-AEFB-B2388C919E68}" type="pres">
      <dgm:prSet presAssocID="{B0C167A1-702F-4529-BFB6-FCE55461BA6E}" presName="circ4" presStyleLbl="vennNode1" presStyleIdx="3" presStyleCnt="4" custScaleX="126780" custScaleY="116447" custLinFactNeighborX="-16683" custLinFactNeighborY="2651"/>
      <dgm:spPr/>
      <dgm:t>
        <a:bodyPr/>
        <a:lstStyle/>
        <a:p>
          <a:endParaRPr lang="zh-TW" altLang="en-US"/>
        </a:p>
      </dgm:t>
    </dgm:pt>
    <dgm:pt modelId="{38C51673-AD06-47DF-AE12-BE526465D2C8}" type="pres">
      <dgm:prSet presAssocID="{B0C167A1-702F-4529-BFB6-FCE55461BA6E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DAB8EF0-ED61-4710-B45F-11C0E510545E}" type="presOf" srcId="{70F77783-C5E5-4E0B-A4D2-8E14B2466471}" destId="{F34B36F7-3A2C-4316-A1FE-0848F388ECF3}" srcOrd="1" destOrd="0" presId="urn:microsoft.com/office/officeart/2005/8/layout/venn1"/>
    <dgm:cxn modelId="{7682947F-97C1-4F7E-B6EA-331A38293DD8}" srcId="{15B23BFC-E242-440F-A912-8A16858011AC}" destId="{B0C167A1-702F-4529-BFB6-FCE55461BA6E}" srcOrd="3" destOrd="0" parTransId="{1A071C30-727E-4AC5-86A5-1D38905150A5}" sibTransId="{019EF4C0-5F7E-46D8-BEC6-08CEBF030762}"/>
    <dgm:cxn modelId="{366ED2F1-6196-4F1C-B3BE-2FC003953E8C}" type="presOf" srcId="{B0C167A1-702F-4529-BFB6-FCE55461BA6E}" destId="{38C51673-AD06-47DF-AE12-BE526465D2C8}" srcOrd="1" destOrd="0" presId="urn:microsoft.com/office/officeart/2005/8/layout/venn1"/>
    <dgm:cxn modelId="{7151FFF9-F4D0-4E58-B811-E7798E7E6D8C}" type="presOf" srcId="{B0C167A1-702F-4529-BFB6-FCE55461BA6E}" destId="{02AFF8A0-A3D3-4CB8-AEFB-B2388C919E68}" srcOrd="0" destOrd="0" presId="urn:microsoft.com/office/officeart/2005/8/layout/venn1"/>
    <dgm:cxn modelId="{CE7D7E4E-4CA1-4FB0-8210-66B029BA4673}" srcId="{15B23BFC-E242-440F-A912-8A16858011AC}" destId="{78FB9DCA-F5B2-49D9-A7FF-B8D8EEC1AC5B}" srcOrd="2" destOrd="0" parTransId="{0EDA316C-1430-4584-9F7D-A4D7010C6A18}" sibTransId="{C428B35E-5AD2-48D9-9B04-80F3DEF7D532}"/>
    <dgm:cxn modelId="{ACF1CE67-B878-4EAD-AF9D-7669A20F8FE8}" type="presOf" srcId="{78FB9DCA-F5B2-49D9-A7FF-B8D8EEC1AC5B}" destId="{5AAF7EBA-9B42-455B-B6BD-8F3F87015AFB}" srcOrd="0" destOrd="0" presId="urn:microsoft.com/office/officeart/2005/8/layout/venn1"/>
    <dgm:cxn modelId="{9F382013-71AD-40DF-A7FD-49578459455D}" type="presOf" srcId="{99B0BEF4-F5A6-4215-964B-D20B9C22F5B5}" destId="{211BE63D-D09E-4253-8E7D-6CB3FA81B63F}" srcOrd="1" destOrd="0" presId="urn:microsoft.com/office/officeart/2005/8/layout/venn1"/>
    <dgm:cxn modelId="{BCF80C64-C007-4E36-B097-3E17A61CEBC6}" type="presOf" srcId="{99B0BEF4-F5A6-4215-964B-D20B9C22F5B5}" destId="{9309F6CB-DB43-47BE-9D48-B2143DDC6A7B}" srcOrd="0" destOrd="0" presId="urn:microsoft.com/office/officeart/2005/8/layout/venn1"/>
    <dgm:cxn modelId="{450A8453-6667-4481-ABFE-06F54C9C2A36}" srcId="{15B23BFC-E242-440F-A912-8A16858011AC}" destId="{99B0BEF4-F5A6-4215-964B-D20B9C22F5B5}" srcOrd="1" destOrd="0" parTransId="{9CC6C5E2-BAFA-46B0-B94C-B30DCD4EB17F}" sibTransId="{4938120D-F247-4843-AA3E-E7EA3571836A}"/>
    <dgm:cxn modelId="{475AAF65-78A5-4BAA-9E26-EC520491411D}" srcId="{15B23BFC-E242-440F-A912-8A16858011AC}" destId="{70F77783-C5E5-4E0B-A4D2-8E14B2466471}" srcOrd="0" destOrd="0" parTransId="{A83F8547-29AD-4623-857E-13CC3A758D61}" sibTransId="{7955E294-AC95-4EE9-B9E6-858E81C7D99F}"/>
    <dgm:cxn modelId="{C9CDBC02-8092-4E32-B21A-961B365DE7CE}" type="presOf" srcId="{78FB9DCA-F5B2-49D9-A7FF-B8D8EEC1AC5B}" destId="{7983CE04-25C8-4B64-AFEB-1E7A664F9ACA}" srcOrd="1" destOrd="0" presId="urn:microsoft.com/office/officeart/2005/8/layout/venn1"/>
    <dgm:cxn modelId="{8A4BA754-54C0-4D70-B9A8-F5780D7084C8}" type="presOf" srcId="{15B23BFC-E242-440F-A912-8A16858011AC}" destId="{05B4F472-0068-4BA1-BA63-F3894E33111C}" srcOrd="0" destOrd="0" presId="urn:microsoft.com/office/officeart/2005/8/layout/venn1"/>
    <dgm:cxn modelId="{857F0E34-066D-4AC6-A74C-B1165C40921C}" type="presOf" srcId="{70F77783-C5E5-4E0B-A4D2-8E14B2466471}" destId="{9AA9C742-5115-4ECC-80B9-5C29D694360B}" srcOrd="0" destOrd="0" presId="urn:microsoft.com/office/officeart/2005/8/layout/venn1"/>
    <dgm:cxn modelId="{3965D844-4F15-42E0-AF0F-DAECE5F0334B}" type="presParOf" srcId="{05B4F472-0068-4BA1-BA63-F3894E33111C}" destId="{9AA9C742-5115-4ECC-80B9-5C29D694360B}" srcOrd="0" destOrd="0" presId="urn:microsoft.com/office/officeart/2005/8/layout/venn1"/>
    <dgm:cxn modelId="{98847335-D178-4312-84BC-47C4730123B8}" type="presParOf" srcId="{05B4F472-0068-4BA1-BA63-F3894E33111C}" destId="{F34B36F7-3A2C-4316-A1FE-0848F388ECF3}" srcOrd="1" destOrd="0" presId="urn:microsoft.com/office/officeart/2005/8/layout/venn1"/>
    <dgm:cxn modelId="{921B3BBC-53C5-4038-B081-C7D7C8602CC7}" type="presParOf" srcId="{05B4F472-0068-4BA1-BA63-F3894E33111C}" destId="{9309F6CB-DB43-47BE-9D48-B2143DDC6A7B}" srcOrd="2" destOrd="0" presId="urn:microsoft.com/office/officeart/2005/8/layout/venn1"/>
    <dgm:cxn modelId="{01E92D2A-1E18-496F-A426-A4D62B4D9BF7}" type="presParOf" srcId="{05B4F472-0068-4BA1-BA63-F3894E33111C}" destId="{211BE63D-D09E-4253-8E7D-6CB3FA81B63F}" srcOrd="3" destOrd="0" presId="urn:microsoft.com/office/officeart/2005/8/layout/venn1"/>
    <dgm:cxn modelId="{F4B14AC1-F0BA-4399-A493-AF736D8450D0}" type="presParOf" srcId="{05B4F472-0068-4BA1-BA63-F3894E33111C}" destId="{5AAF7EBA-9B42-455B-B6BD-8F3F87015AFB}" srcOrd="4" destOrd="0" presId="urn:microsoft.com/office/officeart/2005/8/layout/venn1"/>
    <dgm:cxn modelId="{9BBD3EDD-3090-492D-BC89-965CF95E9FAD}" type="presParOf" srcId="{05B4F472-0068-4BA1-BA63-F3894E33111C}" destId="{7983CE04-25C8-4B64-AFEB-1E7A664F9ACA}" srcOrd="5" destOrd="0" presId="urn:microsoft.com/office/officeart/2005/8/layout/venn1"/>
    <dgm:cxn modelId="{0180A3C9-F6FD-4AF4-B2D1-D9A09B441677}" type="presParOf" srcId="{05B4F472-0068-4BA1-BA63-F3894E33111C}" destId="{02AFF8A0-A3D3-4CB8-AEFB-B2388C919E68}" srcOrd="6" destOrd="0" presId="urn:microsoft.com/office/officeart/2005/8/layout/venn1"/>
    <dgm:cxn modelId="{EC462088-8AF6-4669-921F-C66F03237B9D}" type="presParOf" srcId="{05B4F472-0068-4BA1-BA63-F3894E33111C}" destId="{38C51673-AD06-47DF-AE12-BE526465D2C8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AA9C742-5115-4ECC-80B9-5C29D694360B}">
      <dsp:nvSpPr>
        <dsp:cNvPr id="0" name=""/>
        <dsp:cNvSpPr/>
      </dsp:nvSpPr>
      <dsp:spPr>
        <a:xfrm>
          <a:off x="2939889" y="-164190"/>
          <a:ext cx="2831096" cy="2734461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chemeClr val="bg1"/>
              </a:solidFill>
            </a:rPr>
            <a:t>能力</a:t>
          </a:r>
          <a:endParaRPr lang="zh-TW" altLang="en-US" sz="3600" b="1" kern="1200" dirty="0">
            <a:solidFill>
              <a:schemeClr val="bg1"/>
            </a:solidFill>
          </a:endParaRPr>
        </a:p>
      </dsp:txBody>
      <dsp:txXfrm>
        <a:off x="3266554" y="203910"/>
        <a:ext cx="2177766" cy="867665"/>
      </dsp:txXfrm>
    </dsp:sp>
    <dsp:sp modelId="{9309F6CB-DB43-47BE-9D48-B2143DDC6A7B}">
      <dsp:nvSpPr>
        <dsp:cNvPr id="0" name=""/>
        <dsp:cNvSpPr/>
      </dsp:nvSpPr>
      <dsp:spPr>
        <a:xfrm>
          <a:off x="4258821" y="820697"/>
          <a:ext cx="2894758" cy="2740581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alpha val="50000"/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alpha val="50000"/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chemeClr val="bg1"/>
              </a:solidFill>
            </a:rPr>
            <a:t>環境</a:t>
          </a:r>
          <a:endParaRPr lang="zh-TW" altLang="en-US" sz="3600" b="1" kern="1200" dirty="0">
            <a:solidFill>
              <a:schemeClr val="bg1"/>
            </a:solidFill>
          </a:endParaRPr>
        </a:p>
      </dsp:txBody>
      <dsp:txXfrm>
        <a:off x="5817537" y="1136918"/>
        <a:ext cx="1113368" cy="2108139"/>
      </dsp:txXfrm>
    </dsp:sp>
    <dsp:sp modelId="{5AAF7EBA-9B42-455B-B6BD-8F3F87015AFB}">
      <dsp:nvSpPr>
        <dsp:cNvPr id="0" name=""/>
        <dsp:cNvSpPr/>
      </dsp:nvSpPr>
      <dsp:spPr>
        <a:xfrm>
          <a:off x="2960318" y="1879814"/>
          <a:ext cx="2810668" cy="2810338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alpha val="50000"/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alpha val="50000"/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chemeClr val="bg1"/>
              </a:solidFill>
            </a:rPr>
            <a:t>機 會</a:t>
          </a:r>
          <a:endParaRPr lang="zh-TW" altLang="en-US" sz="3600" b="1" kern="1200" dirty="0">
            <a:solidFill>
              <a:schemeClr val="bg1"/>
            </a:solidFill>
          </a:endParaRPr>
        </a:p>
      </dsp:txBody>
      <dsp:txXfrm>
        <a:off x="3284626" y="3420096"/>
        <a:ext cx="2162052" cy="891742"/>
      </dsp:txXfrm>
    </dsp:sp>
    <dsp:sp modelId="{02AFF8A0-A3D3-4CB8-AEFB-B2388C919E68}">
      <dsp:nvSpPr>
        <dsp:cNvPr id="0" name=""/>
        <dsp:cNvSpPr/>
      </dsp:nvSpPr>
      <dsp:spPr>
        <a:xfrm>
          <a:off x="1440162" y="936113"/>
          <a:ext cx="2983768" cy="2740581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alpha val="50000"/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alpha val="50000"/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chemeClr val="bg1"/>
              </a:solidFill>
            </a:rPr>
            <a:t>人脈</a:t>
          </a:r>
          <a:endParaRPr lang="zh-TW" altLang="en-US" sz="3600" b="1" kern="1200" dirty="0">
            <a:solidFill>
              <a:schemeClr val="bg1"/>
            </a:solidFill>
          </a:endParaRPr>
        </a:p>
      </dsp:txBody>
      <dsp:txXfrm>
        <a:off x="1669682" y="1252333"/>
        <a:ext cx="1147603" cy="21081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3C57DD-9CAC-4782-BDBE-B68F14FDB67C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C17588-9DC2-4176-89E5-4AB54321A13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419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F73BD8-531B-496F-ADCE-2FFB85B6C6B9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CF05DB-BFD3-417F-B38E-63C2641110F9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在台灣既有兩兆雙星及資通訊產業的基礎上，並因應未來節能減碳、人口老化、創意經濟興起等世界趨勢，政府選定生物科技、綠色能源、精緻農業、觀光旅遊、醫療照護及文化創意等六大產業，從多元化、品牌化、關鍵技術取得等面向，由政府帶頭投入更多資源，並輔導及吸引民間投資，以擴大產業規模、提升產值及提高附加價值，在維持我國經濟持續成長的同時，亦能兼顧國民的生活品質。</a:t>
            </a:r>
          </a:p>
          <a:p>
            <a:r>
              <a:rPr lang="zh-TW" altLang="en-US" smtClean="0"/>
              <a:t>目前六大新興產業發展策略、細部計畫已陸續完成規劃，初步估計自</a:t>
            </a:r>
            <a:r>
              <a:rPr lang="en-US" altLang="zh-TW" smtClean="0"/>
              <a:t>2009</a:t>
            </a:r>
            <a:r>
              <a:rPr lang="zh-TW" altLang="en-US" smtClean="0"/>
              <a:t>至</a:t>
            </a:r>
            <a:r>
              <a:rPr lang="en-US" altLang="zh-TW" smtClean="0"/>
              <a:t>2012</a:t>
            </a:r>
            <a:r>
              <a:rPr lang="zh-TW" altLang="en-US" smtClean="0"/>
              <a:t>年間政府投入經費超過</a:t>
            </a:r>
            <a:r>
              <a:rPr lang="en-US" altLang="zh-TW" smtClean="0"/>
              <a:t>2,000</a:t>
            </a:r>
            <a:r>
              <a:rPr lang="zh-TW" altLang="en-US" smtClean="0"/>
              <a:t>億元，未來將定期檢討執行進度，以達成預期效益，期能為台灣帶來改變，厚植國家整體競爭力。 </a:t>
            </a:r>
          </a:p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430D024-2EB5-4FCA-93DA-00DC2BECD3BB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在台灣既有兩兆雙星及資通訊產業的基礎上，並因應未來節能減碳、人口老化、創意經濟興起等世界趨勢，政府選定生物科技、綠色能源、精緻農業、觀光旅遊、醫療照護及文化創意等六大產業，從多元化、品牌化、關鍵技術取得等面向，由政府帶頭投入更多資源，並輔導及吸引民間投資，以擴大產業規模、提升產值及提高附加價值，在維持我國經濟持續成長的同時，亦能兼顧國民的生活品質。</a:t>
            </a:r>
          </a:p>
          <a:p>
            <a:r>
              <a:rPr lang="zh-TW" altLang="en-US" smtClean="0"/>
              <a:t>目前六大新興產業發展策略、細部計畫已陸續完成規劃，初步估計自</a:t>
            </a:r>
            <a:r>
              <a:rPr lang="en-US" altLang="zh-TW" smtClean="0"/>
              <a:t>2009</a:t>
            </a:r>
            <a:r>
              <a:rPr lang="zh-TW" altLang="en-US" smtClean="0"/>
              <a:t>至</a:t>
            </a:r>
            <a:r>
              <a:rPr lang="en-US" altLang="zh-TW" smtClean="0"/>
              <a:t>2012</a:t>
            </a:r>
            <a:r>
              <a:rPr lang="zh-TW" altLang="en-US" smtClean="0"/>
              <a:t>年間政府投入經費超過</a:t>
            </a:r>
            <a:r>
              <a:rPr lang="en-US" altLang="zh-TW" smtClean="0"/>
              <a:t>2,000</a:t>
            </a:r>
            <a:r>
              <a:rPr lang="zh-TW" altLang="en-US" smtClean="0"/>
              <a:t>億元，未來將定期檢討執行進度，以達成預期效益，期能為台灣帶來改變，厚植國家整體競爭力。 </a:t>
            </a:r>
          </a:p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CEE7EF3-DD3B-4CF8-A0A4-7969627CE4C2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4506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4AFAF4-30E4-4916-9FEE-9CC598B0E56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E87ED0-C57B-40EB-A941-71CAF08F37FA}" type="slidenum">
              <a:rPr lang="en-US" altLang="zh-TW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 altLang="zh-TW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zh-TW" altLang="en-US" smtClean="0"/>
              <a:t>掌握順逆境時的處理方式往往可以看出其</a:t>
            </a:r>
            <a:r>
              <a:rPr lang="en-US" altLang="zh-TW" smtClean="0"/>
              <a:t>AQ</a:t>
            </a:r>
            <a:r>
              <a:rPr lang="zh-TW" altLang="en-US" smtClean="0"/>
              <a:t>。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zh-TW" altLang="en-US" smtClean="0"/>
              <a:t>某些人會說從來都沒有逆境時你會如何對待？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zh-TW" altLang="en-US" smtClean="0"/>
              <a:t>可從其日常工作，如作業、實驗或社團活動來著手。</a:t>
            </a:r>
            <a:endParaRPr lang="zh-TW" altLang="en-US" sz="900" smtClean="0"/>
          </a:p>
          <a:p>
            <a:pPr>
              <a:spcBef>
                <a:spcPct val="0"/>
              </a:spcBef>
            </a:pPr>
            <a:endParaRPr lang="en-US" altLang="zh-TW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36BFB-8CA0-41C9-8E17-56DFACD4717A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B6E7F-D5F7-4C9B-B91D-DE6F9ABACAED}" type="datetimeFigureOut">
              <a:rPr lang="zh-TW" altLang="en-US" smtClean="0"/>
              <a:pPr/>
              <a:t>2012/1/11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7FABD-2432-4349-A3B8-CB19D22C08C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://www.shutterstock.com/pic-40986880/stock-photo-column.html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slide" Target="slide2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tw.wrs.yahoo.com/_ylt=A3eg.xQKs9xNRlMAw7Zt1gt.;_ylu=X3oDMTBpc2ozM2gzBHBvcwM0BHNlYwNzcgR2dGlkAw--/SIG=1hfcck8do/EXP=1306338186/**http:/tw.image.search.yahoo.com/images/view?back=http://tw.image.search.yahoo.com/search/images?p=recycle&amp;js=1&amp;ei=utf-8&amp;fr=yfp&amp;w=400&amp;h=367&amp;imgurl=www.artie.com/cm/art/artists/barbcote/recycle.gif&amp;rurl=http://www.artie.com/cm/art/artists/barbcote/recycle.html&amp;size=64k&amp;name=recycle+gif&amp;p=recycle&amp;oid=a3537579737ee7d8&amp;fr2=&amp;no=4&amp;tt=1704269&amp;sigr=11p774bpo&amp;sigi=11hl77a9o&amp;sigb=12diamsan&amp;.crumb=FPCzq.pAOhd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tt1069.com/bbs/space-uid-459071.html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內容版面配置區 4" descr="a1666a10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924944"/>
            <a:ext cx="4824536" cy="3690411"/>
          </a:xfrm>
          <a:prstGeom prst="rect">
            <a:avLst/>
          </a:prstGeom>
        </p:spPr>
      </p:pic>
      <p:sp>
        <p:nvSpPr>
          <p:cNvPr id="6146" name="標題 1"/>
          <p:cNvSpPr>
            <a:spLocks noGrp="1"/>
          </p:cNvSpPr>
          <p:nvPr>
            <p:ph type="ctrTitle"/>
          </p:nvPr>
        </p:nvSpPr>
        <p:spPr>
          <a:xfrm>
            <a:off x="1928794" y="785794"/>
            <a:ext cx="6715172" cy="2214563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</a:pPr>
            <a:r>
              <a:rPr lang="en-US" altLang="zh-TW" sz="4000" b="1" dirty="0" smtClean="0">
                <a:solidFill>
                  <a:srgbClr val="990000"/>
                </a:solidFill>
              </a:rPr>
              <a:t/>
            </a:r>
            <a:br>
              <a:rPr lang="en-US" altLang="zh-TW" sz="4000" b="1" dirty="0" smtClean="0">
                <a:solidFill>
                  <a:srgbClr val="990000"/>
                </a:solidFill>
              </a:rPr>
            </a:br>
            <a:endParaRPr lang="zh-TW" altLang="en-US" sz="3600" b="1" dirty="0" smtClean="0">
              <a:solidFill>
                <a:srgbClr val="990000"/>
              </a:solidFill>
              <a:latin typeface="+mj-ea"/>
            </a:endParaRPr>
          </a:p>
        </p:txBody>
      </p:sp>
      <p:grpSp>
        <p:nvGrpSpPr>
          <p:cNvPr id="2" name="群組 5"/>
          <p:cNvGrpSpPr>
            <a:grpSpLocks/>
          </p:cNvGrpSpPr>
          <p:nvPr/>
        </p:nvGrpSpPr>
        <p:grpSpPr bwMode="auto">
          <a:xfrm>
            <a:off x="6943725" y="5838825"/>
            <a:ext cx="1962150" cy="668338"/>
            <a:chOff x="6944144" y="5839526"/>
            <a:chExt cx="1961343" cy="668283"/>
          </a:xfrm>
        </p:grpSpPr>
        <p:cxnSp>
          <p:nvCxnSpPr>
            <p:cNvPr id="7" name="直線接點 6"/>
            <p:cNvCxnSpPr/>
            <p:nvPr/>
          </p:nvCxnSpPr>
          <p:spPr>
            <a:xfrm>
              <a:off x="7299598" y="6455425"/>
              <a:ext cx="1501157" cy="1588"/>
            </a:xfrm>
            <a:prstGeom prst="line">
              <a:avLst/>
            </a:pr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Picture 48" descr="stock photo : Column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 l="10470" t="14655" r="27015" b="6740"/>
            <a:stretch>
              <a:fillRect/>
            </a:stretch>
          </p:blipFill>
          <p:spPr bwMode="auto">
            <a:xfrm>
              <a:off x="6944144" y="5839526"/>
              <a:ext cx="461171" cy="63693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矩形 8"/>
            <p:cNvSpPr/>
            <p:nvPr/>
          </p:nvSpPr>
          <p:spPr>
            <a:xfrm>
              <a:off x="7263101" y="5903021"/>
              <a:ext cx="1642386" cy="60478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ts val="2000"/>
                </a:lnSpc>
                <a:defRPr/>
              </a:pPr>
              <a:r>
                <a:rPr lang="zh-TW" altLang="en-US" dirty="0">
                  <a:solidFill>
                    <a:schemeClr val="accent1">
                      <a:lumMod val="50000"/>
                    </a:schemeClr>
                  </a:solidFill>
                  <a:latin typeface="Meiryo" pitchFamily="34" charset="-128"/>
                  <a:ea typeface="Meiryo" pitchFamily="34" charset="-128"/>
                  <a:cs typeface="Meiryo" pitchFamily="34" charset="-128"/>
                </a:rPr>
                <a:t>朱 騰 宇</a:t>
              </a:r>
              <a:endParaRPr lang="en-US" altLang="zh-TW" dirty="0">
                <a:solidFill>
                  <a:schemeClr val="accent1">
                    <a:lumMod val="50000"/>
                  </a:schemeClr>
                </a:solidFill>
                <a:latin typeface="Meiryo" pitchFamily="34" charset="-128"/>
                <a:ea typeface="Meiryo" pitchFamily="34" charset="-128"/>
                <a:cs typeface="Meiryo" pitchFamily="34" charset="-128"/>
              </a:endParaRPr>
            </a:p>
            <a:p>
              <a:pPr algn="ctr">
                <a:lnSpc>
                  <a:spcPts val="2000"/>
                </a:lnSpc>
                <a:defRPr/>
              </a:pPr>
              <a:r>
                <a:rPr lang="zh-TW" altLang="en-US" dirty="0">
                  <a:solidFill>
                    <a:schemeClr val="accent1">
                      <a:lumMod val="50000"/>
                    </a:schemeClr>
                  </a:solidFill>
                  <a:latin typeface="Cambria Math" pitchFamily="18" charset="0"/>
                  <a:ea typeface="Arial Unicode MS" pitchFamily="34" charset="-120"/>
                  <a:cs typeface="Arial Unicode MS" pitchFamily="34" charset="-120"/>
                </a:rPr>
                <a:t> </a:t>
              </a:r>
              <a:r>
                <a:rPr lang="en-US" altLang="zh-TW" dirty="0">
                  <a:solidFill>
                    <a:schemeClr val="accent1">
                      <a:lumMod val="50000"/>
                    </a:schemeClr>
                  </a:solidFill>
                  <a:latin typeface="Meiryo" pitchFamily="34" charset="-128"/>
                  <a:ea typeface="Meiryo" pitchFamily="34" charset="-128"/>
                  <a:cs typeface="Meiryo" pitchFamily="34" charset="-128"/>
                </a:rPr>
                <a:t>Keanu Chu</a:t>
              </a:r>
              <a:endParaRPr lang="zh-TW" altLang="en-US" dirty="0">
                <a:solidFill>
                  <a:schemeClr val="accent1">
                    <a:lumMod val="50000"/>
                  </a:schemeClr>
                </a:solidFill>
                <a:latin typeface="Meiryo" pitchFamily="34" charset="-128"/>
                <a:ea typeface="Meiryo" pitchFamily="34" charset="-128"/>
                <a:cs typeface="Meiryo" pitchFamily="34" charset="-128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2987824" y="836712"/>
            <a:ext cx="590465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7200"/>
              </a:lnSpc>
            </a:pPr>
            <a:r>
              <a:rPr lang="zh-TW" altLang="zh-TW" sz="4800" b="1" dirty="0" smtClean="0">
                <a:solidFill>
                  <a:srgbClr val="990000"/>
                </a:solidFill>
              </a:rPr>
              <a:t>就業競爭下的</a:t>
            </a:r>
            <a:endParaRPr lang="en-US" altLang="zh-TW" sz="4800" b="1" dirty="0" smtClean="0">
              <a:solidFill>
                <a:srgbClr val="990000"/>
              </a:solidFill>
            </a:endParaRPr>
          </a:p>
          <a:p>
            <a:pPr>
              <a:lnSpc>
                <a:spcPts val="7200"/>
              </a:lnSpc>
            </a:pPr>
            <a:r>
              <a:rPr lang="zh-TW" altLang="en-US" sz="4800" b="1" dirty="0" smtClean="0">
                <a:solidFill>
                  <a:srgbClr val="990000"/>
                </a:solidFill>
              </a:rPr>
              <a:t>              </a:t>
            </a:r>
            <a:r>
              <a:rPr lang="zh-TW" altLang="zh-TW" sz="4800" b="1" dirty="0" smtClean="0">
                <a:solidFill>
                  <a:srgbClr val="990000"/>
                </a:solidFill>
              </a:rPr>
              <a:t>致勝求職策略</a:t>
            </a:r>
            <a:endParaRPr lang="zh-TW" altLang="en-US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99000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88640"/>
            <a:ext cx="8572560" cy="576262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zh-TW" altLang="en-US" sz="2800" b="1" dirty="0" smtClean="0">
                <a:solidFill>
                  <a:srgbClr val="990000"/>
                </a:solidFill>
                <a:latin typeface="新細明體" charset="-120"/>
              </a:rPr>
              <a:t>顧問簡介</a:t>
            </a:r>
            <a:r>
              <a:rPr lang="zh-TW" altLang="en-US" sz="2800" dirty="0" smtClean="0">
                <a:solidFill>
                  <a:srgbClr val="CC3300"/>
                </a:solidFill>
                <a:latin typeface="華康儷金黑" pitchFamily="49" charset="-120"/>
                <a:ea typeface="華康儷金黑" pitchFamily="49" charset="-120"/>
              </a:rPr>
              <a:t> </a:t>
            </a:r>
            <a:endParaRPr lang="zh-TW" altLang="en-US" sz="2800" dirty="0">
              <a:solidFill>
                <a:srgbClr val="CC3300"/>
              </a:solidFill>
              <a:latin typeface="華康儷金黑" pitchFamily="49" charset="-120"/>
              <a:ea typeface="華康儷金黑" pitchFamily="49" charset="-120"/>
            </a:endParaRP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251520" y="764704"/>
            <a:ext cx="4268977" cy="5929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620713" indent="-620713" algn="l"/>
            <a:r>
              <a:rPr lang="zh-TW" altLang="en-US" sz="1800" b="1" dirty="0">
                <a:solidFill>
                  <a:schemeClr val="tx2">
                    <a:lumMod val="75000"/>
                  </a:schemeClr>
                </a:solidFill>
                <a:latin typeface="新細明體" charset="-120"/>
              </a:rPr>
              <a:t>朱 騰 </a:t>
            </a:r>
            <a:r>
              <a:rPr lang="zh-TW" altLang="en-US" sz="1800" b="1" dirty="0" smtClean="0">
                <a:solidFill>
                  <a:schemeClr val="tx2">
                    <a:lumMod val="75000"/>
                  </a:schemeClr>
                </a:solidFill>
                <a:latin typeface="新細明體" charset="-120"/>
              </a:rPr>
              <a:t>宇 </a:t>
            </a:r>
            <a:r>
              <a:rPr lang="en-US" altLang="zh-TW" sz="18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Keanu Chu</a:t>
            </a:r>
            <a:endParaRPr lang="zh-TW" altLang="en-US" sz="18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  <a:p>
            <a:pPr marL="620713" indent="-620713" algn="l"/>
            <a:endParaRPr lang="zh-TW" altLang="en-US" sz="800" b="1" dirty="0">
              <a:solidFill>
                <a:schemeClr val="accent2"/>
              </a:solidFill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資  歷</a:t>
            </a:r>
            <a:endParaRPr lang="en-US" altLang="zh-TW" sz="1400" b="1" dirty="0" smtClean="0">
              <a:solidFill>
                <a:srgbClr val="CC0000"/>
              </a:solidFill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人力資源管理與發展顧問 </a:t>
            </a:r>
            <a:r>
              <a:rPr lang="en-US" altLang="zh-TW" sz="1400" dirty="0" smtClean="0">
                <a:latin typeface="+mn-ea"/>
              </a:rPr>
              <a:t>(</a:t>
            </a:r>
            <a:r>
              <a:rPr lang="zh-TW" altLang="en-US" sz="1400" dirty="0" smtClean="0">
                <a:latin typeface="+mn-ea"/>
              </a:rPr>
              <a:t>現任</a:t>
            </a:r>
            <a:r>
              <a:rPr lang="en-US" altLang="zh-TW" sz="1400" dirty="0" smtClean="0">
                <a:latin typeface="+mn-ea"/>
              </a:rPr>
              <a:t>)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職業教育訓練機構特約講師 </a:t>
            </a:r>
            <a:r>
              <a:rPr lang="en-US" altLang="zh-TW" sz="1400" dirty="0" smtClean="0">
                <a:latin typeface="+mn-ea"/>
              </a:rPr>
              <a:t>(</a:t>
            </a:r>
            <a:r>
              <a:rPr lang="zh-TW" altLang="en-US" sz="1400" dirty="0" smtClean="0">
                <a:latin typeface="+mn-ea"/>
              </a:rPr>
              <a:t>現任</a:t>
            </a:r>
            <a:r>
              <a:rPr lang="en-US" altLang="zh-TW" sz="1400" dirty="0" smtClean="0">
                <a:latin typeface="+mn-ea"/>
              </a:rPr>
              <a:t>)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勞委會職訓局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TTQS</a:t>
            </a:r>
            <a:r>
              <a:rPr lang="zh-TW" altLang="en-US" sz="1400" dirty="0" smtClean="0">
                <a:latin typeface="+mn-ea"/>
              </a:rPr>
              <a:t>顧問 </a:t>
            </a:r>
            <a:r>
              <a:rPr lang="en-US" altLang="zh-TW" sz="1400" dirty="0" smtClean="0">
                <a:latin typeface="+mn-ea"/>
              </a:rPr>
              <a:t>(</a:t>
            </a:r>
            <a:r>
              <a:rPr lang="zh-TW" altLang="en-US" sz="1400" dirty="0" smtClean="0">
                <a:latin typeface="+mn-ea"/>
              </a:rPr>
              <a:t>現任</a:t>
            </a:r>
            <a:r>
              <a:rPr lang="en-US" altLang="zh-TW" sz="1400" dirty="0" smtClean="0">
                <a:latin typeface="+mn-ea"/>
              </a:rPr>
              <a:t>)</a:t>
            </a:r>
            <a:endParaRPr lang="zh-TW" altLang="en-US" sz="1400" dirty="0" smtClean="0">
              <a:latin typeface="+mn-ea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行政院青輔會顧問 </a:t>
            </a:r>
            <a:r>
              <a:rPr lang="en-US" altLang="zh-TW" sz="1400" dirty="0" smtClean="0">
                <a:latin typeface="+mn-ea"/>
              </a:rPr>
              <a:t>(</a:t>
            </a:r>
            <a:r>
              <a:rPr lang="zh-TW" altLang="en-US" sz="1400" dirty="0" smtClean="0">
                <a:latin typeface="+mn-ea"/>
              </a:rPr>
              <a:t>現任</a:t>
            </a:r>
            <a:r>
              <a:rPr lang="en-US" altLang="zh-TW" sz="1400" dirty="0" smtClean="0">
                <a:latin typeface="+mn-ea"/>
              </a:rPr>
              <a:t>)</a:t>
            </a:r>
          </a:p>
          <a:p>
            <a:pPr marL="620713" indent="-620713" algn="l">
              <a:lnSpc>
                <a:spcPts val="1200"/>
              </a:lnSpc>
            </a:pPr>
            <a:endParaRPr lang="en-US" altLang="zh-TW" sz="1400" dirty="0" smtClean="0">
              <a:latin typeface="+mn-ea"/>
            </a:endParaRPr>
          </a:p>
          <a:p>
            <a:pPr marL="620713" indent="-620713" algn="l">
              <a:lnSpc>
                <a:spcPts val="1200"/>
              </a:lnSpc>
            </a:pPr>
            <a:r>
              <a:rPr lang="zh-TW" altLang="en-US" sz="1400" dirty="0" smtClean="0">
                <a:latin typeface="+mn-ea"/>
              </a:rPr>
              <a:t>芮可企管顧問公司  副總經理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強茂股份有限公司  人資經理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台灣積體電路公司  人資資深課長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南茂科技公司          人資管理師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中國化學製藥公司  管理部股長</a:t>
            </a:r>
            <a:r>
              <a:rPr lang="zh-TW" altLang="en-US" sz="1400" b="1" dirty="0" smtClean="0">
                <a:latin typeface="+mn-ea"/>
              </a:rPr>
              <a:t>   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學歷 </a:t>
            </a:r>
            <a:r>
              <a:rPr lang="en-US" altLang="zh-TW" sz="1400" b="1" dirty="0" smtClean="0">
                <a:solidFill>
                  <a:srgbClr val="CC0000"/>
                </a:solidFill>
                <a:latin typeface="新細明體" charset="-120"/>
              </a:rPr>
              <a:t>/</a:t>
            </a: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 專業證書</a:t>
            </a:r>
            <a:endParaRPr lang="en-US" altLang="zh-TW" sz="1400" b="1" dirty="0" smtClean="0">
              <a:solidFill>
                <a:srgbClr val="CC0000"/>
              </a:solidFill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國立中山大學  人力資源</a:t>
            </a:r>
            <a:r>
              <a:rPr lang="zh-TW" altLang="en-US" sz="1400" dirty="0">
                <a:latin typeface="新細明體" charset="-120"/>
              </a:rPr>
              <a:t>管理研究所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國立</a:t>
            </a:r>
            <a:r>
              <a:rPr lang="zh-TW" altLang="en-US" sz="1400" dirty="0">
                <a:latin typeface="新細明體" charset="-120"/>
              </a:rPr>
              <a:t>台灣工業</a:t>
            </a:r>
            <a:r>
              <a:rPr lang="zh-TW" altLang="en-US" sz="1400" dirty="0" smtClean="0">
                <a:latin typeface="新細明體" charset="-120"/>
              </a:rPr>
              <a:t>技術學院</a:t>
            </a:r>
            <a:r>
              <a:rPr lang="en-US" altLang="zh-TW" sz="1400" dirty="0" smtClean="0">
                <a:latin typeface="新細明體" charset="-120"/>
              </a:rPr>
              <a:t>(</a:t>
            </a:r>
            <a:r>
              <a:rPr lang="zh-TW" altLang="en-US" sz="1400" dirty="0" smtClean="0">
                <a:latin typeface="新細明體" charset="-120"/>
              </a:rPr>
              <a:t>台科大</a:t>
            </a:r>
            <a:r>
              <a:rPr lang="en-US" altLang="zh-TW" sz="1400" dirty="0" smtClean="0">
                <a:latin typeface="新細明體" charset="-120"/>
              </a:rPr>
              <a:t>)</a:t>
            </a:r>
            <a:r>
              <a:rPr lang="zh-TW" altLang="en-US" sz="1400" dirty="0" smtClean="0">
                <a:latin typeface="新細明體" charset="-120"/>
              </a:rPr>
              <a:t>  企管系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瑞士</a:t>
            </a:r>
            <a:r>
              <a:rPr lang="en-US" altLang="zh-TW" sz="1400" dirty="0" err="1" smtClean="0">
                <a:latin typeface="Arial" pitchFamily="34" charset="0"/>
                <a:cs typeface="Arial" pitchFamily="34" charset="0"/>
              </a:rPr>
              <a:t>AdeQuaTE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 ISO10015</a:t>
            </a:r>
            <a:r>
              <a:rPr lang="zh-TW" altLang="en-US" sz="1400" dirty="0" smtClean="0">
                <a:latin typeface="新細明體" charset="-120"/>
              </a:rPr>
              <a:t>訓練品質管理主導稽核員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專長 </a:t>
            </a:r>
            <a:r>
              <a:rPr lang="en-US" altLang="zh-TW" sz="1400" b="1" dirty="0" smtClean="0">
                <a:solidFill>
                  <a:srgbClr val="CC0000"/>
                </a:solidFill>
                <a:latin typeface="新細明體" charset="-120"/>
              </a:rPr>
              <a:t>-</a:t>
            </a: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 輔導 </a:t>
            </a:r>
            <a:r>
              <a:rPr lang="en-US" altLang="zh-TW" sz="1400" b="1" dirty="0" smtClean="0">
                <a:solidFill>
                  <a:srgbClr val="CC0000"/>
                </a:solidFill>
                <a:latin typeface="新細明體" charset="-120"/>
              </a:rPr>
              <a:t>/</a:t>
            </a: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 講座 </a:t>
            </a:r>
            <a:r>
              <a:rPr lang="en-US" altLang="zh-TW" sz="1400" b="1" dirty="0" smtClean="0">
                <a:solidFill>
                  <a:srgbClr val="CC0000"/>
                </a:solidFill>
                <a:latin typeface="新細明體" charset="-120"/>
              </a:rPr>
              <a:t>/</a:t>
            </a: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 課程</a:t>
            </a:r>
            <a:endParaRPr lang="en-US" altLang="zh-TW" sz="1400" b="1" dirty="0" smtClean="0">
              <a:solidFill>
                <a:srgbClr val="CC0000"/>
              </a:solidFill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人資體制設計與輔導          </a:t>
            </a:r>
            <a:r>
              <a:rPr lang="en-US" altLang="zh-TW" sz="1400" dirty="0" smtClean="0">
                <a:latin typeface="+mn-ea"/>
              </a:rPr>
              <a:t>TWI</a:t>
            </a:r>
            <a:r>
              <a:rPr lang="zh-TW" altLang="en-US" sz="1400" dirty="0" smtClean="0">
                <a:latin typeface="+mn-ea"/>
              </a:rPr>
              <a:t>基層幹部管理能力</a:t>
            </a:r>
            <a:endParaRPr lang="en-US" altLang="zh-TW" sz="1400" dirty="0" smtClean="0">
              <a:latin typeface="+mn-ea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企業教育訓練規劃              商品企劃與市場開拓技巧</a:t>
            </a:r>
            <a:endParaRPr lang="en-US" altLang="zh-TW" sz="1400" dirty="0" smtClean="0">
              <a:latin typeface="+mn-ea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客製化課程設計與講授      高績效招募面談技巧</a:t>
            </a:r>
            <a:endParaRPr lang="en-US" altLang="zh-TW" sz="1400" dirty="0" smtClean="0">
              <a:latin typeface="+mn-ea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人才開發與甄選評量          職場溝通與人際關係 </a:t>
            </a:r>
            <a:endParaRPr lang="en-US" altLang="zh-TW" sz="1400" dirty="0" smtClean="0">
              <a:latin typeface="+mn-ea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創業諮詢與講座                  優質服務禮儀</a:t>
            </a:r>
            <a:endParaRPr lang="en-US" altLang="zh-TW" sz="1400" dirty="0" smtClean="0">
              <a:latin typeface="+mn-ea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+mn-ea"/>
              </a:rPr>
              <a:t>生涯規劃諮商與講座          企業內部講師培訓  </a:t>
            </a:r>
            <a:endParaRPr lang="en-US" altLang="zh-TW" sz="1400" dirty="0" smtClean="0"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44008" y="836712"/>
            <a:ext cx="4320480" cy="55425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620713" indent="-620713" algn="l">
              <a:lnSpc>
                <a:spcPts val="2500"/>
              </a:lnSpc>
            </a:pPr>
            <a:r>
              <a:rPr lang="en-US" altLang="zh-TW" b="1" dirty="0" smtClean="0">
                <a:solidFill>
                  <a:srgbClr val="CC0000"/>
                </a:solidFill>
                <a:latin typeface="新細明體" charset="-120"/>
              </a:rPr>
              <a:t>    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輔導 </a:t>
            </a:r>
            <a:r>
              <a:rPr lang="en-US" altLang="zh-TW" sz="1400" b="1" dirty="0" smtClean="0">
                <a:solidFill>
                  <a:srgbClr val="CC0000"/>
                </a:solidFill>
                <a:latin typeface="新細明體" charset="-120"/>
              </a:rPr>
              <a:t>/ </a:t>
            </a: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課程經驗</a:t>
            </a:r>
            <a:endParaRPr lang="en-US" altLang="zh-TW" sz="1400" b="1" dirty="0" smtClean="0">
              <a:solidFill>
                <a:srgbClr val="CC0000"/>
              </a:solidFill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台  積  電、奇美電子、奇美材料、奇美精密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南茂科技、台灣凸版、和鑫科技、光洋應材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璨揚企業、兆偉衛材、大成長城、燦坤實業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奇美醫院、生達製藥、鐵山營造、亨伸實業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大榮貨運、南科產學、群亞國際、珠寶學會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Amy‘</a:t>
            </a:r>
            <a:r>
              <a:rPr lang="zh-TW" alt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s </a:t>
            </a:r>
            <a:r>
              <a:rPr lang="zh-TW" altLang="en-US" sz="1400" dirty="0" smtClean="0">
                <a:latin typeface="新細明體" charset="-120"/>
              </a:rPr>
              <a:t>餐飲集團</a:t>
            </a:r>
            <a:r>
              <a:rPr lang="en-US" altLang="zh-TW" sz="1400" dirty="0" smtClean="0">
                <a:latin typeface="新細明體" charset="-120"/>
              </a:rPr>
              <a:t>…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講座經驗 </a:t>
            </a:r>
            <a:r>
              <a:rPr lang="en-US" altLang="zh-TW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新細明體" charset="-120"/>
              </a:rPr>
              <a:t>[</a:t>
            </a:r>
            <a:r>
              <a:rPr lang="zh-TW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新細明體" charset="-120"/>
              </a:rPr>
              <a:t> 五百場以上 </a:t>
            </a:r>
            <a:r>
              <a:rPr lang="en-US" altLang="zh-TW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新細明體" charset="-120"/>
              </a:rPr>
              <a:t>]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行政院青輔會、全國各地就業服務中心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成功大學、中山大學、中正大學、高雄醫學大學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台灣藝術大學、東華大學、台東大學、佛光大學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台灣科大、高雄海洋科大、屏東科大、雲林科大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高雄第一科大、高雄應用科大、屏東商業技術學院</a:t>
            </a:r>
            <a:endParaRPr lang="en-US" altLang="zh-TW" sz="1400" dirty="0" smtClean="0"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新細明體" charset="-120"/>
              </a:rPr>
              <a:t>南台科大</a:t>
            </a:r>
            <a:r>
              <a:rPr lang="en-US" altLang="zh-TW" sz="1400" dirty="0" smtClean="0">
                <a:latin typeface="新細明體" charset="-120"/>
              </a:rPr>
              <a:t>…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b="1" dirty="0" smtClean="0">
                <a:solidFill>
                  <a:srgbClr val="CC0000"/>
                </a:solidFill>
                <a:latin typeface="新細明體" charset="-120"/>
              </a:rPr>
              <a:t>專業發表</a:t>
            </a:r>
            <a:endParaRPr lang="en-US" altLang="zh-TW" sz="1400" b="1" dirty="0" smtClean="0">
              <a:solidFill>
                <a:srgbClr val="CC0000"/>
              </a:solidFill>
              <a:latin typeface="新細明體" charset="-120"/>
            </a:endParaRP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Arial" pitchFamily="34" charset="0"/>
                <a:cs typeface="Arial" pitchFamily="34" charset="0"/>
              </a:rPr>
              <a:t>中國人力資本市場與企業因應策略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(2010)</a:t>
            </a:r>
          </a:p>
          <a:p>
            <a:pPr marL="620713" indent="-620713" algn="l">
              <a:lnSpc>
                <a:spcPts val="2000"/>
              </a:lnSpc>
            </a:pP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TTQS</a:t>
            </a:r>
            <a:r>
              <a:rPr lang="zh-TW" altLang="en-US" sz="1400" dirty="0" smtClean="0">
                <a:latin typeface="Arial" pitchFamily="34" charset="0"/>
                <a:cs typeface="Arial" pitchFamily="34" charset="0"/>
              </a:rPr>
              <a:t>如何協助台灣企業因應國際化的經營環境</a:t>
            </a:r>
            <a:r>
              <a:rPr lang="en-US" altLang="zh-TW" sz="1400" dirty="0">
                <a:latin typeface="Arial" pitchFamily="34" charset="0"/>
                <a:cs typeface="Arial" pitchFamily="34" charset="0"/>
              </a:rPr>
              <a:t>(2010)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Arial" pitchFamily="34" charset="0"/>
                <a:cs typeface="Arial" pitchFamily="34" charset="0"/>
              </a:rPr>
              <a:t>以客戶導向的角度來看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TTQS</a:t>
            </a:r>
            <a:r>
              <a:rPr lang="en-US" altLang="zh-TW" sz="1400" dirty="0">
                <a:latin typeface="Arial" pitchFamily="34" charset="0"/>
                <a:cs typeface="Arial" pitchFamily="34" charset="0"/>
              </a:rPr>
              <a:t>(2009)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Arial" pitchFamily="34" charset="0"/>
                <a:cs typeface="Arial" pitchFamily="34" charset="0"/>
              </a:rPr>
              <a:t>訓練品質管理手冊撰寫原則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(2008)</a:t>
            </a:r>
          </a:p>
          <a:p>
            <a:pPr marL="620713" indent="-620713" algn="l">
              <a:lnSpc>
                <a:spcPts val="2000"/>
              </a:lnSpc>
            </a:pPr>
            <a:r>
              <a:rPr lang="zh-TW" altLang="en-US" sz="1400" dirty="0" smtClean="0">
                <a:latin typeface="Arial" pitchFamily="34" charset="0"/>
                <a:cs typeface="Arial" pitchFamily="34" charset="0"/>
              </a:rPr>
              <a:t>企業對教育訓練的投入是費用還是投資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(2007)</a:t>
            </a:r>
            <a:endParaRPr lang="en-US" altLang="zh-TW" sz="1400" dirty="0">
              <a:latin typeface="新細明體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b="1" dirty="0" smtClean="0">
                <a:solidFill>
                  <a:srgbClr val="990000"/>
                </a:solidFill>
              </a:rPr>
              <a:t>讓職場「空窗期」變成「強身期」</a:t>
            </a:r>
            <a:endParaRPr lang="zh-TW" altLang="en-US" sz="3200" b="1" dirty="0">
              <a:solidFill>
                <a:srgbClr val="99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71604" y="1500174"/>
            <a:ext cx="7286676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轉念 </a:t>
            </a:r>
            <a:r>
              <a:rPr lang="en-US" altLang="zh-TW" b="1" dirty="0" smtClean="0">
                <a:solidFill>
                  <a:srgbClr val="0070C0"/>
                </a:solidFill>
              </a:rPr>
              <a:t>- </a:t>
            </a:r>
            <a:r>
              <a:rPr lang="zh-TW" altLang="en-US" b="1" dirty="0" smtClean="0">
                <a:solidFill>
                  <a:srgbClr val="0070C0"/>
                </a:solidFill>
              </a:rPr>
              <a:t>危機可以是轉機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去憂解鬱、坦然面對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整頓生活，檢視自我職場價值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擬定強身計畫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整理個人職場資源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善用社會資源，為個人職場能量加值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zh-TW" altLang="en-US" sz="3200" b="1" dirty="0" smtClean="0">
                <a:solidFill>
                  <a:srgbClr val="990000"/>
                </a:solidFill>
              </a:rPr>
              <a:t>掌握職場發展的關鍵要素</a:t>
            </a:r>
            <a:endParaRPr lang="zh-TW" altLang="en-US" sz="3200" b="1" dirty="0">
              <a:solidFill>
                <a:srgbClr val="99000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251520" y="1628800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圖片 6" descr="a1306a1038.jpg"/>
          <p:cNvPicPr>
            <a:picLocks noChangeAspect="1"/>
          </p:cNvPicPr>
          <p:nvPr/>
        </p:nvPicPr>
        <p:blipFill>
          <a:blip r:embed="rId7" cstate="print"/>
          <a:srcRect t="12579"/>
          <a:stretch>
            <a:fillRect/>
          </a:stretch>
        </p:blipFill>
        <p:spPr>
          <a:xfrm>
            <a:off x="7308304" y="4829108"/>
            <a:ext cx="1687664" cy="1803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3200" b="1" dirty="0" smtClean="0">
                <a:solidFill>
                  <a:srgbClr val="990000"/>
                </a:solidFill>
              </a:rPr>
              <a:t>全球產業趨勢</a:t>
            </a:r>
            <a:endParaRPr lang="zh-TW" altLang="en-US" sz="3200" b="1" dirty="0">
              <a:solidFill>
                <a:srgbClr val="99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71600" y="1169368"/>
            <a:ext cx="7560840" cy="5688632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  <a:buNone/>
            </a:pPr>
            <a:r>
              <a:rPr lang="zh-TW" altLang="en-US" sz="2400" b="1" dirty="0" smtClean="0">
                <a:solidFill>
                  <a:srgbClr val="6666FF"/>
                </a:solidFill>
              </a:rPr>
              <a:t>趨勢一：歐美日景氣回升緩慢， 南方絲路快速崛起</a:t>
            </a:r>
            <a:endParaRPr lang="en-US" altLang="zh-TW" sz="2400" b="1" dirty="0" smtClean="0">
              <a:solidFill>
                <a:srgbClr val="6666FF"/>
              </a:solidFill>
            </a:endParaRPr>
          </a:p>
          <a:p>
            <a:pPr>
              <a:lnSpc>
                <a:spcPct val="170000"/>
              </a:lnSpc>
              <a:buNone/>
            </a:pPr>
            <a:r>
              <a:rPr lang="zh-TW" altLang="en-US" sz="2400" b="1" dirty="0" smtClean="0"/>
              <a:t>     公共建設   </a:t>
            </a:r>
            <a:r>
              <a:rPr lang="en-US" altLang="zh-TW" sz="2400" b="1" dirty="0" smtClean="0"/>
              <a:t>/</a:t>
            </a:r>
            <a:r>
              <a:rPr lang="zh-TW" altLang="en-US" sz="2400" b="1" dirty="0" smtClean="0"/>
              <a:t>  民生內需  </a:t>
            </a:r>
            <a:r>
              <a:rPr lang="en-US" altLang="zh-TW" sz="2400" b="1" dirty="0" smtClean="0"/>
              <a:t>/</a:t>
            </a:r>
            <a:r>
              <a:rPr lang="zh-TW" altLang="en-US" sz="2400" b="1" dirty="0" smtClean="0"/>
              <a:t>  金融  </a:t>
            </a:r>
            <a:r>
              <a:rPr lang="en-US" altLang="zh-TW" sz="2400" b="1" dirty="0" smtClean="0"/>
              <a:t>/</a:t>
            </a:r>
            <a:r>
              <a:rPr lang="zh-TW" altLang="en-US" sz="2400" b="1" dirty="0" smtClean="0"/>
              <a:t>  航運   </a:t>
            </a:r>
            <a:endParaRPr lang="en-US" altLang="zh-TW" sz="2400" b="1" dirty="0" smtClean="0"/>
          </a:p>
          <a:p>
            <a:pPr>
              <a:lnSpc>
                <a:spcPct val="170000"/>
              </a:lnSpc>
              <a:buNone/>
            </a:pPr>
            <a:r>
              <a:rPr lang="zh-TW" altLang="en-US" sz="2400" b="1" dirty="0" smtClean="0"/>
              <a:t>     通路  </a:t>
            </a:r>
            <a:r>
              <a:rPr lang="en-US" altLang="zh-TW" sz="2400" b="1" dirty="0" smtClean="0"/>
              <a:t>/</a:t>
            </a:r>
            <a:r>
              <a:rPr lang="zh-TW" altLang="en-US" sz="2400" b="1" dirty="0" smtClean="0"/>
              <a:t> 能源  </a:t>
            </a:r>
            <a:r>
              <a:rPr lang="en-US" altLang="zh-TW" sz="2400" b="1" dirty="0" smtClean="0"/>
              <a:t>/</a:t>
            </a:r>
            <a:r>
              <a:rPr lang="zh-TW" altLang="en-US" sz="2400" b="1" dirty="0" smtClean="0"/>
              <a:t>  觀光旅遊  </a:t>
            </a:r>
            <a:r>
              <a:rPr lang="en-US" altLang="zh-TW" sz="2400" b="1" dirty="0" smtClean="0"/>
              <a:t>/</a:t>
            </a:r>
            <a:r>
              <a:rPr lang="zh-TW" altLang="en-US" sz="2400" b="1" dirty="0" smtClean="0"/>
              <a:t>  奢華精品  </a:t>
            </a:r>
            <a:r>
              <a:rPr lang="en-US" altLang="zh-TW" sz="2400" b="1" dirty="0" smtClean="0"/>
              <a:t>/</a:t>
            </a:r>
            <a:r>
              <a:rPr lang="zh-TW" altLang="en-US" sz="2400" b="1" dirty="0" smtClean="0"/>
              <a:t>  汽車 </a:t>
            </a:r>
            <a:endParaRPr lang="en-US" altLang="zh-TW" sz="2400" b="1" dirty="0" smtClean="0"/>
          </a:p>
          <a:p>
            <a:pPr>
              <a:lnSpc>
                <a:spcPct val="170000"/>
              </a:lnSpc>
              <a:buNone/>
            </a:pPr>
            <a:r>
              <a:rPr lang="zh-TW" altLang="en-US" sz="2400" b="1" dirty="0" smtClean="0">
                <a:solidFill>
                  <a:srgbClr val="6666FF"/>
                </a:solidFill>
              </a:rPr>
              <a:t>趨勢二：全球環境保護意識抬頭</a:t>
            </a:r>
            <a:endParaRPr lang="en-US" altLang="zh-TW" sz="2400" b="1" dirty="0" smtClean="0">
              <a:solidFill>
                <a:srgbClr val="6666FF"/>
              </a:solidFill>
            </a:endParaRPr>
          </a:p>
          <a:p>
            <a:pPr>
              <a:lnSpc>
                <a:spcPct val="170000"/>
              </a:lnSpc>
              <a:buNone/>
            </a:pPr>
            <a:r>
              <a:rPr lang="zh-TW" altLang="en-US" sz="2400" b="1" dirty="0" smtClean="0"/>
              <a:t>    綠能  </a:t>
            </a:r>
            <a:r>
              <a:rPr lang="en-US" altLang="zh-TW" sz="2400" b="1" dirty="0" smtClean="0"/>
              <a:t>/</a:t>
            </a:r>
            <a:r>
              <a:rPr lang="zh-TW" altLang="en-US" sz="2400" b="1" dirty="0" smtClean="0"/>
              <a:t>  天然資源  </a:t>
            </a:r>
            <a:r>
              <a:rPr lang="en-US" altLang="zh-TW" sz="2400" b="1" dirty="0" smtClean="0"/>
              <a:t>/</a:t>
            </a:r>
            <a:r>
              <a:rPr lang="zh-TW" altLang="en-US" sz="2400" b="1" dirty="0" smtClean="0"/>
              <a:t>  環保</a:t>
            </a:r>
            <a:endParaRPr lang="en-US" altLang="zh-TW" sz="2400" b="1" dirty="0" smtClean="0"/>
          </a:p>
          <a:p>
            <a:pPr>
              <a:lnSpc>
                <a:spcPct val="170000"/>
              </a:lnSpc>
              <a:buNone/>
            </a:pPr>
            <a:r>
              <a:rPr lang="zh-TW" altLang="en-US" sz="2400" b="1" dirty="0" smtClean="0">
                <a:solidFill>
                  <a:srgbClr val="6666FF"/>
                </a:solidFill>
              </a:rPr>
              <a:t>趨勢三：高度全球化促進行動產業盛行</a:t>
            </a:r>
            <a:endParaRPr lang="en-US" altLang="zh-TW" sz="2400" b="1" dirty="0" smtClean="0">
              <a:solidFill>
                <a:srgbClr val="6666FF"/>
              </a:solidFill>
            </a:endParaRPr>
          </a:p>
          <a:p>
            <a:pPr>
              <a:lnSpc>
                <a:spcPct val="170000"/>
              </a:lnSpc>
              <a:buNone/>
            </a:pPr>
            <a:r>
              <a:rPr lang="zh-TW" altLang="en-US" sz="2400" b="1" dirty="0" smtClean="0"/>
              <a:t>    無線通訊  </a:t>
            </a:r>
            <a:r>
              <a:rPr lang="en-US" altLang="zh-TW" sz="2400" b="1" dirty="0" smtClean="0"/>
              <a:t>/</a:t>
            </a:r>
            <a:r>
              <a:rPr lang="zh-TW" altLang="en-US" sz="2400" b="1" dirty="0" smtClean="0"/>
              <a:t>  行動科技</a:t>
            </a:r>
            <a:endParaRPr lang="en-US" altLang="zh-TW" sz="2400" b="1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altLang="zh-TW" sz="2800" b="1" dirty="0" smtClean="0">
                <a:solidFill>
                  <a:srgbClr val="990000"/>
                </a:solidFill>
              </a:rPr>
              <a:t>ECFA</a:t>
            </a:r>
            <a:r>
              <a:rPr lang="zh-TW" altLang="en-US" sz="2800" b="1" dirty="0" smtClean="0">
                <a:solidFill>
                  <a:srgbClr val="990000"/>
                </a:solidFill>
              </a:rPr>
              <a:t>對台灣產業的影響</a:t>
            </a:r>
            <a:endParaRPr lang="zh-TW" altLang="en-US" sz="2800" b="1" dirty="0">
              <a:solidFill>
                <a:srgbClr val="99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357422" y="1428736"/>
            <a:ext cx="4900618" cy="4525963"/>
          </a:xfrm>
        </p:spPr>
        <p:txBody>
          <a:bodyPr/>
          <a:lstStyle/>
          <a:p>
            <a:pPr>
              <a:lnSpc>
                <a:spcPct val="150000"/>
              </a:lnSpc>
              <a:buClr>
                <a:srgbClr val="990000"/>
              </a:buClr>
              <a:buSzPct val="80000"/>
              <a:buFont typeface="Wingdings" pitchFamily="2" charset="2"/>
              <a:buChar char="l"/>
            </a:pPr>
            <a:r>
              <a:rPr lang="zh-TW" altLang="en-US" b="1" dirty="0" smtClean="0"/>
              <a:t>產業結構調整</a:t>
            </a:r>
            <a:endParaRPr lang="en-US" altLang="zh-TW" b="1" dirty="0" smtClean="0"/>
          </a:p>
          <a:p>
            <a:pPr>
              <a:lnSpc>
                <a:spcPct val="150000"/>
              </a:lnSpc>
              <a:buClr>
                <a:srgbClr val="990000"/>
              </a:buClr>
              <a:buSzPct val="80000"/>
              <a:buFont typeface="Wingdings" pitchFamily="2" charset="2"/>
              <a:buChar char="l"/>
            </a:pPr>
            <a:r>
              <a:rPr lang="zh-TW" altLang="en-US" b="1" dirty="0" smtClean="0"/>
              <a:t>區域經濟及市場發展</a:t>
            </a:r>
            <a:endParaRPr lang="en-US" altLang="zh-TW" b="1" dirty="0" smtClean="0"/>
          </a:p>
          <a:p>
            <a:pPr>
              <a:lnSpc>
                <a:spcPct val="150000"/>
              </a:lnSpc>
              <a:buClr>
                <a:srgbClr val="990000"/>
              </a:buClr>
              <a:buSzPct val="80000"/>
              <a:buFont typeface="Wingdings" pitchFamily="2" charset="2"/>
              <a:buChar char="l"/>
            </a:pPr>
            <a:r>
              <a:rPr lang="zh-TW" altLang="en-US" b="1" dirty="0" smtClean="0"/>
              <a:t>外商投資</a:t>
            </a:r>
            <a:endParaRPr lang="en-US" altLang="zh-TW" b="1" dirty="0" smtClean="0"/>
          </a:p>
          <a:p>
            <a:pPr>
              <a:lnSpc>
                <a:spcPct val="150000"/>
              </a:lnSpc>
              <a:buClr>
                <a:srgbClr val="990000"/>
              </a:buClr>
              <a:buSzPct val="80000"/>
              <a:buFont typeface="Wingdings" pitchFamily="2" charset="2"/>
              <a:buChar char="l"/>
            </a:pPr>
            <a:r>
              <a:rPr lang="zh-TW" altLang="en-US" b="1" dirty="0" smtClean="0"/>
              <a:t>就業機會及人才調整</a:t>
            </a:r>
            <a:endParaRPr lang="en-US" altLang="zh-TW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3200" b="1" dirty="0" smtClean="0">
                <a:solidFill>
                  <a:srgbClr val="990000"/>
                </a:solidFill>
              </a:rPr>
              <a:t>台灣產業變化</a:t>
            </a:r>
            <a:endParaRPr lang="zh-TW" altLang="en-US" sz="3200" b="1" dirty="0">
              <a:solidFill>
                <a:srgbClr val="99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1268760"/>
            <a:ext cx="7632848" cy="5184576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Clr>
                <a:srgbClr val="990000"/>
              </a:buClr>
              <a:buFont typeface="Wingdings" pitchFamily="2" charset="2"/>
              <a:buChar char="l"/>
            </a:pPr>
            <a:r>
              <a:rPr lang="zh-TW" altLang="en-US" sz="2400" b="1" dirty="0" smtClean="0"/>
              <a:t>科技製造業盛況不復當年，平板電腦、智慧型手機相關產業獨佔鰲頭</a:t>
            </a:r>
            <a:endParaRPr lang="en-US" altLang="zh-TW" sz="2400" b="1" dirty="0" smtClean="0"/>
          </a:p>
          <a:p>
            <a:pPr>
              <a:lnSpc>
                <a:spcPct val="200000"/>
              </a:lnSpc>
              <a:buClr>
                <a:srgbClr val="990000"/>
              </a:buClr>
              <a:buFont typeface="Wingdings" pitchFamily="2" charset="2"/>
              <a:buChar char="l"/>
            </a:pPr>
            <a:r>
              <a:rPr lang="zh-TW" altLang="en-US" sz="2400" b="1" dirty="0" smtClean="0"/>
              <a:t>中概股製造業面臨大陸經營困境</a:t>
            </a:r>
            <a:endParaRPr lang="en-US" altLang="zh-TW" sz="2400" b="1" dirty="0" smtClean="0"/>
          </a:p>
          <a:p>
            <a:pPr>
              <a:lnSpc>
                <a:spcPct val="200000"/>
              </a:lnSpc>
              <a:buClr>
                <a:srgbClr val="990000"/>
              </a:buClr>
              <a:buFont typeface="Wingdings" pitchFamily="2" charset="2"/>
              <a:buChar char="l"/>
            </a:pPr>
            <a:r>
              <a:rPr lang="zh-TW" altLang="en-US" sz="2400" b="1" dirty="0" smtClean="0"/>
              <a:t>觀光旅遊業逆勢上揚</a:t>
            </a:r>
            <a:endParaRPr lang="en-US" altLang="zh-TW" sz="2400" b="1" dirty="0" smtClean="0"/>
          </a:p>
          <a:p>
            <a:pPr>
              <a:lnSpc>
                <a:spcPct val="200000"/>
              </a:lnSpc>
              <a:buClr>
                <a:srgbClr val="990000"/>
              </a:buClr>
              <a:buFont typeface="Wingdings" pitchFamily="2" charset="2"/>
              <a:buChar char="l"/>
            </a:pPr>
            <a:r>
              <a:rPr lang="zh-TW" altLang="en-US" sz="2400" b="1" dirty="0" smtClean="0"/>
              <a:t>批發零售業順勢而上</a:t>
            </a:r>
            <a:endParaRPr lang="en-US" altLang="zh-TW" sz="2400" b="1" dirty="0" smtClean="0"/>
          </a:p>
          <a:p>
            <a:pPr>
              <a:lnSpc>
                <a:spcPct val="200000"/>
              </a:lnSpc>
              <a:buClr>
                <a:srgbClr val="990000"/>
              </a:buClr>
              <a:buFont typeface="Wingdings" pitchFamily="2" charset="2"/>
              <a:buChar char="l"/>
            </a:pPr>
            <a:r>
              <a:rPr lang="zh-TW" altLang="en-US" sz="2400" b="1" dirty="0" smtClean="0"/>
              <a:t>餐飲業異軍突起</a:t>
            </a:r>
            <a:endParaRPr lang="en-US" altLang="zh-TW" sz="2400" b="1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zh-TW" altLang="en-US" sz="2800" b="1" smtClean="0">
                <a:solidFill>
                  <a:srgbClr val="990000"/>
                </a:solidFill>
              </a:rPr>
              <a:t>台灣六大促進產業</a:t>
            </a:r>
            <a:r>
              <a:rPr lang="en-US" altLang="zh-TW" sz="2800" b="1" smtClean="0">
                <a:solidFill>
                  <a:srgbClr val="990000"/>
                </a:solidFill>
              </a:rPr>
              <a:t>(1/2)</a:t>
            </a:r>
            <a:endParaRPr lang="zh-TW" altLang="en-US" sz="2800" b="1" smtClean="0">
              <a:solidFill>
                <a:srgbClr val="990000"/>
              </a:solidFill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428625" y="908050"/>
          <a:ext cx="8358246" cy="5661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0198"/>
                <a:gridCol w="6858048"/>
              </a:tblGrid>
              <a:tr h="5200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產業別</a:t>
                      </a:r>
                      <a:endParaRPr lang="zh-TW" altLang="en-US" sz="2200" dirty="0">
                        <a:latin typeface="+mn-ea"/>
                        <a:ea typeface="+mn-e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發展策略</a:t>
                      </a:r>
                      <a:endParaRPr lang="zh-TW" altLang="en-US" sz="2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17023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b="1" dirty="0" smtClean="0">
                          <a:solidFill>
                            <a:schemeClr val="accent4"/>
                          </a:solidFill>
                          <a:latin typeface="+mn-ea"/>
                          <a:ea typeface="+mn-ea"/>
                        </a:rPr>
                        <a:t>生物科技</a:t>
                      </a:r>
                    </a:p>
                    <a:p>
                      <a:pPr algn="ctr"/>
                      <a:endParaRPr lang="zh-TW" altLang="en-US" sz="2200" b="1" dirty="0">
                        <a:solidFill>
                          <a:schemeClr val="accent4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強化產業化研發能量，承接上游累積的成果，成立生技整合育成中心及生技創投基金，帶動民間資金投入，並成立食品藥物管理局以建構與國際銜接的醫藥法規環境。</a:t>
                      </a:r>
                      <a:endParaRPr lang="zh-TW" altLang="en-US" sz="2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17023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b="1" dirty="0" smtClean="0">
                          <a:solidFill>
                            <a:schemeClr val="accent4"/>
                          </a:solidFill>
                          <a:latin typeface="+mn-ea"/>
                          <a:ea typeface="+mn-ea"/>
                        </a:rPr>
                        <a:t>綠色能源</a:t>
                      </a:r>
                    </a:p>
                    <a:p>
                      <a:pPr algn="ctr"/>
                      <a:endParaRPr lang="zh-TW" altLang="en-US" sz="2200" b="1" dirty="0">
                        <a:solidFill>
                          <a:schemeClr val="accent4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以技術突圍、關鍵投資、環境塑造、內需擴大及出口拓銷等策略，協助太陽光電、</a:t>
                      </a:r>
                      <a:r>
                        <a:rPr lang="en-US" altLang="zh-TW" sz="2200" dirty="0" smtClean="0">
                          <a:latin typeface="+mn-ea"/>
                          <a:ea typeface="+mn-ea"/>
                        </a:rPr>
                        <a:t>LED</a:t>
                      </a:r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照明、風力發電、氫能及燃料電池、生質燃料、能源資通訊及電動輛等產業發展。</a:t>
                      </a:r>
                      <a:endParaRPr lang="zh-TW" altLang="en-US" sz="2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17367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b="1" dirty="0" smtClean="0">
                          <a:solidFill>
                            <a:schemeClr val="accent4"/>
                          </a:solidFill>
                          <a:latin typeface="+mn-ea"/>
                          <a:ea typeface="+mn-ea"/>
                        </a:rPr>
                        <a:t>精緻農業</a:t>
                      </a:r>
                    </a:p>
                    <a:p>
                      <a:pPr algn="ctr"/>
                      <a:endParaRPr lang="zh-TW" altLang="en-US" sz="2200" b="1" dirty="0">
                        <a:solidFill>
                          <a:schemeClr val="accent4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開發基因選種、高效能高生物安全生物工廠等新技術；推動小地主大佃農、結合觀光文創深化休閒農業等新經營模式；拓展銀髮族飲食休閒養生、節慶與旅遊伴手等新市場，以發展健康、卓越、樂活精緻農業。</a:t>
                      </a:r>
                      <a:endParaRPr lang="zh-TW" altLang="en-US" sz="2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zh-TW" altLang="en-US" sz="2800" b="1" smtClean="0">
                <a:solidFill>
                  <a:srgbClr val="990000"/>
                </a:solidFill>
              </a:rPr>
              <a:t>台灣六大促進產業</a:t>
            </a:r>
            <a:r>
              <a:rPr lang="en-US" altLang="zh-TW" sz="2800" b="1" smtClean="0">
                <a:solidFill>
                  <a:srgbClr val="990000"/>
                </a:solidFill>
              </a:rPr>
              <a:t>(2/2)</a:t>
            </a:r>
            <a:endParaRPr lang="zh-TW" altLang="en-US" sz="2800" b="1" smtClean="0">
              <a:solidFill>
                <a:srgbClr val="990000"/>
              </a:solidFill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428625" y="908050"/>
          <a:ext cx="8358246" cy="5592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0198"/>
                <a:gridCol w="6858048"/>
              </a:tblGrid>
              <a:tr h="4954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產業別</a:t>
                      </a:r>
                      <a:endParaRPr lang="zh-TW" altLang="en-US" sz="2200" dirty="0">
                        <a:latin typeface="+mn-ea"/>
                        <a:ea typeface="+mn-e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發展策略</a:t>
                      </a:r>
                      <a:endParaRPr lang="zh-TW" altLang="en-US" sz="2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1824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b="1" dirty="0" smtClean="0">
                          <a:solidFill>
                            <a:schemeClr val="accent4"/>
                          </a:solidFill>
                          <a:latin typeface="+mn-ea"/>
                          <a:ea typeface="+mn-ea"/>
                        </a:rPr>
                        <a:t>觀光旅遊</a:t>
                      </a:r>
                    </a:p>
                    <a:p>
                      <a:pPr algn="ctr"/>
                      <a:endParaRPr lang="zh-TW" altLang="en-US" sz="2200" b="1" dirty="0">
                        <a:solidFill>
                          <a:schemeClr val="accent4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以拔尖（發揮優勢）打造國際觀光魅力據點，推動無縫隙旅遊資訊及接駁服務；以築底（培養競爭力）改善觀光產業經營體質，培養契合產業需求之國際觀光人才</a:t>
                      </a:r>
                      <a:r>
                        <a:rPr lang="en-US" altLang="zh-TW" sz="2200" dirty="0" smtClean="0">
                          <a:latin typeface="+mn-ea"/>
                          <a:ea typeface="+mn-ea"/>
                        </a:rPr>
                        <a:t>;</a:t>
                      </a:r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以提升（附加價值）深耕客源市場及開拓新興市場，成立行政法人加強市場開拓，推動旅行業交易安全及品質查核等評鑑</a:t>
                      </a:r>
                      <a:endParaRPr lang="zh-TW" altLang="en-US" sz="2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125925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b="1" dirty="0" smtClean="0">
                          <a:solidFill>
                            <a:schemeClr val="accent4"/>
                          </a:solidFill>
                          <a:latin typeface="+mn-ea"/>
                          <a:ea typeface="+mn-ea"/>
                        </a:rPr>
                        <a:t>醫療照護</a:t>
                      </a:r>
                      <a:endParaRPr lang="zh-TW" altLang="en-US" sz="2200" b="1" dirty="0">
                        <a:solidFill>
                          <a:schemeClr val="accent4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藉由提升核心技術，擴充現階段醫療服務體系至健康促進、長期照護、智慧醫療服務、國際醫療及生技醫藥產業，打造台灣醫療服務品牌，帶動相關產業發展。</a:t>
                      </a:r>
                      <a:endParaRPr lang="zh-TW" altLang="en-US" sz="2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165488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b="1" dirty="0" smtClean="0">
                          <a:solidFill>
                            <a:schemeClr val="accent4"/>
                          </a:solidFill>
                          <a:latin typeface="+mn-ea"/>
                          <a:ea typeface="+mn-ea"/>
                        </a:rPr>
                        <a:t>文化創意</a:t>
                      </a:r>
                      <a:endParaRPr lang="zh-TW" altLang="en-US" sz="2200" b="1" dirty="0">
                        <a:solidFill>
                          <a:schemeClr val="accent4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dirty="0" smtClean="0">
                          <a:latin typeface="+mn-ea"/>
                          <a:ea typeface="+mn-ea"/>
                        </a:rPr>
                        <a:t>以華文市場為目標，加強創意產業集聚效應、擴展國內外消費市場、法規鬆綁、資金挹注、產業研發及重點人才培育等環境整備策略，推動電視、電影、流行音樂、數位內容、設計及工藝等六大旗艦產業。</a:t>
                      </a:r>
                      <a:endParaRPr lang="zh-TW" altLang="en-US" sz="2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pPr eaLnBrk="1" hangingPunct="1"/>
            <a:r>
              <a:rPr lang="zh-TW" altLang="en-US" sz="2800" b="1" smtClean="0">
                <a:solidFill>
                  <a:srgbClr val="990000"/>
                </a:solidFill>
              </a:rPr>
              <a:t>人力市場趨勢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640" y="1700808"/>
            <a:ext cx="4187329" cy="4525962"/>
          </a:xfrm>
        </p:spPr>
        <p:txBody>
          <a:bodyPr/>
          <a:lstStyle/>
          <a:p>
            <a:pPr eaLnBrk="1" hangingPunct="1">
              <a:spcBef>
                <a:spcPct val="10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lang="zh-TW" altLang="en-US" sz="2400" b="1" dirty="0" smtClean="0"/>
              <a:t>人力競爭全球化</a:t>
            </a:r>
          </a:p>
          <a:p>
            <a:pPr eaLnBrk="1" hangingPunct="1">
              <a:spcBef>
                <a:spcPct val="10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lang="zh-TW" altLang="en-US" sz="2400" b="1" dirty="0" smtClean="0"/>
              <a:t>工作地點無國界</a:t>
            </a:r>
          </a:p>
          <a:p>
            <a:pPr eaLnBrk="1" hangingPunct="1">
              <a:spcBef>
                <a:spcPct val="10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lang="zh-TW" altLang="en-US" sz="2400" b="1" dirty="0" smtClean="0"/>
              <a:t>契約性工作高階化</a:t>
            </a:r>
          </a:p>
          <a:p>
            <a:pPr eaLnBrk="1" hangingPunct="1">
              <a:spcBef>
                <a:spcPct val="10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lang="zh-TW" altLang="en-US" sz="2400" b="1" dirty="0" smtClean="0"/>
              <a:t>勞力市場的區域轉移</a:t>
            </a:r>
            <a:endParaRPr lang="en-US" altLang="zh-TW" sz="2400" b="1" dirty="0" smtClean="0"/>
          </a:p>
          <a:p>
            <a:pPr eaLnBrk="1" hangingPunct="1">
              <a:spcBef>
                <a:spcPct val="10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lang="zh-TW" altLang="en-US" sz="2400" b="1" dirty="0" smtClean="0"/>
              <a:t>職場期二極化 </a:t>
            </a:r>
            <a:endParaRPr lang="zh-TW" altLang="en-US" dirty="0" smtClean="0"/>
          </a:p>
        </p:txBody>
      </p:sp>
      <p:pic>
        <p:nvPicPr>
          <p:cNvPr id="8196" name="Picture 4" descr="j01958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3573016"/>
            <a:ext cx="233997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500063" y="357188"/>
            <a:ext cx="8215312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kumimoji="0" lang="zh-TW" altLang="en-US" sz="2800" b="1">
                <a:solidFill>
                  <a:srgbClr val="990000"/>
                </a:solidFill>
                <a:latin typeface="新細明體" pitchFamily="18" charset="-120"/>
              </a:rPr>
              <a:t>何謂職能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042988" y="1484313"/>
            <a:ext cx="7561262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TW" altLang="en-US" sz="2800" b="1">
                <a:latin typeface="Times New Roman" pitchFamily="18" charset="0"/>
              </a:rPr>
              <a:t>從事特定工作所必須具備之三要素</a:t>
            </a:r>
            <a:r>
              <a:rPr kumimoji="0" lang="en-US" altLang="zh-TW" sz="2800" b="1">
                <a:latin typeface="Times New Roman" pitchFamily="18" charset="0"/>
              </a:rPr>
              <a:t>:</a:t>
            </a:r>
            <a:r>
              <a:rPr kumimoji="0" lang="en-US" altLang="zh-TW" sz="2400">
                <a:latin typeface="Times New Roman" pitchFamily="18" charset="0"/>
              </a:rPr>
              <a:t>                         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771775" y="2565400"/>
            <a:ext cx="3240088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kumimoji="0" lang="zh-TW" altLang="en-US" sz="2800" b="1">
                <a:solidFill>
                  <a:srgbClr val="000099"/>
                </a:solidFill>
                <a:latin typeface="Times New Roman" pitchFamily="18" charset="0"/>
              </a:rPr>
              <a:t>知識 </a:t>
            </a:r>
            <a:r>
              <a:rPr kumimoji="0" lang="en-US" altLang="zh-TW" sz="2800" b="1">
                <a:solidFill>
                  <a:srgbClr val="000099"/>
                </a:solidFill>
                <a:latin typeface="Times New Roman" pitchFamily="18" charset="0"/>
              </a:rPr>
              <a:t>(</a:t>
            </a:r>
            <a:r>
              <a:rPr kumimoji="0" lang="en-US" altLang="zh-TW" sz="2800" b="1">
                <a:solidFill>
                  <a:srgbClr val="FF5050"/>
                </a:solidFill>
                <a:latin typeface="Times New Roman" pitchFamily="18" charset="0"/>
              </a:rPr>
              <a:t>K</a:t>
            </a:r>
            <a:r>
              <a:rPr kumimoji="0" lang="en-US" altLang="zh-TW" sz="2800" b="1">
                <a:solidFill>
                  <a:srgbClr val="000099"/>
                </a:solidFill>
                <a:latin typeface="Times New Roman" pitchFamily="18" charset="0"/>
              </a:rPr>
              <a:t>nowledge)</a:t>
            </a:r>
            <a:r>
              <a:rPr kumimoji="0" lang="en-US" altLang="zh-TW" sz="2800" b="1" u="sng">
                <a:solidFill>
                  <a:srgbClr val="000099"/>
                </a:solidFill>
                <a:latin typeface="Times New Roman" pitchFamily="18" charset="0"/>
              </a:rPr>
              <a:t>                                  </a:t>
            </a:r>
          </a:p>
        </p:txBody>
      </p:sp>
      <p:pic>
        <p:nvPicPr>
          <p:cNvPr id="15365" name="Picture 5" descr="j023469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1989138"/>
            <a:ext cx="12954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j023469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3429000"/>
            <a:ext cx="1368425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j0234698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388" y="4868863"/>
            <a:ext cx="1368425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2771775" y="3573463"/>
            <a:ext cx="3240088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kumimoji="0" lang="zh-TW" altLang="en-US" sz="2800" b="1">
                <a:solidFill>
                  <a:srgbClr val="000099"/>
                </a:solidFill>
                <a:latin typeface="Times New Roman" pitchFamily="18" charset="0"/>
              </a:rPr>
              <a:t>技能 </a:t>
            </a:r>
            <a:r>
              <a:rPr kumimoji="0" lang="en-US" altLang="zh-TW" sz="2800" b="1">
                <a:solidFill>
                  <a:srgbClr val="000099"/>
                </a:solidFill>
                <a:latin typeface="Times New Roman" pitchFamily="18" charset="0"/>
              </a:rPr>
              <a:t>(</a:t>
            </a:r>
            <a:r>
              <a:rPr kumimoji="0" lang="en-US" altLang="zh-TW" sz="2800" b="1">
                <a:solidFill>
                  <a:srgbClr val="FF5050"/>
                </a:solidFill>
                <a:latin typeface="Times New Roman" pitchFamily="18" charset="0"/>
              </a:rPr>
              <a:t>S</a:t>
            </a:r>
            <a:r>
              <a:rPr kumimoji="0" lang="en-US" altLang="zh-TW" sz="2800" b="1">
                <a:solidFill>
                  <a:srgbClr val="000099"/>
                </a:solidFill>
                <a:latin typeface="Times New Roman" pitchFamily="18" charset="0"/>
              </a:rPr>
              <a:t>kill)</a:t>
            </a:r>
            <a:r>
              <a:rPr kumimoji="0" lang="en-US" altLang="zh-TW" sz="2800" b="1" u="sng">
                <a:solidFill>
                  <a:srgbClr val="000099"/>
                </a:solidFill>
                <a:latin typeface="Times New Roman" pitchFamily="18" charset="0"/>
              </a:rPr>
              <a:t>                                  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2771775" y="4652963"/>
            <a:ext cx="3240088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kumimoji="0" lang="zh-TW" altLang="en-US" sz="2800" b="1">
                <a:solidFill>
                  <a:srgbClr val="000099"/>
                </a:solidFill>
                <a:latin typeface="Times New Roman" pitchFamily="18" charset="0"/>
              </a:rPr>
              <a:t>態度 </a:t>
            </a:r>
            <a:r>
              <a:rPr kumimoji="0" lang="en-US" altLang="zh-TW" sz="2800" b="1">
                <a:solidFill>
                  <a:srgbClr val="000099"/>
                </a:solidFill>
                <a:latin typeface="Times New Roman" pitchFamily="18" charset="0"/>
              </a:rPr>
              <a:t>(</a:t>
            </a:r>
            <a:r>
              <a:rPr kumimoji="0" lang="en-US" altLang="zh-TW" sz="2800" b="1">
                <a:solidFill>
                  <a:srgbClr val="FF5050"/>
                </a:solidFill>
                <a:latin typeface="Times New Roman" pitchFamily="18" charset="0"/>
              </a:rPr>
              <a:t>A</a:t>
            </a:r>
            <a:r>
              <a:rPr kumimoji="0" lang="en-US" altLang="zh-TW" sz="2800" b="1">
                <a:solidFill>
                  <a:srgbClr val="000099"/>
                </a:solidFill>
                <a:latin typeface="Times New Roman" pitchFamily="18" charset="0"/>
              </a:rPr>
              <a:t>ttitude)</a:t>
            </a:r>
            <a:r>
              <a:rPr kumimoji="0" lang="en-US" altLang="zh-TW" sz="2800" b="1" u="sng">
                <a:solidFill>
                  <a:srgbClr val="000099"/>
                </a:solidFill>
                <a:latin typeface="Times New Roman" pitchFamily="18" charset="0"/>
              </a:rPr>
              <a:t>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1000100" y="1142984"/>
            <a:ext cx="4425950" cy="2647950"/>
            <a:chOff x="567" y="845"/>
            <a:chExt cx="2788" cy="1668"/>
          </a:xfrm>
        </p:grpSpPr>
        <p:sp>
          <p:nvSpPr>
            <p:cNvPr id="1036" name="Text Box 4"/>
            <p:cNvSpPr txBox="1">
              <a:spLocks noChangeArrowheads="1"/>
            </p:cNvSpPr>
            <p:nvPr/>
          </p:nvSpPr>
          <p:spPr bwMode="auto">
            <a:xfrm>
              <a:off x="715" y="845"/>
              <a:ext cx="2640" cy="16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0" lang="zh-TW" altLang="en-US" sz="2400" b="1" dirty="0">
                  <a:solidFill>
                    <a:srgbClr val="0000FF"/>
                  </a:solidFill>
                  <a:latin typeface="新細明體" pitchFamily="18" charset="-120"/>
                </a:rPr>
                <a:t>誠信正直</a:t>
              </a:r>
              <a:r>
                <a:rPr kumimoji="0" lang="zh-TW" altLang="en-US" sz="2400" b="1" dirty="0">
                  <a:solidFill>
                    <a:srgbClr val="0000FF"/>
                  </a:solidFill>
                  <a:latin typeface="Calibri" pitchFamily="34" charset="0"/>
                </a:rPr>
                <a:t>、勇於負責</a:t>
              </a:r>
              <a:endParaRPr kumimoji="0" lang="zh-TW" altLang="en-US" sz="2400" b="1" dirty="0">
                <a:solidFill>
                  <a:srgbClr val="0000FF"/>
                </a:solidFill>
                <a:latin typeface="新細明體" pitchFamily="18" charset="-120"/>
              </a:endParaRPr>
            </a:p>
            <a:p>
              <a:pPr>
                <a:spcBef>
                  <a:spcPct val="50000"/>
                </a:spcBef>
              </a:pPr>
              <a:r>
                <a:rPr kumimoji="0" lang="zh-TW" altLang="en-US" sz="2400" b="1" dirty="0">
                  <a:solidFill>
                    <a:srgbClr val="0000FF"/>
                  </a:solidFill>
                  <a:latin typeface="新細明體" pitchFamily="18" charset="-120"/>
                </a:rPr>
                <a:t>高度團隊</a:t>
              </a:r>
              <a:r>
                <a:rPr kumimoji="0" lang="zh-TW" altLang="zh-TW" sz="2400" b="1" dirty="0">
                  <a:solidFill>
                    <a:srgbClr val="0000FF"/>
                  </a:solidFill>
                  <a:latin typeface="新細明體" pitchFamily="18" charset="-120"/>
                </a:rPr>
                <a:t>精神</a:t>
              </a:r>
              <a:endParaRPr kumimoji="0" lang="zh-TW" altLang="en-US" sz="2400" b="1" dirty="0">
                <a:solidFill>
                  <a:srgbClr val="0000FF"/>
                </a:solidFill>
                <a:latin typeface="新細明體" pitchFamily="18" charset="-120"/>
              </a:endParaRPr>
            </a:p>
            <a:p>
              <a:pPr>
                <a:spcBef>
                  <a:spcPct val="50000"/>
                </a:spcBef>
              </a:pPr>
              <a:r>
                <a:rPr kumimoji="0" lang="zh-TW" altLang="en-US" sz="2400" b="1" dirty="0">
                  <a:solidFill>
                    <a:srgbClr val="0000FF"/>
                  </a:solidFill>
                  <a:latin typeface="新細明體" pitchFamily="18" charset="-120"/>
                </a:rPr>
                <a:t>擅溝通協調</a:t>
              </a:r>
            </a:p>
            <a:p>
              <a:pPr>
                <a:spcBef>
                  <a:spcPct val="50000"/>
                </a:spcBef>
              </a:pPr>
              <a:r>
                <a:rPr kumimoji="0" lang="zh-TW" altLang="en-US" sz="2400" b="1" dirty="0">
                  <a:solidFill>
                    <a:srgbClr val="0000FF"/>
                  </a:solidFill>
                  <a:latin typeface="Calibri" pitchFamily="34" charset="0"/>
                </a:rPr>
                <a:t>具客戶服務導向</a:t>
              </a:r>
              <a:endParaRPr kumimoji="0" lang="zh-TW" altLang="en-US" sz="2400" b="1" dirty="0">
                <a:solidFill>
                  <a:srgbClr val="0000FF"/>
                </a:solidFill>
                <a:latin typeface="新細明體" pitchFamily="18" charset="-120"/>
              </a:endParaRPr>
            </a:p>
            <a:p>
              <a:pPr>
                <a:spcBef>
                  <a:spcPct val="50000"/>
                </a:spcBef>
              </a:pPr>
              <a:r>
                <a:rPr kumimoji="0" lang="zh-TW" altLang="en-US" sz="2400" b="1" dirty="0">
                  <a:solidFill>
                    <a:srgbClr val="0000FF"/>
                  </a:solidFill>
                  <a:latin typeface="新細明體" pitchFamily="18" charset="-120"/>
                </a:rPr>
                <a:t>正向思考</a:t>
              </a:r>
              <a:r>
                <a:rPr kumimoji="0" lang="zh-TW" altLang="en-US" sz="2400" b="1" dirty="0">
                  <a:solidFill>
                    <a:srgbClr val="0000FF"/>
                  </a:solidFill>
                  <a:latin typeface="Calibri" pitchFamily="34" charset="0"/>
                </a:rPr>
                <a:t>、抗</a:t>
              </a:r>
              <a:r>
                <a:rPr kumimoji="0" lang="zh-TW" altLang="en-US" sz="2400" b="1" dirty="0">
                  <a:solidFill>
                    <a:srgbClr val="0000FF"/>
                  </a:solidFill>
                  <a:latin typeface="新細明體" pitchFamily="18" charset="-120"/>
                </a:rPr>
                <a:t>壓性高</a:t>
              </a:r>
            </a:p>
          </p:txBody>
        </p:sp>
        <p:pic>
          <p:nvPicPr>
            <p:cNvPr id="1037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1" y="893"/>
              <a:ext cx="192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8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6" y="1623"/>
              <a:ext cx="192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9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3" y="1954"/>
              <a:ext cx="192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0" name="Picture 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1" y="2294"/>
              <a:ext cx="192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1" name="Picture 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67" y="1261"/>
              <a:ext cx="192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8" name="Rectangle 15"/>
          <p:cNvSpPr>
            <a:spLocks noChangeArrowheads="1"/>
          </p:cNvSpPr>
          <p:nvPr/>
        </p:nvSpPr>
        <p:spPr bwMode="auto">
          <a:xfrm>
            <a:off x="2843213" y="333375"/>
            <a:ext cx="3933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  <a:buClr>
                <a:srgbClr val="CC3300"/>
              </a:buClr>
              <a:buFont typeface="Wingdings" pitchFamily="2" charset="2"/>
              <a:buNone/>
            </a:pPr>
            <a:r>
              <a:rPr kumimoji="0" lang="zh-TW" altLang="en-US" sz="2800" b="1" dirty="0">
                <a:solidFill>
                  <a:srgbClr val="990000"/>
                </a:solidFill>
                <a:latin typeface="Times New Roman" pitchFamily="18" charset="0"/>
              </a:rPr>
              <a:t>企業熱愛的員工特質</a:t>
            </a:r>
          </a:p>
        </p:txBody>
      </p: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5148263" y="3697288"/>
            <a:ext cx="3792537" cy="2535237"/>
            <a:chOff x="3243" y="2329"/>
            <a:chExt cx="2389" cy="1597"/>
          </a:xfrm>
        </p:grpSpPr>
        <p:sp>
          <p:nvSpPr>
            <p:cNvPr id="1030" name="Rectangle 11"/>
            <p:cNvSpPr>
              <a:spLocks noChangeArrowheads="1"/>
            </p:cNvSpPr>
            <p:nvPr/>
          </p:nvSpPr>
          <p:spPr bwMode="auto">
            <a:xfrm>
              <a:off x="3424" y="2329"/>
              <a:ext cx="2208" cy="1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135000"/>
                </a:lnSpc>
              </a:pPr>
              <a:r>
                <a:rPr kumimoji="0" lang="zh-TW" altLang="en-US" sz="2400" b="1">
                  <a:solidFill>
                    <a:srgbClr val="0000FF"/>
                  </a:solidFill>
                  <a:latin typeface="Calibri" pitchFamily="34" charset="0"/>
                </a:rPr>
                <a:t>自主管理能力</a:t>
              </a:r>
            </a:p>
            <a:p>
              <a:pPr>
                <a:lnSpc>
                  <a:spcPct val="135000"/>
                </a:lnSpc>
              </a:pPr>
              <a:r>
                <a:rPr kumimoji="0" lang="zh-TW" altLang="en-US" sz="2400" b="1">
                  <a:solidFill>
                    <a:srgbClr val="0000FF"/>
                  </a:solidFill>
                  <a:latin typeface="新細明體" pitchFamily="18" charset="-120"/>
                </a:rPr>
                <a:t>積極行動速度快</a:t>
              </a:r>
            </a:p>
            <a:p>
              <a:pPr>
                <a:lnSpc>
                  <a:spcPct val="135000"/>
                </a:lnSpc>
                <a:buClr>
                  <a:srgbClr val="0000FF"/>
                </a:buClr>
                <a:buFont typeface="Wingdings" pitchFamily="2" charset="2"/>
                <a:buNone/>
              </a:pPr>
              <a:r>
                <a:rPr kumimoji="0" lang="zh-TW" altLang="en-US" sz="2400" b="1">
                  <a:solidFill>
                    <a:srgbClr val="0000FF"/>
                  </a:solidFill>
                  <a:latin typeface="新細明體" pitchFamily="18" charset="-120"/>
                </a:rPr>
                <a:t>創新與自我挑戰力強</a:t>
              </a:r>
            </a:p>
            <a:p>
              <a:pPr>
                <a:lnSpc>
                  <a:spcPct val="135000"/>
                </a:lnSpc>
                <a:buClr>
                  <a:srgbClr val="0000FF"/>
                </a:buClr>
                <a:buFont typeface="Wingdings" pitchFamily="2" charset="2"/>
                <a:buNone/>
              </a:pPr>
              <a:r>
                <a:rPr kumimoji="0" lang="zh-TW" altLang="en-US" sz="2400" b="1">
                  <a:solidFill>
                    <a:srgbClr val="0000FF"/>
                  </a:solidFill>
                  <a:latin typeface="新細明體" pitchFamily="18" charset="-120"/>
                </a:rPr>
                <a:t>具國際視野</a:t>
              </a:r>
            </a:p>
            <a:p>
              <a:pPr>
                <a:lnSpc>
                  <a:spcPct val="135000"/>
                </a:lnSpc>
              </a:pPr>
              <a:r>
                <a:rPr kumimoji="0" lang="zh-TW" altLang="en-US" sz="2400" b="1">
                  <a:solidFill>
                    <a:srgbClr val="0000FF"/>
                  </a:solidFill>
                  <a:latin typeface="Calibri" pitchFamily="34" charset="0"/>
                </a:rPr>
                <a:t>持續主動學習</a:t>
              </a:r>
              <a:endParaRPr kumimoji="0" lang="zh-TW" altLang="en-US" sz="2400" b="1">
                <a:solidFill>
                  <a:srgbClr val="0000FF"/>
                </a:solidFill>
                <a:latin typeface="新細明體" pitchFamily="18" charset="-120"/>
              </a:endParaRPr>
            </a:p>
          </p:txBody>
        </p:sp>
        <p:pic>
          <p:nvPicPr>
            <p:cNvPr id="1031" name="Picture 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64" y="2772"/>
              <a:ext cx="192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2" name="Picture 1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66" y="3097"/>
              <a:ext cx="192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3" name="Picture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66" y="3405"/>
              <a:ext cx="192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4" name="Picture 1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88" y="3702"/>
              <a:ext cx="192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5" name="Picture 1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43" y="2478"/>
              <a:ext cx="192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" name="Picture 8" descr="進入標準尺寸的圖片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4143380"/>
            <a:ext cx="3786214" cy="2513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419475" y="549275"/>
            <a:ext cx="2016125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/>
            <a:endParaRPr lang="zh-TW" altLang="zh-TW" sz="2800" b="1" u="sng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>
          <a:xfrm>
            <a:off x="571500" y="285750"/>
            <a:ext cx="8229600" cy="1143000"/>
          </a:xfrm>
        </p:spPr>
        <p:txBody>
          <a:bodyPr/>
          <a:lstStyle/>
          <a:p>
            <a:pPr marL="342900" indent="-342900">
              <a:spcBef>
                <a:spcPct val="50000"/>
              </a:spcBef>
              <a:buClr>
                <a:srgbClr val="CC3300"/>
              </a:buClr>
              <a:buFont typeface="Wingdings" pitchFamily="2" charset="2"/>
              <a:buNone/>
            </a:pPr>
            <a:r>
              <a:rPr lang="zh-TW" altLang="en-US" sz="2800" b="1" smtClean="0">
                <a:solidFill>
                  <a:srgbClr val="990000"/>
                </a:solidFill>
              </a:rPr>
              <a:t>您的職場優勢在哪裡？</a:t>
            </a:r>
          </a:p>
        </p:txBody>
      </p:sp>
      <p:sp>
        <p:nvSpPr>
          <p:cNvPr id="15364" name="WordArt 5"/>
          <p:cNvSpPr>
            <a:spLocks noChangeArrowheads="1" noChangeShapeType="1" noTextEdit="1"/>
          </p:cNvSpPr>
          <p:nvPr/>
        </p:nvSpPr>
        <p:spPr bwMode="auto">
          <a:xfrm>
            <a:off x="2051050" y="260350"/>
            <a:ext cx="1079500" cy="1020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3600" b="1" kern="10" spc="720">
                <a:ln w="9525">
                  <a:noFill/>
                  <a:round/>
                  <a:headEnd/>
                  <a:tailEnd/>
                </a:ln>
                <a:solidFill>
                  <a:srgbClr val="CC33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Wide Latin"/>
              </a:rPr>
              <a:t>Q~</a:t>
            </a:r>
            <a:endParaRPr lang="zh-TW" altLang="en-US" sz="3600" b="1" kern="10" spc="720">
              <a:ln w="9525">
                <a:noFill/>
                <a:round/>
                <a:headEnd/>
                <a:tailEnd/>
              </a:ln>
              <a:solidFill>
                <a:srgbClr val="CC330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Wide Latin"/>
            </a:endParaRPr>
          </a:p>
        </p:txBody>
      </p:sp>
      <p:graphicFrame>
        <p:nvGraphicFramePr>
          <p:cNvPr id="38947" name="Group 35"/>
          <p:cNvGraphicFramePr>
            <a:graphicFrameLocks noGrp="1"/>
          </p:cNvGraphicFramePr>
          <p:nvPr>
            <p:ph idx="1"/>
          </p:nvPr>
        </p:nvGraphicFramePr>
        <p:xfrm>
          <a:off x="395288" y="1412875"/>
          <a:ext cx="8518525" cy="5103814"/>
        </p:xfrm>
        <a:graphic>
          <a:graphicData uri="http://schemas.openxmlformats.org/drawingml/2006/table">
            <a:tbl>
              <a:tblPr/>
              <a:tblGrid>
                <a:gridCol w="1584325"/>
                <a:gridCol w="3313112"/>
                <a:gridCol w="3621088"/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職能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具備項目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佐證實例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150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知識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 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(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5050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K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nowledge)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技能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(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5050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S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kill)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態度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(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5050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A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ttitude)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b="1" dirty="0" smtClean="0">
                <a:solidFill>
                  <a:srgbClr val="990000"/>
                </a:solidFill>
              </a:rPr>
              <a:t>讓職場「空窗期」變成「強身期」</a:t>
            </a:r>
            <a:endParaRPr lang="zh-TW" altLang="en-US" sz="3200" b="1" dirty="0">
              <a:solidFill>
                <a:srgbClr val="99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71604" y="1500174"/>
            <a:ext cx="7286676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轉念 </a:t>
            </a:r>
            <a:r>
              <a:rPr lang="en-US" altLang="zh-TW" b="1" dirty="0" smtClean="0">
                <a:solidFill>
                  <a:srgbClr val="0070C0"/>
                </a:solidFill>
              </a:rPr>
              <a:t>- </a:t>
            </a:r>
            <a:r>
              <a:rPr lang="zh-TW" altLang="en-US" b="1" dirty="0" smtClean="0">
                <a:solidFill>
                  <a:srgbClr val="0070C0"/>
                </a:solidFill>
              </a:rPr>
              <a:t>危機可以是轉機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去憂解鬱、坦然面對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整頓生活，檢視自我職場價值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擬定強身計畫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整理個人職場資源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善用社會資源，為個人職場能量加值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rrowheads="1"/>
          </p:cNvPicPr>
          <p:nvPr/>
        </p:nvPicPr>
        <p:blipFill>
          <a:blip r:embed="rId2" cstate="print"/>
          <a:srcRect l="8421" r="16661" b="11150"/>
          <a:stretch>
            <a:fillRect/>
          </a:stretch>
        </p:blipFill>
        <p:spPr bwMode="auto">
          <a:xfrm>
            <a:off x="857250" y="714375"/>
            <a:ext cx="7677150" cy="591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752600" y="334963"/>
            <a:ext cx="5943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Calibri" pitchFamily="34" charset="0"/>
            </a:endParaRPr>
          </a:p>
        </p:txBody>
      </p:sp>
      <p:sp>
        <p:nvSpPr>
          <p:cNvPr id="49156" name="Oval 4"/>
          <p:cNvSpPr>
            <a:spLocks noChangeArrowheads="1"/>
          </p:cNvSpPr>
          <p:nvPr/>
        </p:nvSpPr>
        <p:spPr bwMode="auto">
          <a:xfrm>
            <a:off x="3886200" y="5029200"/>
            <a:ext cx="2181225" cy="1258888"/>
          </a:xfrm>
          <a:prstGeom prst="ellipse">
            <a:avLst/>
          </a:prstGeom>
          <a:solidFill>
            <a:srgbClr val="000080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>
                <a:solidFill>
                  <a:schemeClr val="bg1"/>
                </a:solidFill>
                <a:latin typeface="CG Times" pitchFamily="18" charset="0"/>
                <a:ea typeface="+mn-ea"/>
              </a:rPr>
              <a:t>就業服務站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Government Employment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Centers</a:t>
            </a:r>
          </a:p>
        </p:txBody>
      </p:sp>
      <p:sp>
        <p:nvSpPr>
          <p:cNvPr id="49157" name="Oval 5"/>
          <p:cNvSpPr>
            <a:spLocks noChangeArrowheads="1"/>
          </p:cNvSpPr>
          <p:nvPr/>
        </p:nvSpPr>
        <p:spPr bwMode="auto">
          <a:xfrm>
            <a:off x="1295400" y="3057525"/>
            <a:ext cx="1722438" cy="1066800"/>
          </a:xfrm>
          <a:prstGeom prst="ellipse">
            <a:avLst/>
          </a:prstGeom>
          <a:solidFill>
            <a:srgbClr val="666699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>
                <a:solidFill>
                  <a:schemeClr val="bg1"/>
                </a:solidFill>
                <a:latin typeface="CG Times" pitchFamily="18" charset="0"/>
                <a:ea typeface="+mn-ea"/>
              </a:rPr>
              <a:t>人力顧問公司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Agencies</a:t>
            </a:r>
          </a:p>
        </p:txBody>
      </p:sp>
      <p:sp>
        <p:nvSpPr>
          <p:cNvPr id="49158" name="Oval 6"/>
          <p:cNvSpPr>
            <a:spLocks noChangeArrowheads="1"/>
          </p:cNvSpPr>
          <p:nvPr/>
        </p:nvSpPr>
        <p:spPr bwMode="auto">
          <a:xfrm>
            <a:off x="3914775" y="2979738"/>
            <a:ext cx="1733550" cy="117157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lIns="92075" tIns="46038" rIns="92075" bIns="46038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企業求才管道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Sourcing Channels</a:t>
            </a:r>
            <a:endParaRPr kumimoji="0" lang="en-US" altLang="zh-TW" b="1" dirty="0">
              <a:solidFill>
                <a:schemeClr val="bg1"/>
              </a:solidFill>
              <a:latin typeface="CG Times" pitchFamily="18" charset="0"/>
              <a:ea typeface="+mn-ea"/>
            </a:endParaRPr>
          </a:p>
        </p:txBody>
      </p:sp>
      <p:sp>
        <p:nvSpPr>
          <p:cNvPr id="49159" name="Oval 7"/>
          <p:cNvSpPr>
            <a:spLocks noChangeArrowheads="1"/>
          </p:cNvSpPr>
          <p:nvPr/>
        </p:nvSpPr>
        <p:spPr bwMode="auto">
          <a:xfrm>
            <a:off x="1666875" y="1724025"/>
            <a:ext cx="1828800" cy="1004888"/>
          </a:xfrm>
          <a:prstGeom prst="ellipse">
            <a:avLst/>
          </a:prstGeom>
          <a:solidFill>
            <a:srgbClr val="800000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推薦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Referral</a:t>
            </a:r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auto">
          <a:xfrm>
            <a:off x="1514475" y="4570413"/>
            <a:ext cx="1809750" cy="1004887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>
                <a:solidFill>
                  <a:schemeClr val="bg1"/>
                </a:solidFill>
                <a:latin typeface="CG Times" pitchFamily="18" charset="0"/>
                <a:ea typeface="+mn-ea"/>
              </a:rPr>
              <a:t>校園招募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Campus</a:t>
            </a:r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auto">
          <a:xfrm>
            <a:off x="3759200" y="990600"/>
            <a:ext cx="1884363" cy="1150938"/>
          </a:xfrm>
          <a:prstGeom prst="ellipse">
            <a:avLst/>
          </a:prstGeom>
          <a:solidFill>
            <a:srgbClr val="008080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>
                <a:solidFill>
                  <a:schemeClr val="bg1"/>
                </a:solidFill>
                <a:latin typeface="CG Times" pitchFamily="18" charset="0"/>
                <a:ea typeface="+mn-ea"/>
              </a:rPr>
              <a:t>報紙廣告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Newspaper</a:t>
            </a:r>
            <a:endParaRPr kumimoji="0" lang="en-US" altLang="zh-TW" b="1" dirty="0">
              <a:solidFill>
                <a:schemeClr val="bg1"/>
              </a:solidFill>
              <a:latin typeface="CG Times" pitchFamily="18" charset="0"/>
              <a:ea typeface="+mn-ea"/>
            </a:endParaRPr>
          </a:p>
        </p:txBody>
      </p:sp>
      <p:sp>
        <p:nvSpPr>
          <p:cNvPr id="49162" name="Oval 10"/>
          <p:cNvSpPr>
            <a:spLocks noChangeArrowheads="1"/>
          </p:cNvSpPr>
          <p:nvPr/>
        </p:nvSpPr>
        <p:spPr bwMode="auto">
          <a:xfrm>
            <a:off x="5908675" y="1555750"/>
            <a:ext cx="1854200" cy="1004888"/>
          </a:xfrm>
          <a:prstGeom prst="ellipse">
            <a:avLst/>
          </a:prstGeom>
          <a:solidFill>
            <a:srgbClr val="99CC00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lIns="92075" tIns="46038" rIns="92075" bIns="46038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人才資料庫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Resume Bank</a:t>
            </a:r>
            <a:endParaRPr kumimoji="0" lang="en-US" altLang="zh-TW" b="1" dirty="0">
              <a:solidFill>
                <a:schemeClr val="bg1"/>
              </a:solidFill>
              <a:latin typeface="CG Times" pitchFamily="18" charset="0"/>
              <a:ea typeface="+mn-ea"/>
            </a:endParaRPr>
          </a:p>
        </p:txBody>
      </p:sp>
      <p:sp>
        <p:nvSpPr>
          <p:cNvPr id="49163" name="Oval 11"/>
          <p:cNvSpPr>
            <a:spLocks noChangeArrowheads="1"/>
          </p:cNvSpPr>
          <p:nvPr/>
        </p:nvSpPr>
        <p:spPr bwMode="auto">
          <a:xfrm>
            <a:off x="6149975" y="4654550"/>
            <a:ext cx="1841500" cy="1004888"/>
          </a:xfrm>
          <a:prstGeom prst="ellipse">
            <a:avLst/>
          </a:prstGeom>
          <a:solidFill>
            <a:srgbClr val="3366FF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>
                <a:solidFill>
                  <a:schemeClr val="bg1"/>
                </a:solidFill>
                <a:latin typeface="CG Times" pitchFamily="18" charset="0"/>
                <a:ea typeface="+mn-ea"/>
              </a:rPr>
              <a:t>求才博覽會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Job Fair</a:t>
            </a:r>
            <a:endParaRPr kumimoji="0" lang="en-US" altLang="zh-TW" b="1" dirty="0">
              <a:solidFill>
                <a:schemeClr val="bg1"/>
              </a:solidFill>
              <a:latin typeface="CG Times" pitchFamily="18" charset="0"/>
              <a:ea typeface="+mn-ea"/>
            </a:endParaRPr>
          </a:p>
        </p:txBody>
      </p:sp>
      <p:sp>
        <p:nvSpPr>
          <p:cNvPr id="49164" name="Oval 12"/>
          <p:cNvSpPr>
            <a:spLocks noChangeArrowheads="1"/>
          </p:cNvSpPr>
          <p:nvPr/>
        </p:nvSpPr>
        <p:spPr bwMode="auto">
          <a:xfrm>
            <a:off x="6543675" y="2979738"/>
            <a:ext cx="1930400" cy="1089025"/>
          </a:xfrm>
          <a:prstGeom prst="ellipse">
            <a:avLst/>
          </a:prstGeom>
          <a:solidFill>
            <a:srgbClr val="808000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>
                <a:solidFill>
                  <a:schemeClr val="bg1"/>
                </a:solidFill>
                <a:latin typeface="CG Times" pitchFamily="18" charset="0"/>
                <a:ea typeface="+mn-ea"/>
              </a:rPr>
              <a:t>網路求才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schemeClr val="bg1"/>
                </a:solidFill>
                <a:latin typeface="CG Times" pitchFamily="18" charset="0"/>
                <a:ea typeface="+mn-ea"/>
              </a:rPr>
              <a:t>Internet</a:t>
            </a:r>
            <a:endParaRPr kumimoji="0" lang="en-US" altLang="zh-TW" b="1" dirty="0">
              <a:solidFill>
                <a:schemeClr val="bg1"/>
              </a:solidFill>
              <a:latin typeface="CG Times" pitchFamily="18" charset="0"/>
              <a:ea typeface="+mn-ea"/>
            </a:endParaRPr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3429000" y="214313"/>
            <a:ext cx="2500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  <a:buClr>
                <a:srgbClr val="CC3300"/>
              </a:buClr>
            </a:pPr>
            <a:r>
              <a:rPr kumimoji="0" lang="zh-TW" altLang="zh-TW" sz="2800" b="1">
                <a:solidFill>
                  <a:srgbClr val="A50021"/>
                </a:solidFill>
                <a:latin typeface="Times New Roman" pitchFamily="18" charset="0"/>
              </a:rPr>
              <a:t>企業求才管道</a:t>
            </a:r>
            <a:endParaRPr kumimoji="0" lang="zh-TW" altLang="en-US" sz="2800" b="1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9470" name="Line 14"/>
          <p:cNvSpPr>
            <a:spLocks noChangeShapeType="1"/>
          </p:cNvSpPr>
          <p:nvPr/>
        </p:nvSpPr>
        <p:spPr bwMode="auto">
          <a:xfrm>
            <a:off x="4876800" y="4343400"/>
            <a:ext cx="0" cy="53340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9471" name="Line 15"/>
          <p:cNvSpPr>
            <a:spLocks noChangeShapeType="1"/>
          </p:cNvSpPr>
          <p:nvPr/>
        </p:nvSpPr>
        <p:spPr bwMode="auto">
          <a:xfrm>
            <a:off x="5715000" y="4114800"/>
            <a:ext cx="381000" cy="30480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9472" name="Line 16"/>
          <p:cNvSpPr>
            <a:spLocks noChangeShapeType="1"/>
          </p:cNvSpPr>
          <p:nvPr/>
        </p:nvSpPr>
        <p:spPr bwMode="auto">
          <a:xfrm>
            <a:off x="5867400" y="3581400"/>
            <a:ext cx="533400" cy="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9473" name="Line 17"/>
          <p:cNvSpPr>
            <a:spLocks noChangeShapeType="1"/>
          </p:cNvSpPr>
          <p:nvPr/>
        </p:nvSpPr>
        <p:spPr bwMode="auto">
          <a:xfrm flipV="1">
            <a:off x="5562600" y="2590800"/>
            <a:ext cx="457200" cy="38100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9474" name="Line 18"/>
          <p:cNvSpPr>
            <a:spLocks noChangeShapeType="1"/>
          </p:cNvSpPr>
          <p:nvPr/>
        </p:nvSpPr>
        <p:spPr bwMode="auto">
          <a:xfrm flipV="1">
            <a:off x="4800600" y="2286000"/>
            <a:ext cx="0" cy="53340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 flipH="1">
            <a:off x="3581400" y="4191000"/>
            <a:ext cx="381000" cy="38100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9476" name="Line 20"/>
          <p:cNvSpPr>
            <a:spLocks noChangeShapeType="1"/>
          </p:cNvSpPr>
          <p:nvPr/>
        </p:nvSpPr>
        <p:spPr bwMode="auto">
          <a:xfrm flipH="1">
            <a:off x="3200400" y="3581400"/>
            <a:ext cx="533400" cy="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9477" name="Line 21"/>
          <p:cNvSpPr>
            <a:spLocks noChangeShapeType="1"/>
          </p:cNvSpPr>
          <p:nvPr/>
        </p:nvSpPr>
        <p:spPr bwMode="auto">
          <a:xfrm flipH="1" flipV="1">
            <a:off x="3429000" y="2667000"/>
            <a:ext cx="533400" cy="38100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19478" name="Rectangle 22"/>
          <p:cNvSpPr>
            <a:spLocks noChangeArrowheads="1"/>
          </p:cNvSpPr>
          <p:nvPr/>
        </p:nvSpPr>
        <p:spPr bwMode="auto">
          <a:xfrm>
            <a:off x="304800" y="0"/>
            <a:ext cx="3581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endParaRPr kumimoji="0" lang="zh-TW" altLang="zh-TW" sz="2800" b="1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000750" y="3143250"/>
            <a:ext cx="2700338" cy="2538413"/>
            <a:chOff x="3904" y="1010"/>
            <a:chExt cx="1355" cy="1145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3904" y="1010"/>
              <a:ext cx="1355" cy="1145"/>
              <a:chOff x="3904" y="1010"/>
              <a:chExt cx="1355" cy="1145"/>
            </a:xfrm>
          </p:grpSpPr>
          <p:sp>
            <p:nvSpPr>
              <p:cNvPr id="20497" name="Freeform 4"/>
              <p:cNvSpPr>
                <a:spLocks/>
              </p:cNvSpPr>
              <p:nvPr/>
            </p:nvSpPr>
            <p:spPr bwMode="auto">
              <a:xfrm>
                <a:off x="4062" y="1010"/>
                <a:ext cx="1197" cy="1145"/>
              </a:xfrm>
              <a:custGeom>
                <a:avLst/>
                <a:gdLst>
                  <a:gd name="T0" fmla="*/ 598 w 1197"/>
                  <a:gd name="T1" fmla="*/ 0 h 1145"/>
                  <a:gd name="T2" fmla="*/ 695 w 1197"/>
                  <a:gd name="T3" fmla="*/ 300 h 1145"/>
                  <a:gd name="T4" fmla="*/ 968 w 1197"/>
                  <a:gd name="T5" fmla="*/ 110 h 1145"/>
                  <a:gd name="T6" fmla="*/ 852 w 1197"/>
                  <a:gd name="T7" fmla="*/ 404 h 1145"/>
                  <a:gd name="T8" fmla="*/ 1197 w 1197"/>
                  <a:gd name="T9" fmla="*/ 396 h 1145"/>
                  <a:gd name="T10" fmla="*/ 913 w 1197"/>
                  <a:gd name="T11" fmla="*/ 572 h 1145"/>
                  <a:gd name="T12" fmla="*/ 1197 w 1197"/>
                  <a:gd name="T13" fmla="*/ 749 h 1145"/>
                  <a:gd name="T14" fmla="*/ 852 w 1197"/>
                  <a:gd name="T15" fmla="*/ 740 h 1145"/>
                  <a:gd name="T16" fmla="*/ 968 w 1197"/>
                  <a:gd name="T17" fmla="*/ 1035 h 1145"/>
                  <a:gd name="T18" fmla="*/ 695 w 1197"/>
                  <a:gd name="T19" fmla="*/ 844 h 1145"/>
                  <a:gd name="T20" fmla="*/ 598 w 1197"/>
                  <a:gd name="T21" fmla="*/ 1145 h 1145"/>
                  <a:gd name="T22" fmla="*/ 501 w 1197"/>
                  <a:gd name="T23" fmla="*/ 844 h 1145"/>
                  <a:gd name="T24" fmla="*/ 228 w 1197"/>
                  <a:gd name="T25" fmla="*/ 1035 h 1145"/>
                  <a:gd name="T26" fmla="*/ 344 w 1197"/>
                  <a:gd name="T27" fmla="*/ 740 h 1145"/>
                  <a:gd name="T28" fmla="*/ 0 w 1197"/>
                  <a:gd name="T29" fmla="*/ 749 h 1145"/>
                  <a:gd name="T30" fmla="*/ 283 w 1197"/>
                  <a:gd name="T31" fmla="*/ 572 h 1145"/>
                  <a:gd name="T32" fmla="*/ 0 w 1197"/>
                  <a:gd name="T33" fmla="*/ 396 h 1145"/>
                  <a:gd name="T34" fmla="*/ 344 w 1197"/>
                  <a:gd name="T35" fmla="*/ 404 h 1145"/>
                  <a:gd name="T36" fmla="*/ 228 w 1197"/>
                  <a:gd name="T37" fmla="*/ 110 h 1145"/>
                  <a:gd name="T38" fmla="*/ 501 w 1197"/>
                  <a:gd name="T39" fmla="*/ 300 h 1145"/>
                  <a:gd name="T40" fmla="*/ 598 w 1197"/>
                  <a:gd name="T41" fmla="*/ 0 h 114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197"/>
                  <a:gd name="T64" fmla="*/ 0 h 1145"/>
                  <a:gd name="T65" fmla="*/ 1197 w 1197"/>
                  <a:gd name="T66" fmla="*/ 1145 h 114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197" h="1145">
                    <a:moveTo>
                      <a:pt x="598" y="0"/>
                    </a:moveTo>
                    <a:lnTo>
                      <a:pt x="695" y="300"/>
                    </a:lnTo>
                    <a:lnTo>
                      <a:pt x="968" y="110"/>
                    </a:lnTo>
                    <a:lnTo>
                      <a:pt x="852" y="404"/>
                    </a:lnTo>
                    <a:lnTo>
                      <a:pt x="1197" y="396"/>
                    </a:lnTo>
                    <a:lnTo>
                      <a:pt x="913" y="572"/>
                    </a:lnTo>
                    <a:lnTo>
                      <a:pt x="1197" y="749"/>
                    </a:lnTo>
                    <a:lnTo>
                      <a:pt x="852" y="740"/>
                    </a:lnTo>
                    <a:lnTo>
                      <a:pt x="968" y="1035"/>
                    </a:lnTo>
                    <a:lnTo>
                      <a:pt x="695" y="844"/>
                    </a:lnTo>
                    <a:lnTo>
                      <a:pt x="598" y="1145"/>
                    </a:lnTo>
                    <a:lnTo>
                      <a:pt x="501" y="844"/>
                    </a:lnTo>
                    <a:lnTo>
                      <a:pt x="228" y="1035"/>
                    </a:lnTo>
                    <a:lnTo>
                      <a:pt x="344" y="740"/>
                    </a:lnTo>
                    <a:lnTo>
                      <a:pt x="0" y="749"/>
                    </a:lnTo>
                    <a:lnTo>
                      <a:pt x="283" y="572"/>
                    </a:lnTo>
                    <a:lnTo>
                      <a:pt x="0" y="396"/>
                    </a:lnTo>
                    <a:lnTo>
                      <a:pt x="344" y="404"/>
                    </a:lnTo>
                    <a:lnTo>
                      <a:pt x="228" y="110"/>
                    </a:lnTo>
                    <a:lnTo>
                      <a:pt x="501" y="300"/>
                    </a:lnTo>
                    <a:lnTo>
                      <a:pt x="598" y="0"/>
                    </a:lnTo>
                    <a:close/>
                  </a:path>
                </a:pathLst>
              </a:custGeom>
              <a:solidFill>
                <a:srgbClr val="FF38F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498" name="Freeform 5"/>
              <p:cNvSpPr>
                <a:spLocks/>
              </p:cNvSpPr>
              <p:nvPr/>
            </p:nvSpPr>
            <p:spPr bwMode="auto">
              <a:xfrm>
                <a:off x="4113" y="1060"/>
                <a:ext cx="1094" cy="1045"/>
              </a:xfrm>
              <a:custGeom>
                <a:avLst/>
                <a:gdLst>
                  <a:gd name="T0" fmla="*/ 547 w 1094"/>
                  <a:gd name="T1" fmla="*/ 0 h 1045"/>
                  <a:gd name="T2" fmla="*/ 636 w 1094"/>
                  <a:gd name="T3" fmla="*/ 274 h 1045"/>
                  <a:gd name="T4" fmla="*/ 885 w 1094"/>
                  <a:gd name="T5" fmla="*/ 100 h 1045"/>
                  <a:gd name="T6" fmla="*/ 780 w 1094"/>
                  <a:gd name="T7" fmla="*/ 369 h 1045"/>
                  <a:gd name="T8" fmla="*/ 1094 w 1094"/>
                  <a:gd name="T9" fmla="*/ 361 h 1045"/>
                  <a:gd name="T10" fmla="*/ 834 w 1094"/>
                  <a:gd name="T11" fmla="*/ 522 h 1045"/>
                  <a:gd name="T12" fmla="*/ 1094 w 1094"/>
                  <a:gd name="T13" fmla="*/ 684 h 1045"/>
                  <a:gd name="T14" fmla="*/ 780 w 1094"/>
                  <a:gd name="T15" fmla="*/ 675 h 1045"/>
                  <a:gd name="T16" fmla="*/ 885 w 1094"/>
                  <a:gd name="T17" fmla="*/ 945 h 1045"/>
                  <a:gd name="T18" fmla="*/ 636 w 1094"/>
                  <a:gd name="T19" fmla="*/ 770 h 1045"/>
                  <a:gd name="T20" fmla="*/ 547 w 1094"/>
                  <a:gd name="T21" fmla="*/ 1045 h 1045"/>
                  <a:gd name="T22" fmla="*/ 459 w 1094"/>
                  <a:gd name="T23" fmla="*/ 770 h 1045"/>
                  <a:gd name="T24" fmla="*/ 209 w 1094"/>
                  <a:gd name="T25" fmla="*/ 945 h 1045"/>
                  <a:gd name="T26" fmla="*/ 315 w 1094"/>
                  <a:gd name="T27" fmla="*/ 675 h 1045"/>
                  <a:gd name="T28" fmla="*/ 0 w 1094"/>
                  <a:gd name="T29" fmla="*/ 684 h 1045"/>
                  <a:gd name="T30" fmla="*/ 260 w 1094"/>
                  <a:gd name="T31" fmla="*/ 522 h 1045"/>
                  <a:gd name="T32" fmla="*/ 0 w 1094"/>
                  <a:gd name="T33" fmla="*/ 361 h 1045"/>
                  <a:gd name="T34" fmla="*/ 315 w 1094"/>
                  <a:gd name="T35" fmla="*/ 369 h 1045"/>
                  <a:gd name="T36" fmla="*/ 209 w 1094"/>
                  <a:gd name="T37" fmla="*/ 100 h 1045"/>
                  <a:gd name="T38" fmla="*/ 459 w 1094"/>
                  <a:gd name="T39" fmla="*/ 274 h 1045"/>
                  <a:gd name="T40" fmla="*/ 547 w 1094"/>
                  <a:gd name="T41" fmla="*/ 0 h 104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094"/>
                  <a:gd name="T64" fmla="*/ 0 h 1045"/>
                  <a:gd name="T65" fmla="*/ 1094 w 1094"/>
                  <a:gd name="T66" fmla="*/ 1045 h 104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094" h="1045">
                    <a:moveTo>
                      <a:pt x="547" y="0"/>
                    </a:moveTo>
                    <a:lnTo>
                      <a:pt x="636" y="274"/>
                    </a:lnTo>
                    <a:lnTo>
                      <a:pt x="885" y="100"/>
                    </a:lnTo>
                    <a:lnTo>
                      <a:pt x="780" y="369"/>
                    </a:lnTo>
                    <a:lnTo>
                      <a:pt x="1094" y="361"/>
                    </a:lnTo>
                    <a:lnTo>
                      <a:pt x="834" y="522"/>
                    </a:lnTo>
                    <a:lnTo>
                      <a:pt x="1094" y="684"/>
                    </a:lnTo>
                    <a:lnTo>
                      <a:pt x="780" y="675"/>
                    </a:lnTo>
                    <a:lnTo>
                      <a:pt x="885" y="945"/>
                    </a:lnTo>
                    <a:lnTo>
                      <a:pt x="636" y="770"/>
                    </a:lnTo>
                    <a:lnTo>
                      <a:pt x="547" y="1045"/>
                    </a:lnTo>
                    <a:lnTo>
                      <a:pt x="459" y="770"/>
                    </a:lnTo>
                    <a:lnTo>
                      <a:pt x="209" y="945"/>
                    </a:lnTo>
                    <a:lnTo>
                      <a:pt x="315" y="675"/>
                    </a:lnTo>
                    <a:lnTo>
                      <a:pt x="0" y="684"/>
                    </a:lnTo>
                    <a:lnTo>
                      <a:pt x="260" y="522"/>
                    </a:lnTo>
                    <a:lnTo>
                      <a:pt x="0" y="361"/>
                    </a:lnTo>
                    <a:lnTo>
                      <a:pt x="315" y="369"/>
                    </a:lnTo>
                    <a:lnTo>
                      <a:pt x="209" y="100"/>
                    </a:lnTo>
                    <a:lnTo>
                      <a:pt x="459" y="274"/>
                    </a:lnTo>
                    <a:lnTo>
                      <a:pt x="547" y="0"/>
                    </a:lnTo>
                    <a:close/>
                  </a:path>
                </a:pathLst>
              </a:custGeom>
              <a:solidFill>
                <a:srgbClr val="F951D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499" name="Freeform 6"/>
              <p:cNvSpPr>
                <a:spLocks/>
              </p:cNvSpPr>
              <p:nvPr/>
            </p:nvSpPr>
            <p:spPr bwMode="auto">
              <a:xfrm>
                <a:off x="4165" y="1109"/>
                <a:ext cx="990" cy="946"/>
              </a:xfrm>
              <a:custGeom>
                <a:avLst/>
                <a:gdLst>
                  <a:gd name="T0" fmla="*/ 495 w 990"/>
                  <a:gd name="T1" fmla="*/ 0 h 946"/>
                  <a:gd name="T2" fmla="*/ 576 w 990"/>
                  <a:gd name="T3" fmla="*/ 249 h 946"/>
                  <a:gd name="T4" fmla="*/ 801 w 990"/>
                  <a:gd name="T5" fmla="*/ 90 h 946"/>
                  <a:gd name="T6" fmla="*/ 706 w 990"/>
                  <a:gd name="T7" fmla="*/ 334 h 946"/>
                  <a:gd name="T8" fmla="*/ 990 w 990"/>
                  <a:gd name="T9" fmla="*/ 327 h 946"/>
                  <a:gd name="T10" fmla="*/ 755 w 990"/>
                  <a:gd name="T11" fmla="*/ 473 h 946"/>
                  <a:gd name="T12" fmla="*/ 990 w 990"/>
                  <a:gd name="T13" fmla="*/ 619 h 946"/>
                  <a:gd name="T14" fmla="*/ 706 w 990"/>
                  <a:gd name="T15" fmla="*/ 612 h 946"/>
                  <a:gd name="T16" fmla="*/ 801 w 990"/>
                  <a:gd name="T17" fmla="*/ 856 h 946"/>
                  <a:gd name="T18" fmla="*/ 576 w 990"/>
                  <a:gd name="T19" fmla="*/ 698 h 946"/>
                  <a:gd name="T20" fmla="*/ 495 w 990"/>
                  <a:gd name="T21" fmla="*/ 946 h 946"/>
                  <a:gd name="T22" fmla="*/ 415 w 990"/>
                  <a:gd name="T23" fmla="*/ 698 h 946"/>
                  <a:gd name="T24" fmla="*/ 189 w 990"/>
                  <a:gd name="T25" fmla="*/ 856 h 946"/>
                  <a:gd name="T26" fmla="*/ 285 w 990"/>
                  <a:gd name="T27" fmla="*/ 612 h 946"/>
                  <a:gd name="T28" fmla="*/ 0 w 990"/>
                  <a:gd name="T29" fmla="*/ 619 h 946"/>
                  <a:gd name="T30" fmla="*/ 235 w 990"/>
                  <a:gd name="T31" fmla="*/ 473 h 946"/>
                  <a:gd name="T32" fmla="*/ 0 w 990"/>
                  <a:gd name="T33" fmla="*/ 327 h 946"/>
                  <a:gd name="T34" fmla="*/ 285 w 990"/>
                  <a:gd name="T35" fmla="*/ 334 h 946"/>
                  <a:gd name="T36" fmla="*/ 189 w 990"/>
                  <a:gd name="T37" fmla="*/ 90 h 946"/>
                  <a:gd name="T38" fmla="*/ 415 w 990"/>
                  <a:gd name="T39" fmla="*/ 249 h 946"/>
                  <a:gd name="T40" fmla="*/ 495 w 990"/>
                  <a:gd name="T41" fmla="*/ 0 h 94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90"/>
                  <a:gd name="T64" fmla="*/ 0 h 946"/>
                  <a:gd name="T65" fmla="*/ 990 w 990"/>
                  <a:gd name="T66" fmla="*/ 946 h 94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90" h="946">
                    <a:moveTo>
                      <a:pt x="495" y="0"/>
                    </a:moveTo>
                    <a:lnTo>
                      <a:pt x="576" y="249"/>
                    </a:lnTo>
                    <a:lnTo>
                      <a:pt x="801" y="90"/>
                    </a:lnTo>
                    <a:lnTo>
                      <a:pt x="706" y="334"/>
                    </a:lnTo>
                    <a:lnTo>
                      <a:pt x="990" y="327"/>
                    </a:lnTo>
                    <a:lnTo>
                      <a:pt x="755" y="473"/>
                    </a:lnTo>
                    <a:lnTo>
                      <a:pt x="990" y="619"/>
                    </a:lnTo>
                    <a:lnTo>
                      <a:pt x="706" y="612"/>
                    </a:lnTo>
                    <a:lnTo>
                      <a:pt x="801" y="856"/>
                    </a:lnTo>
                    <a:lnTo>
                      <a:pt x="576" y="698"/>
                    </a:lnTo>
                    <a:lnTo>
                      <a:pt x="495" y="946"/>
                    </a:lnTo>
                    <a:lnTo>
                      <a:pt x="415" y="698"/>
                    </a:lnTo>
                    <a:lnTo>
                      <a:pt x="189" y="856"/>
                    </a:lnTo>
                    <a:lnTo>
                      <a:pt x="285" y="612"/>
                    </a:lnTo>
                    <a:lnTo>
                      <a:pt x="0" y="619"/>
                    </a:lnTo>
                    <a:lnTo>
                      <a:pt x="235" y="473"/>
                    </a:lnTo>
                    <a:lnTo>
                      <a:pt x="0" y="327"/>
                    </a:lnTo>
                    <a:lnTo>
                      <a:pt x="285" y="334"/>
                    </a:lnTo>
                    <a:lnTo>
                      <a:pt x="189" y="90"/>
                    </a:lnTo>
                    <a:lnTo>
                      <a:pt x="415" y="249"/>
                    </a:lnTo>
                    <a:lnTo>
                      <a:pt x="495" y="0"/>
                    </a:lnTo>
                    <a:close/>
                  </a:path>
                </a:pathLst>
              </a:custGeom>
              <a:solidFill>
                <a:srgbClr val="F76BB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00" name="Freeform 7"/>
              <p:cNvSpPr>
                <a:spLocks/>
              </p:cNvSpPr>
              <p:nvPr/>
            </p:nvSpPr>
            <p:spPr bwMode="auto">
              <a:xfrm>
                <a:off x="4217" y="1159"/>
                <a:ext cx="886" cy="846"/>
              </a:xfrm>
              <a:custGeom>
                <a:avLst/>
                <a:gdLst>
                  <a:gd name="T0" fmla="*/ 443 w 886"/>
                  <a:gd name="T1" fmla="*/ 0 h 846"/>
                  <a:gd name="T2" fmla="*/ 515 w 886"/>
                  <a:gd name="T3" fmla="*/ 222 h 846"/>
                  <a:gd name="T4" fmla="*/ 717 w 886"/>
                  <a:gd name="T5" fmla="*/ 80 h 846"/>
                  <a:gd name="T6" fmla="*/ 632 w 886"/>
                  <a:gd name="T7" fmla="*/ 299 h 846"/>
                  <a:gd name="T8" fmla="*/ 886 w 886"/>
                  <a:gd name="T9" fmla="*/ 293 h 846"/>
                  <a:gd name="T10" fmla="*/ 676 w 886"/>
                  <a:gd name="T11" fmla="*/ 423 h 846"/>
                  <a:gd name="T12" fmla="*/ 886 w 886"/>
                  <a:gd name="T13" fmla="*/ 554 h 846"/>
                  <a:gd name="T14" fmla="*/ 632 w 886"/>
                  <a:gd name="T15" fmla="*/ 547 h 846"/>
                  <a:gd name="T16" fmla="*/ 717 w 886"/>
                  <a:gd name="T17" fmla="*/ 766 h 846"/>
                  <a:gd name="T18" fmla="*/ 515 w 886"/>
                  <a:gd name="T19" fmla="*/ 625 h 846"/>
                  <a:gd name="T20" fmla="*/ 443 w 886"/>
                  <a:gd name="T21" fmla="*/ 846 h 846"/>
                  <a:gd name="T22" fmla="*/ 372 w 886"/>
                  <a:gd name="T23" fmla="*/ 625 h 846"/>
                  <a:gd name="T24" fmla="*/ 170 w 886"/>
                  <a:gd name="T25" fmla="*/ 766 h 846"/>
                  <a:gd name="T26" fmla="*/ 255 w 886"/>
                  <a:gd name="T27" fmla="*/ 547 h 846"/>
                  <a:gd name="T28" fmla="*/ 0 w 886"/>
                  <a:gd name="T29" fmla="*/ 554 h 846"/>
                  <a:gd name="T30" fmla="*/ 210 w 886"/>
                  <a:gd name="T31" fmla="*/ 423 h 846"/>
                  <a:gd name="T32" fmla="*/ 0 w 886"/>
                  <a:gd name="T33" fmla="*/ 293 h 846"/>
                  <a:gd name="T34" fmla="*/ 255 w 886"/>
                  <a:gd name="T35" fmla="*/ 299 h 846"/>
                  <a:gd name="T36" fmla="*/ 170 w 886"/>
                  <a:gd name="T37" fmla="*/ 80 h 846"/>
                  <a:gd name="T38" fmla="*/ 372 w 886"/>
                  <a:gd name="T39" fmla="*/ 222 h 846"/>
                  <a:gd name="T40" fmla="*/ 443 w 886"/>
                  <a:gd name="T41" fmla="*/ 0 h 84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886"/>
                  <a:gd name="T64" fmla="*/ 0 h 846"/>
                  <a:gd name="T65" fmla="*/ 886 w 886"/>
                  <a:gd name="T66" fmla="*/ 846 h 84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886" h="846">
                    <a:moveTo>
                      <a:pt x="443" y="0"/>
                    </a:moveTo>
                    <a:lnTo>
                      <a:pt x="515" y="222"/>
                    </a:lnTo>
                    <a:lnTo>
                      <a:pt x="717" y="80"/>
                    </a:lnTo>
                    <a:lnTo>
                      <a:pt x="632" y="299"/>
                    </a:lnTo>
                    <a:lnTo>
                      <a:pt x="886" y="293"/>
                    </a:lnTo>
                    <a:lnTo>
                      <a:pt x="676" y="423"/>
                    </a:lnTo>
                    <a:lnTo>
                      <a:pt x="886" y="554"/>
                    </a:lnTo>
                    <a:lnTo>
                      <a:pt x="632" y="547"/>
                    </a:lnTo>
                    <a:lnTo>
                      <a:pt x="717" y="766"/>
                    </a:lnTo>
                    <a:lnTo>
                      <a:pt x="515" y="625"/>
                    </a:lnTo>
                    <a:lnTo>
                      <a:pt x="443" y="846"/>
                    </a:lnTo>
                    <a:lnTo>
                      <a:pt x="372" y="625"/>
                    </a:lnTo>
                    <a:lnTo>
                      <a:pt x="170" y="766"/>
                    </a:lnTo>
                    <a:lnTo>
                      <a:pt x="255" y="547"/>
                    </a:lnTo>
                    <a:lnTo>
                      <a:pt x="0" y="554"/>
                    </a:lnTo>
                    <a:lnTo>
                      <a:pt x="210" y="423"/>
                    </a:lnTo>
                    <a:lnTo>
                      <a:pt x="0" y="293"/>
                    </a:lnTo>
                    <a:lnTo>
                      <a:pt x="255" y="299"/>
                    </a:lnTo>
                    <a:lnTo>
                      <a:pt x="170" y="80"/>
                    </a:lnTo>
                    <a:lnTo>
                      <a:pt x="372" y="222"/>
                    </a:lnTo>
                    <a:lnTo>
                      <a:pt x="443" y="0"/>
                    </a:lnTo>
                    <a:close/>
                  </a:path>
                </a:pathLst>
              </a:custGeom>
              <a:solidFill>
                <a:srgbClr val="F2829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01" name="Freeform 8"/>
              <p:cNvSpPr>
                <a:spLocks/>
              </p:cNvSpPr>
              <p:nvPr/>
            </p:nvSpPr>
            <p:spPr bwMode="auto">
              <a:xfrm>
                <a:off x="4269" y="1208"/>
                <a:ext cx="782" cy="748"/>
              </a:xfrm>
              <a:custGeom>
                <a:avLst/>
                <a:gdLst>
                  <a:gd name="T0" fmla="*/ 391 w 782"/>
                  <a:gd name="T1" fmla="*/ 0 h 748"/>
                  <a:gd name="T2" fmla="*/ 454 w 782"/>
                  <a:gd name="T3" fmla="*/ 196 h 748"/>
                  <a:gd name="T4" fmla="*/ 632 w 782"/>
                  <a:gd name="T5" fmla="*/ 72 h 748"/>
                  <a:gd name="T6" fmla="*/ 558 w 782"/>
                  <a:gd name="T7" fmla="*/ 264 h 748"/>
                  <a:gd name="T8" fmla="*/ 782 w 782"/>
                  <a:gd name="T9" fmla="*/ 259 h 748"/>
                  <a:gd name="T10" fmla="*/ 597 w 782"/>
                  <a:gd name="T11" fmla="*/ 374 h 748"/>
                  <a:gd name="T12" fmla="*/ 782 w 782"/>
                  <a:gd name="T13" fmla="*/ 489 h 748"/>
                  <a:gd name="T14" fmla="*/ 558 w 782"/>
                  <a:gd name="T15" fmla="*/ 484 h 748"/>
                  <a:gd name="T16" fmla="*/ 632 w 782"/>
                  <a:gd name="T17" fmla="*/ 677 h 748"/>
                  <a:gd name="T18" fmla="*/ 454 w 782"/>
                  <a:gd name="T19" fmla="*/ 552 h 748"/>
                  <a:gd name="T20" fmla="*/ 391 w 782"/>
                  <a:gd name="T21" fmla="*/ 748 h 748"/>
                  <a:gd name="T22" fmla="*/ 328 w 782"/>
                  <a:gd name="T23" fmla="*/ 552 h 748"/>
                  <a:gd name="T24" fmla="*/ 150 w 782"/>
                  <a:gd name="T25" fmla="*/ 677 h 748"/>
                  <a:gd name="T26" fmla="*/ 225 w 782"/>
                  <a:gd name="T27" fmla="*/ 484 h 748"/>
                  <a:gd name="T28" fmla="*/ 0 w 782"/>
                  <a:gd name="T29" fmla="*/ 489 h 748"/>
                  <a:gd name="T30" fmla="*/ 186 w 782"/>
                  <a:gd name="T31" fmla="*/ 374 h 748"/>
                  <a:gd name="T32" fmla="*/ 0 w 782"/>
                  <a:gd name="T33" fmla="*/ 259 h 748"/>
                  <a:gd name="T34" fmla="*/ 225 w 782"/>
                  <a:gd name="T35" fmla="*/ 264 h 748"/>
                  <a:gd name="T36" fmla="*/ 150 w 782"/>
                  <a:gd name="T37" fmla="*/ 72 h 748"/>
                  <a:gd name="T38" fmla="*/ 328 w 782"/>
                  <a:gd name="T39" fmla="*/ 196 h 748"/>
                  <a:gd name="T40" fmla="*/ 391 w 782"/>
                  <a:gd name="T41" fmla="*/ 0 h 74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82"/>
                  <a:gd name="T64" fmla="*/ 0 h 748"/>
                  <a:gd name="T65" fmla="*/ 782 w 782"/>
                  <a:gd name="T66" fmla="*/ 748 h 74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82" h="748">
                    <a:moveTo>
                      <a:pt x="391" y="0"/>
                    </a:moveTo>
                    <a:lnTo>
                      <a:pt x="454" y="196"/>
                    </a:lnTo>
                    <a:lnTo>
                      <a:pt x="632" y="72"/>
                    </a:lnTo>
                    <a:lnTo>
                      <a:pt x="558" y="264"/>
                    </a:lnTo>
                    <a:lnTo>
                      <a:pt x="782" y="259"/>
                    </a:lnTo>
                    <a:lnTo>
                      <a:pt x="597" y="374"/>
                    </a:lnTo>
                    <a:lnTo>
                      <a:pt x="782" y="489"/>
                    </a:lnTo>
                    <a:lnTo>
                      <a:pt x="558" y="484"/>
                    </a:lnTo>
                    <a:lnTo>
                      <a:pt x="632" y="677"/>
                    </a:lnTo>
                    <a:lnTo>
                      <a:pt x="454" y="552"/>
                    </a:lnTo>
                    <a:lnTo>
                      <a:pt x="391" y="748"/>
                    </a:lnTo>
                    <a:lnTo>
                      <a:pt x="328" y="552"/>
                    </a:lnTo>
                    <a:lnTo>
                      <a:pt x="150" y="677"/>
                    </a:lnTo>
                    <a:lnTo>
                      <a:pt x="225" y="484"/>
                    </a:lnTo>
                    <a:lnTo>
                      <a:pt x="0" y="489"/>
                    </a:lnTo>
                    <a:lnTo>
                      <a:pt x="186" y="374"/>
                    </a:lnTo>
                    <a:lnTo>
                      <a:pt x="0" y="259"/>
                    </a:lnTo>
                    <a:lnTo>
                      <a:pt x="225" y="264"/>
                    </a:lnTo>
                    <a:lnTo>
                      <a:pt x="150" y="72"/>
                    </a:lnTo>
                    <a:lnTo>
                      <a:pt x="328" y="196"/>
                    </a:lnTo>
                    <a:lnTo>
                      <a:pt x="391" y="0"/>
                    </a:lnTo>
                    <a:close/>
                  </a:path>
                </a:pathLst>
              </a:custGeom>
              <a:solidFill>
                <a:srgbClr val="ED9B7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02" name="Freeform 9"/>
              <p:cNvSpPr>
                <a:spLocks/>
              </p:cNvSpPr>
              <p:nvPr/>
            </p:nvSpPr>
            <p:spPr bwMode="auto">
              <a:xfrm>
                <a:off x="4321" y="1258"/>
                <a:ext cx="678" cy="648"/>
              </a:xfrm>
              <a:custGeom>
                <a:avLst/>
                <a:gdLst>
                  <a:gd name="T0" fmla="*/ 339 w 678"/>
                  <a:gd name="T1" fmla="*/ 0 h 648"/>
                  <a:gd name="T2" fmla="*/ 394 w 678"/>
                  <a:gd name="T3" fmla="*/ 170 h 648"/>
                  <a:gd name="T4" fmla="*/ 549 w 678"/>
                  <a:gd name="T5" fmla="*/ 62 h 648"/>
                  <a:gd name="T6" fmla="*/ 484 w 678"/>
                  <a:gd name="T7" fmla="*/ 229 h 648"/>
                  <a:gd name="T8" fmla="*/ 678 w 678"/>
                  <a:gd name="T9" fmla="*/ 224 h 648"/>
                  <a:gd name="T10" fmla="*/ 517 w 678"/>
                  <a:gd name="T11" fmla="*/ 324 h 648"/>
                  <a:gd name="T12" fmla="*/ 678 w 678"/>
                  <a:gd name="T13" fmla="*/ 424 h 648"/>
                  <a:gd name="T14" fmla="*/ 484 w 678"/>
                  <a:gd name="T15" fmla="*/ 419 h 648"/>
                  <a:gd name="T16" fmla="*/ 549 w 678"/>
                  <a:gd name="T17" fmla="*/ 586 h 648"/>
                  <a:gd name="T18" fmla="*/ 394 w 678"/>
                  <a:gd name="T19" fmla="*/ 478 h 648"/>
                  <a:gd name="T20" fmla="*/ 339 w 678"/>
                  <a:gd name="T21" fmla="*/ 648 h 648"/>
                  <a:gd name="T22" fmla="*/ 284 w 678"/>
                  <a:gd name="T23" fmla="*/ 478 h 648"/>
                  <a:gd name="T24" fmla="*/ 130 w 678"/>
                  <a:gd name="T25" fmla="*/ 586 h 648"/>
                  <a:gd name="T26" fmla="*/ 195 w 678"/>
                  <a:gd name="T27" fmla="*/ 419 h 648"/>
                  <a:gd name="T28" fmla="*/ 0 w 678"/>
                  <a:gd name="T29" fmla="*/ 424 h 648"/>
                  <a:gd name="T30" fmla="*/ 161 w 678"/>
                  <a:gd name="T31" fmla="*/ 324 h 648"/>
                  <a:gd name="T32" fmla="*/ 0 w 678"/>
                  <a:gd name="T33" fmla="*/ 224 h 648"/>
                  <a:gd name="T34" fmla="*/ 195 w 678"/>
                  <a:gd name="T35" fmla="*/ 229 h 648"/>
                  <a:gd name="T36" fmla="*/ 130 w 678"/>
                  <a:gd name="T37" fmla="*/ 62 h 648"/>
                  <a:gd name="T38" fmla="*/ 284 w 678"/>
                  <a:gd name="T39" fmla="*/ 170 h 648"/>
                  <a:gd name="T40" fmla="*/ 339 w 678"/>
                  <a:gd name="T41" fmla="*/ 0 h 64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78"/>
                  <a:gd name="T64" fmla="*/ 0 h 648"/>
                  <a:gd name="T65" fmla="*/ 678 w 678"/>
                  <a:gd name="T66" fmla="*/ 648 h 64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78" h="648">
                    <a:moveTo>
                      <a:pt x="339" y="0"/>
                    </a:moveTo>
                    <a:lnTo>
                      <a:pt x="394" y="170"/>
                    </a:lnTo>
                    <a:lnTo>
                      <a:pt x="549" y="62"/>
                    </a:lnTo>
                    <a:lnTo>
                      <a:pt x="484" y="229"/>
                    </a:lnTo>
                    <a:lnTo>
                      <a:pt x="678" y="224"/>
                    </a:lnTo>
                    <a:lnTo>
                      <a:pt x="517" y="324"/>
                    </a:lnTo>
                    <a:lnTo>
                      <a:pt x="678" y="424"/>
                    </a:lnTo>
                    <a:lnTo>
                      <a:pt x="484" y="419"/>
                    </a:lnTo>
                    <a:lnTo>
                      <a:pt x="549" y="586"/>
                    </a:lnTo>
                    <a:lnTo>
                      <a:pt x="394" y="478"/>
                    </a:lnTo>
                    <a:lnTo>
                      <a:pt x="339" y="648"/>
                    </a:lnTo>
                    <a:lnTo>
                      <a:pt x="284" y="478"/>
                    </a:lnTo>
                    <a:lnTo>
                      <a:pt x="130" y="586"/>
                    </a:lnTo>
                    <a:lnTo>
                      <a:pt x="195" y="419"/>
                    </a:lnTo>
                    <a:lnTo>
                      <a:pt x="0" y="424"/>
                    </a:lnTo>
                    <a:lnTo>
                      <a:pt x="161" y="324"/>
                    </a:lnTo>
                    <a:lnTo>
                      <a:pt x="0" y="224"/>
                    </a:lnTo>
                    <a:lnTo>
                      <a:pt x="195" y="229"/>
                    </a:lnTo>
                    <a:lnTo>
                      <a:pt x="130" y="62"/>
                    </a:lnTo>
                    <a:lnTo>
                      <a:pt x="284" y="170"/>
                    </a:lnTo>
                    <a:lnTo>
                      <a:pt x="339" y="0"/>
                    </a:lnTo>
                    <a:close/>
                  </a:path>
                </a:pathLst>
              </a:custGeom>
              <a:solidFill>
                <a:srgbClr val="EAB55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03" name="Freeform 10"/>
              <p:cNvSpPr>
                <a:spLocks/>
              </p:cNvSpPr>
              <p:nvPr/>
            </p:nvSpPr>
            <p:spPr bwMode="auto">
              <a:xfrm>
                <a:off x="4373" y="1308"/>
                <a:ext cx="574" cy="549"/>
              </a:xfrm>
              <a:custGeom>
                <a:avLst/>
                <a:gdLst>
                  <a:gd name="T0" fmla="*/ 287 w 574"/>
                  <a:gd name="T1" fmla="*/ 0 h 549"/>
                  <a:gd name="T2" fmla="*/ 333 w 574"/>
                  <a:gd name="T3" fmla="*/ 144 h 549"/>
                  <a:gd name="T4" fmla="*/ 465 w 574"/>
                  <a:gd name="T5" fmla="*/ 52 h 549"/>
                  <a:gd name="T6" fmla="*/ 409 w 574"/>
                  <a:gd name="T7" fmla="*/ 194 h 549"/>
                  <a:gd name="T8" fmla="*/ 574 w 574"/>
                  <a:gd name="T9" fmla="*/ 189 h 549"/>
                  <a:gd name="T10" fmla="*/ 438 w 574"/>
                  <a:gd name="T11" fmla="*/ 274 h 549"/>
                  <a:gd name="T12" fmla="*/ 574 w 574"/>
                  <a:gd name="T13" fmla="*/ 359 h 549"/>
                  <a:gd name="T14" fmla="*/ 409 w 574"/>
                  <a:gd name="T15" fmla="*/ 354 h 549"/>
                  <a:gd name="T16" fmla="*/ 465 w 574"/>
                  <a:gd name="T17" fmla="*/ 496 h 549"/>
                  <a:gd name="T18" fmla="*/ 333 w 574"/>
                  <a:gd name="T19" fmla="*/ 404 h 549"/>
                  <a:gd name="T20" fmla="*/ 287 w 574"/>
                  <a:gd name="T21" fmla="*/ 549 h 549"/>
                  <a:gd name="T22" fmla="*/ 240 w 574"/>
                  <a:gd name="T23" fmla="*/ 404 h 549"/>
                  <a:gd name="T24" fmla="*/ 110 w 574"/>
                  <a:gd name="T25" fmla="*/ 496 h 549"/>
                  <a:gd name="T26" fmla="*/ 166 w 574"/>
                  <a:gd name="T27" fmla="*/ 354 h 549"/>
                  <a:gd name="T28" fmla="*/ 0 w 574"/>
                  <a:gd name="T29" fmla="*/ 359 h 549"/>
                  <a:gd name="T30" fmla="*/ 137 w 574"/>
                  <a:gd name="T31" fmla="*/ 274 h 549"/>
                  <a:gd name="T32" fmla="*/ 0 w 574"/>
                  <a:gd name="T33" fmla="*/ 189 h 549"/>
                  <a:gd name="T34" fmla="*/ 166 w 574"/>
                  <a:gd name="T35" fmla="*/ 194 h 549"/>
                  <a:gd name="T36" fmla="*/ 110 w 574"/>
                  <a:gd name="T37" fmla="*/ 52 h 549"/>
                  <a:gd name="T38" fmla="*/ 240 w 574"/>
                  <a:gd name="T39" fmla="*/ 144 h 549"/>
                  <a:gd name="T40" fmla="*/ 287 w 574"/>
                  <a:gd name="T41" fmla="*/ 0 h 54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4"/>
                  <a:gd name="T64" fmla="*/ 0 h 549"/>
                  <a:gd name="T65" fmla="*/ 574 w 574"/>
                  <a:gd name="T66" fmla="*/ 549 h 54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4" h="549">
                    <a:moveTo>
                      <a:pt x="287" y="0"/>
                    </a:moveTo>
                    <a:lnTo>
                      <a:pt x="333" y="144"/>
                    </a:lnTo>
                    <a:lnTo>
                      <a:pt x="465" y="52"/>
                    </a:lnTo>
                    <a:lnTo>
                      <a:pt x="409" y="194"/>
                    </a:lnTo>
                    <a:lnTo>
                      <a:pt x="574" y="189"/>
                    </a:lnTo>
                    <a:lnTo>
                      <a:pt x="438" y="274"/>
                    </a:lnTo>
                    <a:lnTo>
                      <a:pt x="574" y="359"/>
                    </a:lnTo>
                    <a:lnTo>
                      <a:pt x="409" y="354"/>
                    </a:lnTo>
                    <a:lnTo>
                      <a:pt x="465" y="496"/>
                    </a:lnTo>
                    <a:lnTo>
                      <a:pt x="333" y="404"/>
                    </a:lnTo>
                    <a:lnTo>
                      <a:pt x="287" y="549"/>
                    </a:lnTo>
                    <a:lnTo>
                      <a:pt x="240" y="404"/>
                    </a:lnTo>
                    <a:lnTo>
                      <a:pt x="110" y="496"/>
                    </a:lnTo>
                    <a:lnTo>
                      <a:pt x="166" y="354"/>
                    </a:lnTo>
                    <a:lnTo>
                      <a:pt x="0" y="359"/>
                    </a:lnTo>
                    <a:lnTo>
                      <a:pt x="137" y="274"/>
                    </a:lnTo>
                    <a:lnTo>
                      <a:pt x="0" y="189"/>
                    </a:lnTo>
                    <a:lnTo>
                      <a:pt x="166" y="194"/>
                    </a:lnTo>
                    <a:lnTo>
                      <a:pt x="110" y="52"/>
                    </a:lnTo>
                    <a:lnTo>
                      <a:pt x="240" y="144"/>
                    </a:lnTo>
                    <a:lnTo>
                      <a:pt x="287" y="0"/>
                    </a:lnTo>
                    <a:close/>
                  </a:path>
                </a:pathLst>
              </a:custGeom>
              <a:solidFill>
                <a:srgbClr val="E5CC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04" name="Freeform 11"/>
              <p:cNvSpPr>
                <a:spLocks/>
              </p:cNvSpPr>
              <p:nvPr/>
            </p:nvSpPr>
            <p:spPr bwMode="auto">
              <a:xfrm>
                <a:off x="4425" y="1358"/>
                <a:ext cx="470" cy="449"/>
              </a:xfrm>
              <a:custGeom>
                <a:avLst/>
                <a:gdLst>
                  <a:gd name="T0" fmla="*/ 235 w 470"/>
                  <a:gd name="T1" fmla="*/ 0 h 449"/>
                  <a:gd name="T2" fmla="*/ 273 w 470"/>
                  <a:gd name="T3" fmla="*/ 118 h 449"/>
                  <a:gd name="T4" fmla="*/ 380 w 470"/>
                  <a:gd name="T5" fmla="*/ 43 h 449"/>
                  <a:gd name="T6" fmla="*/ 335 w 470"/>
                  <a:gd name="T7" fmla="*/ 158 h 449"/>
                  <a:gd name="T8" fmla="*/ 470 w 470"/>
                  <a:gd name="T9" fmla="*/ 155 h 449"/>
                  <a:gd name="T10" fmla="*/ 359 w 470"/>
                  <a:gd name="T11" fmla="*/ 224 h 449"/>
                  <a:gd name="T12" fmla="*/ 470 w 470"/>
                  <a:gd name="T13" fmla="*/ 293 h 449"/>
                  <a:gd name="T14" fmla="*/ 335 w 470"/>
                  <a:gd name="T15" fmla="*/ 290 h 449"/>
                  <a:gd name="T16" fmla="*/ 380 w 470"/>
                  <a:gd name="T17" fmla="*/ 406 h 449"/>
                  <a:gd name="T18" fmla="*/ 273 w 470"/>
                  <a:gd name="T19" fmla="*/ 331 h 449"/>
                  <a:gd name="T20" fmla="*/ 235 w 470"/>
                  <a:gd name="T21" fmla="*/ 449 h 449"/>
                  <a:gd name="T22" fmla="*/ 197 w 470"/>
                  <a:gd name="T23" fmla="*/ 331 h 449"/>
                  <a:gd name="T24" fmla="*/ 90 w 470"/>
                  <a:gd name="T25" fmla="*/ 406 h 449"/>
                  <a:gd name="T26" fmla="*/ 136 w 470"/>
                  <a:gd name="T27" fmla="*/ 290 h 449"/>
                  <a:gd name="T28" fmla="*/ 0 w 470"/>
                  <a:gd name="T29" fmla="*/ 293 h 449"/>
                  <a:gd name="T30" fmla="*/ 111 w 470"/>
                  <a:gd name="T31" fmla="*/ 224 h 449"/>
                  <a:gd name="T32" fmla="*/ 0 w 470"/>
                  <a:gd name="T33" fmla="*/ 155 h 449"/>
                  <a:gd name="T34" fmla="*/ 136 w 470"/>
                  <a:gd name="T35" fmla="*/ 158 h 449"/>
                  <a:gd name="T36" fmla="*/ 90 w 470"/>
                  <a:gd name="T37" fmla="*/ 43 h 449"/>
                  <a:gd name="T38" fmla="*/ 197 w 470"/>
                  <a:gd name="T39" fmla="*/ 118 h 449"/>
                  <a:gd name="T40" fmla="*/ 235 w 470"/>
                  <a:gd name="T41" fmla="*/ 0 h 44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470"/>
                  <a:gd name="T64" fmla="*/ 0 h 449"/>
                  <a:gd name="T65" fmla="*/ 470 w 470"/>
                  <a:gd name="T66" fmla="*/ 449 h 44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470" h="449">
                    <a:moveTo>
                      <a:pt x="235" y="0"/>
                    </a:moveTo>
                    <a:lnTo>
                      <a:pt x="273" y="118"/>
                    </a:lnTo>
                    <a:lnTo>
                      <a:pt x="380" y="43"/>
                    </a:lnTo>
                    <a:lnTo>
                      <a:pt x="335" y="158"/>
                    </a:lnTo>
                    <a:lnTo>
                      <a:pt x="470" y="155"/>
                    </a:lnTo>
                    <a:lnTo>
                      <a:pt x="359" y="224"/>
                    </a:lnTo>
                    <a:lnTo>
                      <a:pt x="470" y="293"/>
                    </a:lnTo>
                    <a:lnTo>
                      <a:pt x="335" y="290"/>
                    </a:lnTo>
                    <a:lnTo>
                      <a:pt x="380" y="406"/>
                    </a:lnTo>
                    <a:lnTo>
                      <a:pt x="273" y="331"/>
                    </a:lnTo>
                    <a:lnTo>
                      <a:pt x="235" y="449"/>
                    </a:lnTo>
                    <a:lnTo>
                      <a:pt x="197" y="331"/>
                    </a:lnTo>
                    <a:lnTo>
                      <a:pt x="90" y="406"/>
                    </a:lnTo>
                    <a:lnTo>
                      <a:pt x="136" y="290"/>
                    </a:lnTo>
                    <a:lnTo>
                      <a:pt x="0" y="293"/>
                    </a:lnTo>
                    <a:lnTo>
                      <a:pt x="111" y="224"/>
                    </a:lnTo>
                    <a:lnTo>
                      <a:pt x="0" y="155"/>
                    </a:lnTo>
                    <a:lnTo>
                      <a:pt x="136" y="158"/>
                    </a:lnTo>
                    <a:lnTo>
                      <a:pt x="90" y="43"/>
                    </a:lnTo>
                    <a:lnTo>
                      <a:pt x="197" y="118"/>
                    </a:lnTo>
                    <a:lnTo>
                      <a:pt x="235" y="0"/>
                    </a:lnTo>
                    <a:close/>
                  </a:path>
                </a:pathLst>
              </a:custGeom>
              <a:solidFill>
                <a:srgbClr val="E2E5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05" name="Freeform 12"/>
              <p:cNvSpPr>
                <a:spLocks/>
              </p:cNvSpPr>
              <p:nvPr/>
            </p:nvSpPr>
            <p:spPr bwMode="auto">
              <a:xfrm>
                <a:off x="4477" y="1407"/>
                <a:ext cx="367" cy="350"/>
              </a:xfrm>
              <a:custGeom>
                <a:avLst/>
                <a:gdLst>
                  <a:gd name="T0" fmla="*/ 183 w 367"/>
                  <a:gd name="T1" fmla="*/ 0 h 350"/>
                  <a:gd name="T2" fmla="*/ 213 w 367"/>
                  <a:gd name="T3" fmla="*/ 92 h 350"/>
                  <a:gd name="T4" fmla="*/ 297 w 367"/>
                  <a:gd name="T5" fmla="*/ 34 h 350"/>
                  <a:gd name="T6" fmla="*/ 261 w 367"/>
                  <a:gd name="T7" fmla="*/ 124 h 350"/>
                  <a:gd name="T8" fmla="*/ 367 w 367"/>
                  <a:gd name="T9" fmla="*/ 121 h 350"/>
                  <a:gd name="T10" fmla="*/ 279 w 367"/>
                  <a:gd name="T11" fmla="*/ 175 h 350"/>
                  <a:gd name="T12" fmla="*/ 367 w 367"/>
                  <a:gd name="T13" fmla="*/ 229 h 350"/>
                  <a:gd name="T14" fmla="*/ 261 w 367"/>
                  <a:gd name="T15" fmla="*/ 227 h 350"/>
                  <a:gd name="T16" fmla="*/ 297 w 367"/>
                  <a:gd name="T17" fmla="*/ 317 h 350"/>
                  <a:gd name="T18" fmla="*/ 213 w 367"/>
                  <a:gd name="T19" fmla="*/ 259 h 350"/>
                  <a:gd name="T20" fmla="*/ 183 w 367"/>
                  <a:gd name="T21" fmla="*/ 350 h 350"/>
                  <a:gd name="T22" fmla="*/ 153 w 367"/>
                  <a:gd name="T23" fmla="*/ 259 h 350"/>
                  <a:gd name="T24" fmla="*/ 70 w 367"/>
                  <a:gd name="T25" fmla="*/ 317 h 350"/>
                  <a:gd name="T26" fmla="*/ 106 w 367"/>
                  <a:gd name="T27" fmla="*/ 227 h 350"/>
                  <a:gd name="T28" fmla="*/ 0 w 367"/>
                  <a:gd name="T29" fmla="*/ 229 h 350"/>
                  <a:gd name="T30" fmla="*/ 87 w 367"/>
                  <a:gd name="T31" fmla="*/ 175 h 350"/>
                  <a:gd name="T32" fmla="*/ 0 w 367"/>
                  <a:gd name="T33" fmla="*/ 121 h 350"/>
                  <a:gd name="T34" fmla="*/ 106 w 367"/>
                  <a:gd name="T35" fmla="*/ 124 h 350"/>
                  <a:gd name="T36" fmla="*/ 70 w 367"/>
                  <a:gd name="T37" fmla="*/ 34 h 350"/>
                  <a:gd name="T38" fmla="*/ 153 w 367"/>
                  <a:gd name="T39" fmla="*/ 92 h 350"/>
                  <a:gd name="T40" fmla="*/ 183 w 367"/>
                  <a:gd name="T41" fmla="*/ 0 h 35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67"/>
                  <a:gd name="T64" fmla="*/ 0 h 350"/>
                  <a:gd name="T65" fmla="*/ 367 w 367"/>
                  <a:gd name="T66" fmla="*/ 350 h 35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67" h="350">
                    <a:moveTo>
                      <a:pt x="183" y="0"/>
                    </a:moveTo>
                    <a:lnTo>
                      <a:pt x="213" y="92"/>
                    </a:lnTo>
                    <a:lnTo>
                      <a:pt x="297" y="34"/>
                    </a:lnTo>
                    <a:lnTo>
                      <a:pt x="261" y="124"/>
                    </a:lnTo>
                    <a:lnTo>
                      <a:pt x="367" y="121"/>
                    </a:lnTo>
                    <a:lnTo>
                      <a:pt x="279" y="175"/>
                    </a:lnTo>
                    <a:lnTo>
                      <a:pt x="367" y="229"/>
                    </a:lnTo>
                    <a:lnTo>
                      <a:pt x="261" y="227"/>
                    </a:lnTo>
                    <a:lnTo>
                      <a:pt x="297" y="317"/>
                    </a:lnTo>
                    <a:lnTo>
                      <a:pt x="213" y="259"/>
                    </a:lnTo>
                    <a:lnTo>
                      <a:pt x="183" y="350"/>
                    </a:lnTo>
                    <a:lnTo>
                      <a:pt x="153" y="259"/>
                    </a:lnTo>
                    <a:lnTo>
                      <a:pt x="70" y="317"/>
                    </a:lnTo>
                    <a:lnTo>
                      <a:pt x="106" y="227"/>
                    </a:lnTo>
                    <a:lnTo>
                      <a:pt x="0" y="229"/>
                    </a:lnTo>
                    <a:lnTo>
                      <a:pt x="87" y="175"/>
                    </a:lnTo>
                    <a:lnTo>
                      <a:pt x="0" y="121"/>
                    </a:lnTo>
                    <a:lnTo>
                      <a:pt x="106" y="124"/>
                    </a:lnTo>
                    <a:lnTo>
                      <a:pt x="70" y="34"/>
                    </a:lnTo>
                    <a:lnTo>
                      <a:pt x="153" y="92"/>
                    </a:ln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DDF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06" name="Freeform 13"/>
              <p:cNvSpPr>
                <a:spLocks/>
              </p:cNvSpPr>
              <p:nvPr/>
            </p:nvSpPr>
            <p:spPr bwMode="auto">
              <a:xfrm>
                <a:off x="3904" y="1036"/>
                <a:ext cx="1289" cy="860"/>
              </a:xfrm>
              <a:custGeom>
                <a:avLst/>
                <a:gdLst>
                  <a:gd name="T0" fmla="*/ 1250 w 1289"/>
                  <a:gd name="T1" fmla="*/ 227 h 860"/>
                  <a:gd name="T2" fmla="*/ 1235 w 1289"/>
                  <a:gd name="T3" fmla="*/ 243 h 860"/>
                  <a:gd name="T4" fmla="*/ 1235 w 1289"/>
                  <a:gd name="T5" fmla="*/ 243 h 860"/>
                  <a:gd name="T6" fmla="*/ 1221 w 1289"/>
                  <a:gd name="T7" fmla="*/ 233 h 860"/>
                  <a:gd name="T8" fmla="*/ 1222 w 1289"/>
                  <a:gd name="T9" fmla="*/ 232 h 860"/>
                  <a:gd name="T10" fmla="*/ 1198 w 1289"/>
                  <a:gd name="T11" fmla="*/ 238 h 860"/>
                  <a:gd name="T12" fmla="*/ 1173 w 1289"/>
                  <a:gd name="T13" fmla="*/ 242 h 860"/>
                  <a:gd name="T14" fmla="*/ 1141 w 1289"/>
                  <a:gd name="T15" fmla="*/ 238 h 860"/>
                  <a:gd name="T16" fmla="*/ 1117 w 1289"/>
                  <a:gd name="T17" fmla="*/ 237 h 860"/>
                  <a:gd name="T18" fmla="*/ 1061 w 1289"/>
                  <a:gd name="T19" fmla="*/ 234 h 860"/>
                  <a:gd name="T20" fmla="*/ 1014 w 1289"/>
                  <a:gd name="T21" fmla="*/ 240 h 860"/>
                  <a:gd name="T22" fmla="*/ 972 w 1289"/>
                  <a:gd name="T23" fmla="*/ 252 h 860"/>
                  <a:gd name="T24" fmla="*/ 947 w 1289"/>
                  <a:gd name="T25" fmla="*/ 261 h 860"/>
                  <a:gd name="T26" fmla="*/ 931 w 1289"/>
                  <a:gd name="T27" fmla="*/ 271 h 860"/>
                  <a:gd name="T28" fmla="*/ 908 w 1289"/>
                  <a:gd name="T29" fmla="*/ 281 h 860"/>
                  <a:gd name="T30" fmla="*/ 897 w 1289"/>
                  <a:gd name="T31" fmla="*/ 287 h 860"/>
                  <a:gd name="T32" fmla="*/ 873 w 1289"/>
                  <a:gd name="T33" fmla="*/ 263 h 860"/>
                  <a:gd name="T34" fmla="*/ 840 w 1289"/>
                  <a:gd name="T35" fmla="*/ 228 h 860"/>
                  <a:gd name="T36" fmla="*/ 839 w 1289"/>
                  <a:gd name="T37" fmla="*/ 208 h 860"/>
                  <a:gd name="T38" fmla="*/ 937 w 1289"/>
                  <a:gd name="T39" fmla="*/ 57 h 860"/>
                  <a:gd name="T40" fmla="*/ 872 w 1289"/>
                  <a:gd name="T41" fmla="*/ 10 h 860"/>
                  <a:gd name="T42" fmla="*/ 835 w 1289"/>
                  <a:gd name="T43" fmla="*/ 20 h 860"/>
                  <a:gd name="T44" fmla="*/ 789 w 1289"/>
                  <a:gd name="T45" fmla="*/ 86 h 860"/>
                  <a:gd name="T46" fmla="*/ 743 w 1289"/>
                  <a:gd name="T47" fmla="*/ 152 h 860"/>
                  <a:gd name="T48" fmla="*/ 712 w 1289"/>
                  <a:gd name="T49" fmla="*/ 214 h 860"/>
                  <a:gd name="T50" fmla="*/ 674 w 1289"/>
                  <a:gd name="T51" fmla="*/ 231 h 860"/>
                  <a:gd name="T52" fmla="*/ 643 w 1289"/>
                  <a:gd name="T53" fmla="*/ 247 h 860"/>
                  <a:gd name="T54" fmla="*/ 633 w 1289"/>
                  <a:gd name="T55" fmla="*/ 255 h 860"/>
                  <a:gd name="T56" fmla="*/ 628 w 1289"/>
                  <a:gd name="T57" fmla="*/ 258 h 860"/>
                  <a:gd name="T58" fmla="*/ 616 w 1289"/>
                  <a:gd name="T59" fmla="*/ 265 h 860"/>
                  <a:gd name="T60" fmla="*/ 601 w 1289"/>
                  <a:gd name="T61" fmla="*/ 275 h 860"/>
                  <a:gd name="T62" fmla="*/ 583 w 1289"/>
                  <a:gd name="T63" fmla="*/ 305 h 860"/>
                  <a:gd name="T64" fmla="*/ 591 w 1289"/>
                  <a:gd name="T65" fmla="*/ 333 h 860"/>
                  <a:gd name="T66" fmla="*/ 592 w 1289"/>
                  <a:gd name="T67" fmla="*/ 336 h 860"/>
                  <a:gd name="T68" fmla="*/ 589 w 1289"/>
                  <a:gd name="T69" fmla="*/ 343 h 860"/>
                  <a:gd name="T70" fmla="*/ 551 w 1289"/>
                  <a:gd name="T71" fmla="*/ 396 h 860"/>
                  <a:gd name="T72" fmla="*/ 506 w 1289"/>
                  <a:gd name="T73" fmla="*/ 385 h 860"/>
                  <a:gd name="T74" fmla="*/ 487 w 1289"/>
                  <a:gd name="T75" fmla="*/ 381 h 860"/>
                  <a:gd name="T76" fmla="*/ 74 w 1289"/>
                  <a:gd name="T77" fmla="*/ 518 h 860"/>
                  <a:gd name="T78" fmla="*/ 72 w 1289"/>
                  <a:gd name="T79" fmla="*/ 572 h 860"/>
                  <a:gd name="T80" fmla="*/ 800 w 1289"/>
                  <a:gd name="T81" fmla="*/ 852 h 860"/>
                  <a:gd name="T82" fmla="*/ 807 w 1289"/>
                  <a:gd name="T83" fmla="*/ 846 h 860"/>
                  <a:gd name="T84" fmla="*/ 850 w 1289"/>
                  <a:gd name="T85" fmla="*/ 805 h 860"/>
                  <a:gd name="T86" fmla="*/ 947 w 1289"/>
                  <a:gd name="T87" fmla="*/ 715 h 860"/>
                  <a:gd name="T88" fmla="*/ 1047 w 1289"/>
                  <a:gd name="T89" fmla="*/ 622 h 860"/>
                  <a:gd name="T90" fmla="*/ 1101 w 1289"/>
                  <a:gd name="T91" fmla="*/ 573 h 860"/>
                  <a:gd name="T92" fmla="*/ 1153 w 1289"/>
                  <a:gd name="T93" fmla="*/ 563 h 860"/>
                  <a:gd name="T94" fmla="*/ 1203 w 1289"/>
                  <a:gd name="T95" fmla="*/ 548 h 860"/>
                  <a:gd name="T96" fmla="*/ 1245 w 1289"/>
                  <a:gd name="T97" fmla="*/ 528 h 860"/>
                  <a:gd name="T98" fmla="*/ 1272 w 1289"/>
                  <a:gd name="T99" fmla="*/ 503 h 860"/>
                  <a:gd name="T100" fmla="*/ 1287 w 1289"/>
                  <a:gd name="T101" fmla="*/ 380 h 860"/>
                  <a:gd name="T102" fmla="*/ 1269 w 1289"/>
                  <a:gd name="T103" fmla="*/ 248 h 86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289"/>
                  <a:gd name="T157" fmla="*/ 0 h 860"/>
                  <a:gd name="T158" fmla="*/ 1289 w 1289"/>
                  <a:gd name="T159" fmla="*/ 860 h 860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289" h="860">
                    <a:moveTo>
                      <a:pt x="1269" y="248"/>
                    </a:moveTo>
                    <a:lnTo>
                      <a:pt x="1269" y="242"/>
                    </a:lnTo>
                    <a:lnTo>
                      <a:pt x="1268" y="225"/>
                    </a:lnTo>
                    <a:lnTo>
                      <a:pt x="1250" y="227"/>
                    </a:lnTo>
                    <a:lnTo>
                      <a:pt x="1233" y="228"/>
                    </a:lnTo>
                    <a:lnTo>
                      <a:pt x="1243" y="243"/>
                    </a:lnTo>
                    <a:lnTo>
                      <a:pt x="1234" y="243"/>
                    </a:lnTo>
                    <a:lnTo>
                      <a:pt x="1235" y="243"/>
                    </a:lnTo>
                    <a:lnTo>
                      <a:pt x="1234" y="243"/>
                    </a:lnTo>
                    <a:lnTo>
                      <a:pt x="1221" y="233"/>
                    </a:lnTo>
                    <a:lnTo>
                      <a:pt x="1221" y="232"/>
                    </a:lnTo>
                    <a:lnTo>
                      <a:pt x="1222" y="232"/>
                    </a:lnTo>
                    <a:lnTo>
                      <a:pt x="1219" y="233"/>
                    </a:lnTo>
                    <a:lnTo>
                      <a:pt x="1213" y="235"/>
                    </a:lnTo>
                    <a:lnTo>
                      <a:pt x="1206" y="237"/>
                    </a:lnTo>
                    <a:lnTo>
                      <a:pt x="1198" y="238"/>
                    </a:lnTo>
                    <a:lnTo>
                      <a:pt x="1190" y="240"/>
                    </a:lnTo>
                    <a:lnTo>
                      <a:pt x="1183" y="242"/>
                    </a:lnTo>
                    <a:lnTo>
                      <a:pt x="1177" y="242"/>
                    </a:lnTo>
                    <a:lnTo>
                      <a:pt x="1173" y="242"/>
                    </a:lnTo>
                    <a:lnTo>
                      <a:pt x="1167" y="242"/>
                    </a:lnTo>
                    <a:lnTo>
                      <a:pt x="1159" y="240"/>
                    </a:lnTo>
                    <a:lnTo>
                      <a:pt x="1150" y="240"/>
                    </a:lnTo>
                    <a:lnTo>
                      <a:pt x="1141" y="238"/>
                    </a:lnTo>
                    <a:lnTo>
                      <a:pt x="1133" y="238"/>
                    </a:lnTo>
                    <a:lnTo>
                      <a:pt x="1125" y="238"/>
                    </a:lnTo>
                    <a:lnTo>
                      <a:pt x="1120" y="237"/>
                    </a:lnTo>
                    <a:lnTo>
                      <a:pt x="1117" y="237"/>
                    </a:lnTo>
                    <a:lnTo>
                      <a:pt x="1093" y="236"/>
                    </a:lnTo>
                    <a:lnTo>
                      <a:pt x="1083" y="234"/>
                    </a:lnTo>
                    <a:lnTo>
                      <a:pt x="1072" y="233"/>
                    </a:lnTo>
                    <a:lnTo>
                      <a:pt x="1061" y="234"/>
                    </a:lnTo>
                    <a:lnTo>
                      <a:pt x="1049" y="235"/>
                    </a:lnTo>
                    <a:lnTo>
                      <a:pt x="1037" y="236"/>
                    </a:lnTo>
                    <a:lnTo>
                      <a:pt x="1025" y="238"/>
                    </a:lnTo>
                    <a:lnTo>
                      <a:pt x="1014" y="240"/>
                    </a:lnTo>
                    <a:lnTo>
                      <a:pt x="1002" y="243"/>
                    </a:lnTo>
                    <a:lnTo>
                      <a:pt x="992" y="246"/>
                    </a:lnTo>
                    <a:lnTo>
                      <a:pt x="982" y="249"/>
                    </a:lnTo>
                    <a:lnTo>
                      <a:pt x="972" y="252"/>
                    </a:lnTo>
                    <a:lnTo>
                      <a:pt x="964" y="255"/>
                    </a:lnTo>
                    <a:lnTo>
                      <a:pt x="957" y="257"/>
                    </a:lnTo>
                    <a:lnTo>
                      <a:pt x="951" y="259"/>
                    </a:lnTo>
                    <a:lnTo>
                      <a:pt x="947" y="261"/>
                    </a:lnTo>
                    <a:lnTo>
                      <a:pt x="944" y="262"/>
                    </a:lnTo>
                    <a:lnTo>
                      <a:pt x="942" y="263"/>
                    </a:lnTo>
                    <a:lnTo>
                      <a:pt x="940" y="264"/>
                    </a:lnTo>
                    <a:lnTo>
                      <a:pt x="931" y="271"/>
                    </a:lnTo>
                    <a:lnTo>
                      <a:pt x="925" y="273"/>
                    </a:lnTo>
                    <a:lnTo>
                      <a:pt x="919" y="276"/>
                    </a:lnTo>
                    <a:lnTo>
                      <a:pt x="914" y="278"/>
                    </a:lnTo>
                    <a:lnTo>
                      <a:pt x="908" y="281"/>
                    </a:lnTo>
                    <a:lnTo>
                      <a:pt x="904" y="283"/>
                    </a:lnTo>
                    <a:lnTo>
                      <a:pt x="901" y="285"/>
                    </a:lnTo>
                    <a:lnTo>
                      <a:pt x="898" y="287"/>
                    </a:lnTo>
                    <a:lnTo>
                      <a:pt x="897" y="287"/>
                    </a:lnTo>
                    <a:lnTo>
                      <a:pt x="895" y="288"/>
                    </a:lnTo>
                    <a:lnTo>
                      <a:pt x="888" y="280"/>
                    </a:lnTo>
                    <a:lnTo>
                      <a:pt x="881" y="272"/>
                    </a:lnTo>
                    <a:lnTo>
                      <a:pt x="873" y="263"/>
                    </a:lnTo>
                    <a:lnTo>
                      <a:pt x="865" y="254"/>
                    </a:lnTo>
                    <a:lnTo>
                      <a:pt x="857" y="245"/>
                    </a:lnTo>
                    <a:lnTo>
                      <a:pt x="848" y="237"/>
                    </a:lnTo>
                    <a:lnTo>
                      <a:pt x="840" y="228"/>
                    </a:lnTo>
                    <a:lnTo>
                      <a:pt x="832" y="220"/>
                    </a:lnTo>
                    <a:lnTo>
                      <a:pt x="837" y="213"/>
                    </a:lnTo>
                    <a:lnTo>
                      <a:pt x="837" y="212"/>
                    </a:lnTo>
                    <a:lnTo>
                      <a:pt x="839" y="208"/>
                    </a:lnTo>
                    <a:lnTo>
                      <a:pt x="841" y="205"/>
                    </a:lnTo>
                    <a:lnTo>
                      <a:pt x="842" y="203"/>
                    </a:lnTo>
                    <a:lnTo>
                      <a:pt x="930" y="67"/>
                    </a:lnTo>
                    <a:lnTo>
                      <a:pt x="937" y="57"/>
                    </a:lnTo>
                    <a:lnTo>
                      <a:pt x="947" y="42"/>
                    </a:lnTo>
                    <a:lnTo>
                      <a:pt x="929" y="34"/>
                    </a:lnTo>
                    <a:lnTo>
                      <a:pt x="917" y="29"/>
                    </a:lnTo>
                    <a:lnTo>
                      <a:pt x="872" y="10"/>
                    </a:lnTo>
                    <a:lnTo>
                      <a:pt x="862" y="6"/>
                    </a:lnTo>
                    <a:lnTo>
                      <a:pt x="848" y="0"/>
                    </a:lnTo>
                    <a:lnTo>
                      <a:pt x="840" y="12"/>
                    </a:lnTo>
                    <a:lnTo>
                      <a:pt x="835" y="20"/>
                    </a:lnTo>
                    <a:lnTo>
                      <a:pt x="830" y="26"/>
                    </a:lnTo>
                    <a:lnTo>
                      <a:pt x="820" y="41"/>
                    </a:lnTo>
                    <a:lnTo>
                      <a:pt x="806" y="62"/>
                    </a:lnTo>
                    <a:lnTo>
                      <a:pt x="789" y="86"/>
                    </a:lnTo>
                    <a:lnTo>
                      <a:pt x="772" y="110"/>
                    </a:lnTo>
                    <a:lnTo>
                      <a:pt x="758" y="131"/>
                    </a:lnTo>
                    <a:lnTo>
                      <a:pt x="747" y="146"/>
                    </a:lnTo>
                    <a:lnTo>
                      <a:pt x="743" y="152"/>
                    </a:lnTo>
                    <a:lnTo>
                      <a:pt x="736" y="163"/>
                    </a:lnTo>
                    <a:lnTo>
                      <a:pt x="724" y="179"/>
                    </a:lnTo>
                    <a:lnTo>
                      <a:pt x="733" y="182"/>
                    </a:lnTo>
                    <a:lnTo>
                      <a:pt x="712" y="214"/>
                    </a:lnTo>
                    <a:lnTo>
                      <a:pt x="702" y="218"/>
                    </a:lnTo>
                    <a:lnTo>
                      <a:pt x="693" y="222"/>
                    </a:lnTo>
                    <a:lnTo>
                      <a:pt x="683" y="227"/>
                    </a:lnTo>
                    <a:lnTo>
                      <a:pt x="674" y="231"/>
                    </a:lnTo>
                    <a:lnTo>
                      <a:pt x="666" y="235"/>
                    </a:lnTo>
                    <a:lnTo>
                      <a:pt x="658" y="240"/>
                    </a:lnTo>
                    <a:lnTo>
                      <a:pt x="650" y="243"/>
                    </a:lnTo>
                    <a:lnTo>
                      <a:pt x="643" y="247"/>
                    </a:lnTo>
                    <a:lnTo>
                      <a:pt x="640" y="249"/>
                    </a:lnTo>
                    <a:lnTo>
                      <a:pt x="636" y="252"/>
                    </a:lnTo>
                    <a:lnTo>
                      <a:pt x="633" y="255"/>
                    </a:lnTo>
                    <a:lnTo>
                      <a:pt x="633" y="256"/>
                    </a:lnTo>
                    <a:lnTo>
                      <a:pt x="632" y="257"/>
                    </a:lnTo>
                    <a:lnTo>
                      <a:pt x="628" y="258"/>
                    </a:lnTo>
                    <a:lnTo>
                      <a:pt x="624" y="260"/>
                    </a:lnTo>
                    <a:lnTo>
                      <a:pt x="621" y="262"/>
                    </a:lnTo>
                    <a:lnTo>
                      <a:pt x="617" y="264"/>
                    </a:lnTo>
                    <a:lnTo>
                      <a:pt x="616" y="265"/>
                    </a:lnTo>
                    <a:lnTo>
                      <a:pt x="614" y="266"/>
                    </a:lnTo>
                    <a:lnTo>
                      <a:pt x="613" y="267"/>
                    </a:lnTo>
                    <a:lnTo>
                      <a:pt x="610" y="268"/>
                    </a:lnTo>
                    <a:lnTo>
                      <a:pt x="601" y="275"/>
                    </a:lnTo>
                    <a:lnTo>
                      <a:pt x="594" y="282"/>
                    </a:lnTo>
                    <a:lnTo>
                      <a:pt x="589" y="288"/>
                    </a:lnTo>
                    <a:lnTo>
                      <a:pt x="585" y="297"/>
                    </a:lnTo>
                    <a:lnTo>
                      <a:pt x="583" y="305"/>
                    </a:lnTo>
                    <a:lnTo>
                      <a:pt x="584" y="313"/>
                    </a:lnTo>
                    <a:lnTo>
                      <a:pt x="586" y="323"/>
                    </a:lnTo>
                    <a:lnTo>
                      <a:pt x="591" y="333"/>
                    </a:lnTo>
                    <a:lnTo>
                      <a:pt x="591" y="334"/>
                    </a:lnTo>
                    <a:lnTo>
                      <a:pt x="592" y="335"/>
                    </a:lnTo>
                    <a:lnTo>
                      <a:pt x="592" y="336"/>
                    </a:lnTo>
                    <a:lnTo>
                      <a:pt x="592" y="337"/>
                    </a:lnTo>
                    <a:lnTo>
                      <a:pt x="591" y="337"/>
                    </a:lnTo>
                    <a:lnTo>
                      <a:pt x="589" y="343"/>
                    </a:lnTo>
                    <a:lnTo>
                      <a:pt x="564" y="394"/>
                    </a:lnTo>
                    <a:lnTo>
                      <a:pt x="563" y="397"/>
                    </a:lnTo>
                    <a:lnTo>
                      <a:pt x="563" y="399"/>
                    </a:lnTo>
                    <a:lnTo>
                      <a:pt x="551" y="396"/>
                    </a:lnTo>
                    <a:lnTo>
                      <a:pt x="538" y="393"/>
                    </a:lnTo>
                    <a:lnTo>
                      <a:pt x="526" y="390"/>
                    </a:lnTo>
                    <a:lnTo>
                      <a:pt x="515" y="387"/>
                    </a:lnTo>
                    <a:lnTo>
                      <a:pt x="506" y="385"/>
                    </a:lnTo>
                    <a:lnTo>
                      <a:pt x="498" y="383"/>
                    </a:lnTo>
                    <a:lnTo>
                      <a:pt x="494" y="382"/>
                    </a:lnTo>
                    <a:lnTo>
                      <a:pt x="492" y="382"/>
                    </a:lnTo>
                    <a:lnTo>
                      <a:pt x="487" y="381"/>
                    </a:lnTo>
                    <a:lnTo>
                      <a:pt x="481" y="379"/>
                    </a:lnTo>
                    <a:lnTo>
                      <a:pt x="476" y="381"/>
                    </a:lnTo>
                    <a:lnTo>
                      <a:pt x="472" y="383"/>
                    </a:lnTo>
                    <a:lnTo>
                      <a:pt x="74" y="518"/>
                    </a:lnTo>
                    <a:lnTo>
                      <a:pt x="41" y="530"/>
                    </a:lnTo>
                    <a:lnTo>
                      <a:pt x="0" y="543"/>
                    </a:lnTo>
                    <a:lnTo>
                      <a:pt x="40" y="560"/>
                    </a:lnTo>
                    <a:lnTo>
                      <a:pt x="72" y="572"/>
                    </a:lnTo>
                    <a:lnTo>
                      <a:pt x="771" y="852"/>
                    </a:lnTo>
                    <a:lnTo>
                      <a:pt x="780" y="855"/>
                    </a:lnTo>
                    <a:lnTo>
                      <a:pt x="791" y="860"/>
                    </a:lnTo>
                    <a:lnTo>
                      <a:pt x="800" y="852"/>
                    </a:lnTo>
                    <a:lnTo>
                      <a:pt x="802" y="851"/>
                    </a:lnTo>
                    <a:lnTo>
                      <a:pt x="804" y="849"/>
                    </a:lnTo>
                    <a:lnTo>
                      <a:pt x="806" y="847"/>
                    </a:lnTo>
                    <a:lnTo>
                      <a:pt x="807" y="846"/>
                    </a:lnTo>
                    <a:lnTo>
                      <a:pt x="810" y="843"/>
                    </a:lnTo>
                    <a:lnTo>
                      <a:pt x="819" y="834"/>
                    </a:lnTo>
                    <a:lnTo>
                      <a:pt x="832" y="822"/>
                    </a:lnTo>
                    <a:lnTo>
                      <a:pt x="850" y="805"/>
                    </a:lnTo>
                    <a:lnTo>
                      <a:pt x="872" y="786"/>
                    </a:lnTo>
                    <a:lnTo>
                      <a:pt x="895" y="764"/>
                    </a:lnTo>
                    <a:lnTo>
                      <a:pt x="920" y="740"/>
                    </a:lnTo>
                    <a:lnTo>
                      <a:pt x="947" y="715"/>
                    </a:lnTo>
                    <a:lnTo>
                      <a:pt x="974" y="691"/>
                    </a:lnTo>
                    <a:lnTo>
                      <a:pt x="1000" y="666"/>
                    </a:lnTo>
                    <a:lnTo>
                      <a:pt x="1024" y="643"/>
                    </a:lnTo>
                    <a:lnTo>
                      <a:pt x="1047" y="622"/>
                    </a:lnTo>
                    <a:lnTo>
                      <a:pt x="1067" y="604"/>
                    </a:lnTo>
                    <a:lnTo>
                      <a:pt x="1083" y="589"/>
                    </a:lnTo>
                    <a:lnTo>
                      <a:pt x="1094" y="578"/>
                    </a:lnTo>
                    <a:lnTo>
                      <a:pt x="1101" y="573"/>
                    </a:lnTo>
                    <a:lnTo>
                      <a:pt x="1114" y="571"/>
                    </a:lnTo>
                    <a:lnTo>
                      <a:pt x="1127" y="568"/>
                    </a:lnTo>
                    <a:lnTo>
                      <a:pt x="1140" y="566"/>
                    </a:lnTo>
                    <a:lnTo>
                      <a:pt x="1153" y="563"/>
                    </a:lnTo>
                    <a:lnTo>
                      <a:pt x="1166" y="560"/>
                    </a:lnTo>
                    <a:lnTo>
                      <a:pt x="1178" y="556"/>
                    </a:lnTo>
                    <a:lnTo>
                      <a:pt x="1191" y="553"/>
                    </a:lnTo>
                    <a:lnTo>
                      <a:pt x="1203" y="548"/>
                    </a:lnTo>
                    <a:lnTo>
                      <a:pt x="1214" y="544"/>
                    </a:lnTo>
                    <a:lnTo>
                      <a:pt x="1225" y="539"/>
                    </a:lnTo>
                    <a:lnTo>
                      <a:pt x="1235" y="534"/>
                    </a:lnTo>
                    <a:lnTo>
                      <a:pt x="1245" y="528"/>
                    </a:lnTo>
                    <a:lnTo>
                      <a:pt x="1253" y="523"/>
                    </a:lnTo>
                    <a:lnTo>
                      <a:pt x="1261" y="516"/>
                    </a:lnTo>
                    <a:lnTo>
                      <a:pt x="1267" y="510"/>
                    </a:lnTo>
                    <a:lnTo>
                      <a:pt x="1272" y="503"/>
                    </a:lnTo>
                    <a:lnTo>
                      <a:pt x="1282" y="481"/>
                    </a:lnTo>
                    <a:lnTo>
                      <a:pt x="1287" y="451"/>
                    </a:lnTo>
                    <a:lnTo>
                      <a:pt x="1289" y="417"/>
                    </a:lnTo>
                    <a:lnTo>
                      <a:pt x="1287" y="380"/>
                    </a:lnTo>
                    <a:lnTo>
                      <a:pt x="1283" y="343"/>
                    </a:lnTo>
                    <a:lnTo>
                      <a:pt x="1279" y="307"/>
                    </a:lnTo>
                    <a:lnTo>
                      <a:pt x="1274" y="275"/>
                    </a:lnTo>
                    <a:lnTo>
                      <a:pt x="1269" y="2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07" name="Freeform 14"/>
              <p:cNvSpPr>
                <a:spLocks/>
              </p:cNvSpPr>
              <p:nvPr/>
            </p:nvSpPr>
            <p:spPr bwMode="auto">
              <a:xfrm>
                <a:off x="3951" y="1432"/>
                <a:ext cx="1059" cy="445"/>
              </a:xfrm>
              <a:custGeom>
                <a:avLst/>
                <a:gdLst>
                  <a:gd name="T0" fmla="*/ 440 w 1059"/>
                  <a:gd name="T1" fmla="*/ 1 h 445"/>
                  <a:gd name="T2" fmla="*/ 1036 w 1059"/>
                  <a:gd name="T3" fmla="*/ 143 h 445"/>
                  <a:gd name="T4" fmla="*/ 1059 w 1059"/>
                  <a:gd name="T5" fmla="*/ 149 h 445"/>
                  <a:gd name="T6" fmla="*/ 1042 w 1059"/>
                  <a:gd name="T7" fmla="*/ 165 h 445"/>
                  <a:gd name="T8" fmla="*/ 747 w 1059"/>
                  <a:gd name="T9" fmla="*/ 438 h 445"/>
                  <a:gd name="T10" fmla="*/ 740 w 1059"/>
                  <a:gd name="T11" fmla="*/ 445 h 445"/>
                  <a:gd name="T12" fmla="*/ 731 w 1059"/>
                  <a:gd name="T13" fmla="*/ 441 h 445"/>
                  <a:gd name="T14" fmla="*/ 32 w 1059"/>
                  <a:gd name="T15" fmla="*/ 162 h 445"/>
                  <a:gd name="T16" fmla="*/ 0 w 1059"/>
                  <a:gd name="T17" fmla="*/ 149 h 445"/>
                  <a:gd name="T18" fmla="*/ 33 w 1059"/>
                  <a:gd name="T19" fmla="*/ 137 h 445"/>
                  <a:gd name="T20" fmla="*/ 431 w 1059"/>
                  <a:gd name="T21" fmla="*/ 2 h 445"/>
                  <a:gd name="T22" fmla="*/ 436 w 1059"/>
                  <a:gd name="T23" fmla="*/ 0 h 445"/>
                  <a:gd name="T24" fmla="*/ 440 w 1059"/>
                  <a:gd name="T25" fmla="*/ 1 h 44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059"/>
                  <a:gd name="T40" fmla="*/ 0 h 445"/>
                  <a:gd name="T41" fmla="*/ 1059 w 1059"/>
                  <a:gd name="T42" fmla="*/ 445 h 44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059" h="445">
                    <a:moveTo>
                      <a:pt x="440" y="1"/>
                    </a:moveTo>
                    <a:lnTo>
                      <a:pt x="1036" y="143"/>
                    </a:lnTo>
                    <a:lnTo>
                      <a:pt x="1059" y="149"/>
                    </a:lnTo>
                    <a:lnTo>
                      <a:pt x="1042" y="165"/>
                    </a:lnTo>
                    <a:lnTo>
                      <a:pt x="747" y="438"/>
                    </a:lnTo>
                    <a:lnTo>
                      <a:pt x="740" y="445"/>
                    </a:lnTo>
                    <a:lnTo>
                      <a:pt x="731" y="441"/>
                    </a:lnTo>
                    <a:lnTo>
                      <a:pt x="32" y="162"/>
                    </a:lnTo>
                    <a:lnTo>
                      <a:pt x="0" y="149"/>
                    </a:lnTo>
                    <a:lnTo>
                      <a:pt x="33" y="137"/>
                    </a:lnTo>
                    <a:lnTo>
                      <a:pt x="431" y="2"/>
                    </a:lnTo>
                    <a:lnTo>
                      <a:pt x="436" y="0"/>
                    </a:lnTo>
                    <a:lnTo>
                      <a:pt x="44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08" name="Freeform 15"/>
              <p:cNvSpPr>
                <a:spLocks/>
              </p:cNvSpPr>
              <p:nvPr/>
            </p:nvSpPr>
            <p:spPr bwMode="auto">
              <a:xfrm>
                <a:off x="3989" y="1446"/>
                <a:ext cx="895" cy="415"/>
              </a:xfrm>
              <a:custGeom>
                <a:avLst/>
                <a:gdLst>
                  <a:gd name="T0" fmla="*/ 699 w 895"/>
                  <a:gd name="T1" fmla="*/ 415 h 415"/>
                  <a:gd name="T2" fmla="*/ 890 w 895"/>
                  <a:gd name="T3" fmla="*/ 229 h 415"/>
                  <a:gd name="T4" fmla="*/ 882 w 895"/>
                  <a:gd name="T5" fmla="*/ 222 h 415"/>
                  <a:gd name="T6" fmla="*/ 870 w 895"/>
                  <a:gd name="T7" fmla="*/ 213 h 415"/>
                  <a:gd name="T8" fmla="*/ 857 w 895"/>
                  <a:gd name="T9" fmla="*/ 204 h 415"/>
                  <a:gd name="T10" fmla="*/ 838 w 895"/>
                  <a:gd name="T11" fmla="*/ 193 h 415"/>
                  <a:gd name="T12" fmla="*/ 824 w 895"/>
                  <a:gd name="T13" fmla="*/ 188 h 415"/>
                  <a:gd name="T14" fmla="*/ 819 w 895"/>
                  <a:gd name="T15" fmla="*/ 189 h 415"/>
                  <a:gd name="T16" fmla="*/ 819 w 895"/>
                  <a:gd name="T17" fmla="*/ 191 h 415"/>
                  <a:gd name="T18" fmla="*/ 818 w 895"/>
                  <a:gd name="T19" fmla="*/ 193 h 415"/>
                  <a:gd name="T20" fmla="*/ 809 w 895"/>
                  <a:gd name="T21" fmla="*/ 201 h 415"/>
                  <a:gd name="T22" fmla="*/ 795 w 895"/>
                  <a:gd name="T23" fmla="*/ 216 h 415"/>
                  <a:gd name="T24" fmla="*/ 777 w 895"/>
                  <a:gd name="T25" fmla="*/ 234 h 415"/>
                  <a:gd name="T26" fmla="*/ 758 w 895"/>
                  <a:gd name="T27" fmla="*/ 252 h 415"/>
                  <a:gd name="T28" fmla="*/ 738 w 895"/>
                  <a:gd name="T29" fmla="*/ 254 h 415"/>
                  <a:gd name="T30" fmla="*/ 722 w 895"/>
                  <a:gd name="T31" fmla="*/ 246 h 415"/>
                  <a:gd name="T32" fmla="*/ 712 w 895"/>
                  <a:gd name="T33" fmla="*/ 238 h 415"/>
                  <a:gd name="T34" fmla="*/ 708 w 895"/>
                  <a:gd name="T35" fmla="*/ 236 h 415"/>
                  <a:gd name="T36" fmla="*/ 690 w 895"/>
                  <a:gd name="T37" fmla="*/ 226 h 415"/>
                  <a:gd name="T38" fmla="*/ 659 w 895"/>
                  <a:gd name="T39" fmla="*/ 213 h 415"/>
                  <a:gd name="T40" fmla="*/ 623 w 895"/>
                  <a:gd name="T41" fmla="*/ 203 h 415"/>
                  <a:gd name="T42" fmla="*/ 589 w 895"/>
                  <a:gd name="T43" fmla="*/ 198 h 415"/>
                  <a:gd name="T44" fmla="*/ 573 w 895"/>
                  <a:gd name="T45" fmla="*/ 194 h 415"/>
                  <a:gd name="T46" fmla="*/ 569 w 895"/>
                  <a:gd name="T47" fmla="*/ 190 h 415"/>
                  <a:gd name="T48" fmla="*/ 565 w 895"/>
                  <a:gd name="T49" fmla="*/ 183 h 415"/>
                  <a:gd name="T50" fmla="*/ 554 w 895"/>
                  <a:gd name="T51" fmla="*/ 172 h 415"/>
                  <a:gd name="T52" fmla="*/ 540 w 895"/>
                  <a:gd name="T53" fmla="*/ 158 h 415"/>
                  <a:gd name="T54" fmla="*/ 525 w 895"/>
                  <a:gd name="T55" fmla="*/ 146 h 415"/>
                  <a:gd name="T56" fmla="*/ 512 w 895"/>
                  <a:gd name="T57" fmla="*/ 137 h 415"/>
                  <a:gd name="T58" fmla="*/ 500 w 895"/>
                  <a:gd name="T59" fmla="*/ 136 h 415"/>
                  <a:gd name="T60" fmla="*/ 484 w 895"/>
                  <a:gd name="T61" fmla="*/ 138 h 415"/>
                  <a:gd name="T62" fmla="*/ 468 w 895"/>
                  <a:gd name="T63" fmla="*/ 142 h 415"/>
                  <a:gd name="T64" fmla="*/ 457 w 895"/>
                  <a:gd name="T65" fmla="*/ 145 h 415"/>
                  <a:gd name="T66" fmla="*/ 455 w 895"/>
                  <a:gd name="T67" fmla="*/ 131 h 415"/>
                  <a:gd name="T68" fmla="*/ 448 w 895"/>
                  <a:gd name="T69" fmla="*/ 110 h 415"/>
                  <a:gd name="T70" fmla="*/ 441 w 895"/>
                  <a:gd name="T71" fmla="*/ 79 h 415"/>
                  <a:gd name="T72" fmla="*/ 446 w 895"/>
                  <a:gd name="T73" fmla="*/ 68 h 415"/>
                  <a:gd name="T74" fmla="*/ 459 w 895"/>
                  <a:gd name="T75" fmla="*/ 60 h 415"/>
                  <a:gd name="T76" fmla="*/ 471 w 895"/>
                  <a:gd name="T77" fmla="*/ 53 h 415"/>
                  <a:gd name="T78" fmla="*/ 476 w 895"/>
                  <a:gd name="T79" fmla="*/ 51 h 415"/>
                  <a:gd name="T80" fmla="*/ 398 w 895"/>
                  <a:gd name="T81" fmla="*/ 0 h 415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895"/>
                  <a:gd name="T124" fmla="*/ 0 h 415"/>
                  <a:gd name="T125" fmla="*/ 895 w 895"/>
                  <a:gd name="T126" fmla="*/ 415 h 415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895" h="415">
                    <a:moveTo>
                      <a:pt x="0" y="136"/>
                    </a:moveTo>
                    <a:lnTo>
                      <a:pt x="699" y="415"/>
                    </a:lnTo>
                    <a:lnTo>
                      <a:pt x="895" y="233"/>
                    </a:lnTo>
                    <a:lnTo>
                      <a:pt x="890" y="229"/>
                    </a:lnTo>
                    <a:lnTo>
                      <a:pt x="886" y="226"/>
                    </a:lnTo>
                    <a:lnTo>
                      <a:pt x="882" y="222"/>
                    </a:lnTo>
                    <a:lnTo>
                      <a:pt x="876" y="218"/>
                    </a:lnTo>
                    <a:lnTo>
                      <a:pt x="870" y="213"/>
                    </a:lnTo>
                    <a:lnTo>
                      <a:pt x="864" y="209"/>
                    </a:lnTo>
                    <a:lnTo>
                      <a:pt x="857" y="204"/>
                    </a:lnTo>
                    <a:lnTo>
                      <a:pt x="849" y="200"/>
                    </a:lnTo>
                    <a:lnTo>
                      <a:pt x="838" y="193"/>
                    </a:lnTo>
                    <a:lnTo>
                      <a:pt x="829" y="189"/>
                    </a:lnTo>
                    <a:lnTo>
                      <a:pt x="824" y="188"/>
                    </a:lnTo>
                    <a:lnTo>
                      <a:pt x="821" y="188"/>
                    </a:lnTo>
                    <a:lnTo>
                      <a:pt x="819" y="189"/>
                    </a:lnTo>
                    <a:lnTo>
                      <a:pt x="819" y="190"/>
                    </a:lnTo>
                    <a:lnTo>
                      <a:pt x="819" y="191"/>
                    </a:lnTo>
                    <a:lnTo>
                      <a:pt x="819" y="192"/>
                    </a:lnTo>
                    <a:lnTo>
                      <a:pt x="818" y="193"/>
                    </a:lnTo>
                    <a:lnTo>
                      <a:pt x="814" y="196"/>
                    </a:lnTo>
                    <a:lnTo>
                      <a:pt x="809" y="201"/>
                    </a:lnTo>
                    <a:lnTo>
                      <a:pt x="802" y="208"/>
                    </a:lnTo>
                    <a:lnTo>
                      <a:pt x="795" y="216"/>
                    </a:lnTo>
                    <a:lnTo>
                      <a:pt x="786" y="225"/>
                    </a:lnTo>
                    <a:lnTo>
                      <a:pt x="777" y="234"/>
                    </a:lnTo>
                    <a:lnTo>
                      <a:pt x="767" y="244"/>
                    </a:lnTo>
                    <a:lnTo>
                      <a:pt x="758" y="252"/>
                    </a:lnTo>
                    <a:lnTo>
                      <a:pt x="747" y="255"/>
                    </a:lnTo>
                    <a:lnTo>
                      <a:pt x="738" y="254"/>
                    </a:lnTo>
                    <a:lnTo>
                      <a:pt x="730" y="251"/>
                    </a:lnTo>
                    <a:lnTo>
                      <a:pt x="722" y="246"/>
                    </a:lnTo>
                    <a:lnTo>
                      <a:pt x="716" y="242"/>
                    </a:lnTo>
                    <a:lnTo>
                      <a:pt x="712" y="238"/>
                    </a:lnTo>
                    <a:lnTo>
                      <a:pt x="710" y="237"/>
                    </a:lnTo>
                    <a:lnTo>
                      <a:pt x="708" y="236"/>
                    </a:lnTo>
                    <a:lnTo>
                      <a:pt x="701" y="232"/>
                    </a:lnTo>
                    <a:lnTo>
                      <a:pt x="690" y="226"/>
                    </a:lnTo>
                    <a:lnTo>
                      <a:pt x="675" y="220"/>
                    </a:lnTo>
                    <a:lnTo>
                      <a:pt x="659" y="213"/>
                    </a:lnTo>
                    <a:lnTo>
                      <a:pt x="642" y="208"/>
                    </a:lnTo>
                    <a:lnTo>
                      <a:pt x="623" y="203"/>
                    </a:lnTo>
                    <a:lnTo>
                      <a:pt x="605" y="200"/>
                    </a:lnTo>
                    <a:lnTo>
                      <a:pt x="589" y="198"/>
                    </a:lnTo>
                    <a:lnTo>
                      <a:pt x="579" y="196"/>
                    </a:lnTo>
                    <a:lnTo>
                      <a:pt x="573" y="194"/>
                    </a:lnTo>
                    <a:lnTo>
                      <a:pt x="570" y="192"/>
                    </a:lnTo>
                    <a:lnTo>
                      <a:pt x="569" y="190"/>
                    </a:lnTo>
                    <a:lnTo>
                      <a:pt x="567" y="186"/>
                    </a:lnTo>
                    <a:lnTo>
                      <a:pt x="565" y="183"/>
                    </a:lnTo>
                    <a:lnTo>
                      <a:pt x="561" y="178"/>
                    </a:lnTo>
                    <a:lnTo>
                      <a:pt x="554" y="172"/>
                    </a:lnTo>
                    <a:lnTo>
                      <a:pt x="547" y="165"/>
                    </a:lnTo>
                    <a:lnTo>
                      <a:pt x="540" y="158"/>
                    </a:lnTo>
                    <a:lnTo>
                      <a:pt x="533" y="151"/>
                    </a:lnTo>
                    <a:lnTo>
                      <a:pt x="525" y="146"/>
                    </a:lnTo>
                    <a:lnTo>
                      <a:pt x="519" y="141"/>
                    </a:lnTo>
                    <a:lnTo>
                      <a:pt x="512" y="137"/>
                    </a:lnTo>
                    <a:lnTo>
                      <a:pt x="506" y="136"/>
                    </a:lnTo>
                    <a:lnTo>
                      <a:pt x="500" y="136"/>
                    </a:lnTo>
                    <a:lnTo>
                      <a:pt x="493" y="137"/>
                    </a:lnTo>
                    <a:lnTo>
                      <a:pt x="484" y="138"/>
                    </a:lnTo>
                    <a:lnTo>
                      <a:pt x="476" y="140"/>
                    </a:lnTo>
                    <a:lnTo>
                      <a:pt x="468" y="142"/>
                    </a:lnTo>
                    <a:lnTo>
                      <a:pt x="462" y="144"/>
                    </a:lnTo>
                    <a:lnTo>
                      <a:pt x="457" y="145"/>
                    </a:lnTo>
                    <a:lnTo>
                      <a:pt x="455" y="145"/>
                    </a:lnTo>
                    <a:lnTo>
                      <a:pt x="455" y="131"/>
                    </a:lnTo>
                    <a:lnTo>
                      <a:pt x="453" y="125"/>
                    </a:lnTo>
                    <a:lnTo>
                      <a:pt x="448" y="110"/>
                    </a:lnTo>
                    <a:lnTo>
                      <a:pt x="443" y="93"/>
                    </a:lnTo>
                    <a:lnTo>
                      <a:pt x="441" y="79"/>
                    </a:lnTo>
                    <a:lnTo>
                      <a:pt x="442" y="73"/>
                    </a:lnTo>
                    <a:lnTo>
                      <a:pt x="446" y="68"/>
                    </a:lnTo>
                    <a:lnTo>
                      <a:pt x="452" y="64"/>
                    </a:lnTo>
                    <a:lnTo>
                      <a:pt x="459" y="60"/>
                    </a:lnTo>
                    <a:lnTo>
                      <a:pt x="465" y="56"/>
                    </a:lnTo>
                    <a:lnTo>
                      <a:pt x="471" y="53"/>
                    </a:lnTo>
                    <a:lnTo>
                      <a:pt x="475" y="52"/>
                    </a:lnTo>
                    <a:lnTo>
                      <a:pt x="476" y="51"/>
                    </a:lnTo>
                    <a:lnTo>
                      <a:pt x="495" y="23"/>
                    </a:lnTo>
                    <a:lnTo>
                      <a:pt x="398" y="0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F2EAB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09" name="Freeform 16"/>
              <p:cNvSpPr>
                <a:spLocks/>
              </p:cNvSpPr>
              <p:nvPr/>
            </p:nvSpPr>
            <p:spPr bwMode="auto">
              <a:xfrm>
                <a:off x="4430" y="1469"/>
                <a:ext cx="553" cy="232"/>
              </a:xfrm>
              <a:custGeom>
                <a:avLst/>
                <a:gdLst>
                  <a:gd name="T0" fmla="*/ 2 w 553"/>
                  <a:gd name="T1" fmla="*/ 70 h 232"/>
                  <a:gd name="T2" fmla="*/ 12 w 553"/>
                  <a:gd name="T3" fmla="*/ 102 h 232"/>
                  <a:gd name="T4" fmla="*/ 14 w 553"/>
                  <a:gd name="T5" fmla="*/ 122 h 232"/>
                  <a:gd name="T6" fmla="*/ 21 w 553"/>
                  <a:gd name="T7" fmla="*/ 121 h 232"/>
                  <a:gd name="T8" fmla="*/ 35 w 553"/>
                  <a:gd name="T9" fmla="*/ 117 h 232"/>
                  <a:gd name="T10" fmla="*/ 52 w 553"/>
                  <a:gd name="T11" fmla="*/ 114 h 232"/>
                  <a:gd name="T12" fmla="*/ 65 w 553"/>
                  <a:gd name="T13" fmla="*/ 113 h 232"/>
                  <a:gd name="T14" fmla="*/ 78 w 553"/>
                  <a:gd name="T15" fmla="*/ 118 h 232"/>
                  <a:gd name="T16" fmla="*/ 92 w 553"/>
                  <a:gd name="T17" fmla="*/ 128 h 232"/>
                  <a:gd name="T18" fmla="*/ 106 w 553"/>
                  <a:gd name="T19" fmla="*/ 142 h 232"/>
                  <a:gd name="T20" fmla="*/ 120 w 553"/>
                  <a:gd name="T21" fmla="*/ 155 h 232"/>
                  <a:gd name="T22" fmla="*/ 126 w 553"/>
                  <a:gd name="T23" fmla="*/ 163 h 232"/>
                  <a:gd name="T24" fmla="*/ 129 w 553"/>
                  <a:gd name="T25" fmla="*/ 169 h 232"/>
                  <a:gd name="T26" fmla="*/ 138 w 553"/>
                  <a:gd name="T27" fmla="*/ 173 h 232"/>
                  <a:gd name="T28" fmla="*/ 164 w 553"/>
                  <a:gd name="T29" fmla="*/ 177 h 232"/>
                  <a:gd name="T30" fmla="*/ 201 w 553"/>
                  <a:gd name="T31" fmla="*/ 185 h 232"/>
                  <a:gd name="T32" fmla="*/ 234 w 553"/>
                  <a:gd name="T33" fmla="*/ 197 h 232"/>
                  <a:gd name="T34" fmla="*/ 260 w 553"/>
                  <a:gd name="T35" fmla="*/ 209 h 232"/>
                  <a:gd name="T36" fmla="*/ 269 w 553"/>
                  <a:gd name="T37" fmla="*/ 214 h 232"/>
                  <a:gd name="T38" fmla="*/ 275 w 553"/>
                  <a:gd name="T39" fmla="*/ 219 h 232"/>
                  <a:gd name="T40" fmla="*/ 289 w 553"/>
                  <a:gd name="T41" fmla="*/ 228 h 232"/>
                  <a:gd name="T42" fmla="*/ 306 w 553"/>
                  <a:gd name="T43" fmla="*/ 232 h 232"/>
                  <a:gd name="T44" fmla="*/ 326 w 553"/>
                  <a:gd name="T45" fmla="*/ 221 h 232"/>
                  <a:gd name="T46" fmla="*/ 345 w 553"/>
                  <a:gd name="T47" fmla="*/ 202 h 232"/>
                  <a:gd name="T48" fmla="*/ 361 w 553"/>
                  <a:gd name="T49" fmla="*/ 185 h 232"/>
                  <a:gd name="T50" fmla="*/ 373 w 553"/>
                  <a:gd name="T51" fmla="*/ 173 h 232"/>
                  <a:gd name="T52" fmla="*/ 378 w 553"/>
                  <a:gd name="T53" fmla="*/ 169 h 232"/>
                  <a:gd name="T54" fmla="*/ 378 w 553"/>
                  <a:gd name="T55" fmla="*/ 167 h 232"/>
                  <a:gd name="T56" fmla="*/ 380 w 553"/>
                  <a:gd name="T57" fmla="*/ 165 h 232"/>
                  <a:gd name="T58" fmla="*/ 388 w 553"/>
                  <a:gd name="T59" fmla="*/ 166 h 232"/>
                  <a:gd name="T60" fmla="*/ 408 w 553"/>
                  <a:gd name="T61" fmla="*/ 177 h 232"/>
                  <a:gd name="T62" fmla="*/ 423 w 553"/>
                  <a:gd name="T63" fmla="*/ 186 h 232"/>
                  <a:gd name="T64" fmla="*/ 435 w 553"/>
                  <a:gd name="T65" fmla="*/ 195 h 232"/>
                  <a:gd name="T66" fmla="*/ 445 w 553"/>
                  <a:gd name="T67" fmla="*/ 203 h 232"/>
                  <a:gd name="T68" fmla="*/ 454 w 553"/>
                  <a:gd name="T69" fmla="*/ 210 h 232"/>
                  <a:gd name="T70" fmla="*/ 54 w 553"/>
                  <a:gd name="T71" fmla="*/ 0 h 232"/>
                  <a:gd name="T72" fmla="*/ 34 w 553"/>
                  <a:gd name="T73" fmla="*/ 29 h 232"/>
                  <a:gd name="T74" fmla="*/ 24 w 553"/>
                  <a:gd name="T75" fmla="*/ 33 h 232"/>
                  <a:gd name="T76" fmla="*/ 11 w 553"/>
                  <a:gd name="T77" fmla="*/ 41 h 232"/>
                  <a:gd name="T78" fmla="*/ 1 w 553"/>
                  <a:gd name="T79" fmla="*/ 50 h 232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553"/>
                  <a:gd name="T121" fmla="*/ 0 h 232"/>
                  <a:gd name="T122" fmla="*/ 553 w 553"/>
                  <a:gd name="T123" fmla="*/ 232 h 232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553" h="232">
                    <a:moveTo>
                      <a:pt x="0" y="56"/>
                    </a:moveTo>
                    <a:lnTo>
                      <a:pt x="2" y="70"/>
                    </a:lnTo>
                    <a:lnTo>
                      <a:pt x="7" y="87"/>
                    </a:lnTo>
                    <a:lnTo>
                      <a:pt x="12" y="102"/>
                    </a:lnTo>
                    <a:lnTo>
                      <a:pt x="14" y="108"/>
                    </a:lnTo>
                    <a:lnTo>
                      <a:pt x="14" y="122"/>
                    </a:lnTo>
                    <a:lnTo>
                      <a:pt x="16" y="122"/>
                    </a:lnTo>
                    <a:lnTo>
                      <a:pt x="21" y="121"/>
                    </a:lnTo>
                    <a:lnTo>
                      <a:pt x="27" y="119"/>
                    </a:lnTo>
                    <a:lnTo>
                      <a:pt x="35" y="117"/>
                    </a:lnTo>
                    <a:lnTo>
                      <a:pt x="43" y="115"/>
                    </a:lnTo>
                    <a:lnTo>
                      <a:pt x="52" y="114"/>
                    </a:lnTo>
                    <a:lnTo>
                      <a:pt x="59" y="113"/>
                    </a:lnTo>
                    <a:lnTo>
                      <a:pt x="65" y="113"/>
                    </a:lnTo>
                    <a:lnTo>
                      <a:pt x="71" y="114"/>
                    </a:lnTo>
                    <a:lnTo>
                      <a:pt x="78" y="118"/>
                    </a:lnTo>
                    <a:lnTo>
                      <a:pt x="84" y="123"/>
                    </a:lnTo>
                    <a:lnTo>
                      <a:pt x="92" y="128"/>
                    </a:lnTo>
                    <a:lnTo>
                      <a:pt x="99" y="135"/>
                    </a:lnTo>
                    <a:lnTo>
                      <a:pt x="106" y="142"/>
                    </a:lnTo>
                    <a:lnTo>
                      <a:pt x="113" y="149"/>
                    </a:lnTo>
                    <a:lnTo>
                      <a:pt x="120" y="155"/>
                    </a:lnTo>
                    <a:lnTo>
                      <a:pt x="124" y="160"/>
                    </a:lnTo>
                    <a:lnTo>
                      <a:pt x="126" y="163"/>
                    </a:lnTo>
                    <a:lnTo>
                      <a:pt x="128" y="167"/>
                    </a:lnTo>
                    <a:lnTo>
                      <a:pt x="129" y="169"/>
                    </a:lnTo>
                    <a:lnTo>
                      <a:pt x="132" y="171"/>
                    </a:lnTo>
                    <a:lnTo>
                      <a:pt x="138" y="173"/>
                    </a:lnTo>
                    <a:lnTo>
                      <a:pt x="148" y="175"/>
                    </a:lnTo>
                    <a:lnTo>
                      <a:pt x="164" y="177"/>
                    </a:lnTo>
                    <a:lnTo>
                      <a:pt x="182" y="180"/>
                    </a:lnTo>
                    <a:lnTo>
                      <a:pt x="201" y="185"/>
                    </a:lnTo>
                    <a:lnTo>
                      <a:pt x="218" y="190"/>
                    </a:lnTo>
                    <a:lnTo>
                      <a:pt x="234" y="197"/>
                    </a:lnTo>
                    <a:lnTo>
                      <a:pt x="249" y="203"/>
                    </a:lnTo>
                    <a:lnTo>
                      <a:pt x="260" y="209"/>
                    </a:lnTo>
                    <a:lnTo>
                      <a:pt x="267" y="213"/>
                    </a:lnTo>
                    <a:lnTo>
                      <a:pt x="269" y="214"/>
                    </a:lnTo>
                    <a:lnTo>
                      <a:pt x="271" y="215"/>
                    </a:lnTo>
                    <a:lnTo>
                      <a:pt x="275" y="219"/>
                    </a:lnTo>
                    <a:lnTo>
                      <a:pt x="281" y="223"/>
                    </a:lnTo>
                    <a:lnTo>
                      <a:pt x="289" y="228"/>
                    </a:lnTo>
                    <a:lnTo>
                      <a:pt x="297" y="231"/>
                    </a:lnTo>
                    <a:lnTo>
                      <a:pt x="306" y="232"/>
                    </a:lnTo>
                    <a:lnTo>
                      <a:pt x="317" y="229"/>
                    </a:lnTo>
                    <a:lnTo>
                      <a:pt x="326" y="221"/>
                    </a:lnTo>
                    <a:lnTo>
                      <a:pt x="336" y="211"/>
                    </a:lnTo>
                    <a:lnTo>
                      <a:pt x="345" y="202"/>
                    </a:lnTo>
                    <a:lnTo>
                      <a:pt x="354" y="193"/>
                    </a:lnTo>
                    <a:lnTo>
                      <a:pt x="361" y="185"/>
                    </a:lnTo>
                    <a:lnTo>
                      <a:pt x="368" y="178"/>
                    </a:lnTo>
                    <a:lnTo>
                      <a:pt x="373" y="173"/>
                    </a:lnTo>
                    <a:lnTo>
                      <a:pt x="377" y="170"/>
                    </a:lnTo>
                    <a:lnTo>
                      <a:pt x="378" y="169"/>
                    </a:lnTo>
                    <a:lnTo>
                      <a:pt x="378" y="168"/>
                    </a:lnTo>
                    <a:lnTo>
                      <a:pt x="378" y="167"/>
                    </a:lnTo>
                    <a:lnTo>
                      <a:pt x="378" y="166"/>
                    </a:lnTo>
                    <a:lnTo>
                      <a:pt x="380" y="165"/>
                    </a:lnTo>
                    <a:lnTo>
                      <a:pt x="383" y="165"/>
                    </a:lnTo>
                    <a:lnTo>
                      <a:pt x="388" y="166"/>
                    </a:lnTo>
                    <a:lnTo>
                      <a:pt x="397" y="170"/>
                    </a:lnTo>
                    <a:lnTo>
                      <a:pt x="408" y="177"/>
                    </a:lnTo>
                    <a:lnTo>
                      <a:pt x="416" y="181"/>
                    </a:lnTo>
                    <a:lnTo>
                      <a:pt x="423" y="186"/>
                    </a:lnTo>
                    <a:lnTo>
                      <a:pt x="429" y="190"/>
                    </a:lnTo>
                    <a:lnTo>
                      <a:pt x="435" y="195"/>
                    </a:lnTo>
                    <a:lnTo>
                      <a:pt x="441" y="199"/>
                    </a:lnTo>
                    <a:lnTo>
                      <a:pt x="445" y="203"/>
                    </a:lnTo>
                    <a:lnTo>
                      <a:pt x="449" y="206"/>
                    </a:lnTo>
                    <a:lnTo>
                      <a:pt x="454" y="210"/>
                    </a:lnTo>
                    <a:lnTo>
                      <a:pt x="553" y="118"/>
                    </a:lnTo>
                    <a:lnTo>
                      <a:pt x="54" y="0"/>
                    </a:lnTo>
                    <a:lnTo>
                      <a:pt x="35" y="28"/>
                    </a:lnTo>
                    <a:lnTo>
                      <a:pt x="34" y="29"/>
                    </a:lnTo>
                    <a:lnTo>
                      <a:pt x="30" y="30"/>
                    </a:lnTo>
                    <a:lnTo>
                      <a:pt x="24" y="33"/>
                    </a:lnTo>
                    <a:lnTo>
                      <a:pt x="18" y="37"/>
                    </a:lnTo>
                    <a:lnTo>
                      <a:pt x="11" y="41"/>
                    </a:lnTo>
                    <a:lnTo>
                      <a:pt x="5" y="45"/>
                    </a:lnTo>
                    <a:lnTo>
                      <a:pt x="1" y="5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EC69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10" name="Freeform 17"/>
              <p:cNvSpPr>
                <a:spLocks/>
              </p:cNvSpPr>
              <p:nvPr/>
            </p:nvSpPr>
            <p:spPr bwMode="auto">
              <a:xfrm>
                <a:off x="4815" y="1279"/>
                <a:ext cx="360" cy="319"/>
              </a:xfrm>
              <a:custGeom>
                <a:avLst/>
                <a:gdLst>
                  <a:gd name="T0" fmla="*/ 340 w 360"/>
                  <a:gd name="T1" fmla="*/ 0 h 319"/>
                  <a:gd name="T2" fmla="*/ 324 w 360"/>
                  <a:gd name="T3" fmla="*/ 0 h 319"/>
                  <a:gd name="T4" fmla="*/ 324 w 360"/>
                  <a:gd name="T5" fmla="*/ 0 h 319"/>
                  <a:gd name="T6" fmla="*/ 319 w 360"/>
                  <a:gd name="T7" fmla="*/ 3 h 319"/>
                  <a:gd name="T8" fmla="*/ 303 w 360"/>
                  <a:gd name="T9" fmla="*/ 9 h 319"/>
                  <a:gd name="T10" fmla="*/ 282 w 360"/>
                  <a:gd name="T11" fmla="*/ 13 h 319"/>
                  <a:gd name="T12" fmla="*/ 264 w 360"/>
                  <a:gd name="T13" fmla="*/ 15 h 319"/>
                  <a:gd name="T14" fmla="*/ 252 w 360"/>
                  <a:gd name="T15" fmla="*/ 14 h 319"/>
                  <a:gd name="T16" fmla="*/ 236 w 360"/>
                  <a:gd name="T17" fmla="*/ 12 h 319"/>
                  <a:gd name="T18" fmla="*/ 219 w 360"/>
                  <a:gd name="T19" fmla="*/ 11 h 319"/>
                  <a:gd name="T20" fmla="*/ 207 w 360"/>
                  <a:gd name="T21" fmla="*/ 10 h 319"/>
                  <a:gd name="T22" fmla="*/ 180 w 360"/>
                  <a:gd name="T23" fmla="*/ 9 h 319"/>
                  <a:gd name="T24" fmla="*/ 161 w 360"/>
                  <a:gd name="T25" fmla="*/ 6 h 319"/>
                  <a:gd name="T26" fmla="*/ 139 w 360"/>
                  <a:gd name="T27" fmla="*/ 7 h 319"/>
                  <a:gd name="T28" fmla="*/ 116 w 360"/>
                  <a:gd name="T29" fmla="*/ 11 h 319"/>
                  <a:gd name="T30" fmla="*/ 94 w 360"/>
                  <a:gd name="T31" fmla="*/ 16 h 319"/>
                  <a:gd name="T32" fmla="*/ 73 w 360"/>
                  <a:gd name="T33" fmla="*/ 22 h 319"/>
                  <a:gd name="T34" fmla="*/ 57 w 360"/>
                  <a:gd name="T35" fmla="*/ 27 h 319"/>
                  <a:gd name="T36" fmla="*/ 45 w 360"/>
                  <a:gd name="T37" fmla="*/ 32 h 319"/>
                  <a:gd name="T38" fmla="*/ 40 w 360"/>
                  <a:gd name="T39" fmla="*/ 34 h 319"/>
                  <a:gd name="T40" fmla="*/ 0 w 360"/>
                  <a:gd name="T41" fmla="*/ 85 h 319"/>
                  <a:gd name="T42" fmla="*/ 9 w 360"/>
                  <a:gd name="T43" fmla="*/ 252 h 319"/>
                  <a:gd name="T44" fmla="*/ 10 w 360"/>
                  <a:gd name="T45" fmla="*/ 258 h 319"/>
                  <a:gd name="T46" fmla="*/ 14 w 360"/>
                  <a:gd name="T47" fmla="*/ 268 h 319"/>
                  <a:gd name="T48" fmla="*/ 23 w 360"/>
                  <a:gd name="T49" fmla="*/ 280 h 319"/>
                  <a:gd name="T50" fmla="*/ 37 w 360"/>
                  <a:gd name="T51" fmla="*/ 292 h 319"/>
                  <a:gd name="T52" fmla="*/ 51 w 360"/>
                  <a:gd name="T53" fmla="*/ 302 h 319"/>
                  <a:gd name="T54" fmla="*/ 62 w 360"/>
                  <a:gd name="T55" fmla="*/ 310 h 319"/>
                  <a:gd name="T56" fmla="*/ 69 w 360"/>
                  <a:gd name="T57" fmla="*/ 314 h 319"/>
                  <a:gd name="T58" fmla="*/ 84 w 360"/>
                  <a:gd name="T59" fmla="*/ 317 h 319"/>
                  <a:gd name="T60" fmla="*/ 118 w 360"/>
                  <a:gd name="T61" fmla="*/ 319 h 319"/>
                  <a:gd name="T62" fmla="*/ 159 w 360"/>
                  <a:gd name="T63" fmla="*/ 317 h 319"/>
                  <a:gd name="T64" fmla="*/ 201 w 360"/>
                  <a:gd name="T65" fmla="*/ 312 h 319"/>
                  <a:gd name="T66" fmla="*/ 243 w 360"/>
                  <a:gd name="T67" fmla="*/ 303 h 319"/>
                  <a:gd name="T68" fmla="*/ 282 w 360"/>
                  <a:gd name="T69" fmla="*/ 292 h 319"/>
                  <a:gd name="T70" fmla="*/ 315 w 360"/>
                  <a:gd name="T71" fmla="*/ 278 h 319"/>
                  <a:gd name="T72" fmla="*/ 339 w 360"/>
                  <a:gd name="T73" fmla="*/ 261 h 319"/>
                  <a:gd name="T74" fmla="*/ 355 w 360"/>
                  <a:gd name="T75" fmla="*/ 229 h 319"/>
                  <a:gd name="T76" fmla="*/ 360 w 360"/>
                  <a:gd name="T77" fmla="*/ 162 h 319"/>
                  <a:gd name="T78" fmla="*/ 353 w 360"/>
                  <a:gd name="T79" fmla="*/ 87 h 319"/>
                  <a:gd name="T80" fmla="*/ 343 w 360"/>
                  <a:gd name="T81" fmla="*/ 25 h 319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360"/>
                  <a:gd name="T124" fmla="*/ 0 h 319"/>
                  <a:gd name="T125" fmla="*/ 360 w 360"/>
                  <a:gd name="T126" fmla="*/ 319 h 319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360" h="319">
                    <a:moveTo>
                      <a:pt x="340" y="7"/>
                    </a:moveTo>
                    <a:lnTo>
                      <a:pt x="340" y="0"/>
                    </a:lnTo>
                    <a:lnTo>
                      <a:pt x="323" y="0"/>
                    </a:lnTo>
                    <a:lnTo>
                      <a:pt x="324" y="0"/>
                    </a:lnTo>
                    <a:lnTo>
                      <a:pt x="319" y="3"/>
                    </a:lnTo>
                    <a:lnTo>
                      <a:pt x="312" y="6"/>
                    </a:lnTo>
                    <a:lnTo>
                      <a:pt x="303" y="9"/>
                    </a:lnTo>
                    <a:lnTo>
                      <a:pt x="293" y="11"/>
                    </a:lnTo>
                    <a:lnTo>
                      <a:pt x="282" y="13"/>
                    </a:lnTo>
                    <a:lnTo>
                      <a:pt x="273" y="14"/>
                    </a:lnTo>
                    <a:lnTo>
                      <a:pt x="264" y="15"/>
                    </a:lnTo>
                    <a:lnTo>
                      <a:pt x="258" y="15"/>
                    </a:lnTo>
                    <a:lnTo>
                      <a:pt x="252" y="14"/>
                    </a:lnTo>
                    <a:lnTo>
                      <a:pt x="245" y="13"/>
                    </a:lnTo>
                    <a:lnTo>
                      <a:pt x="236" y="12"/>
                    </a:lnTo>
                    <a:lnTo>
                      <a:pt x="227" y="12"/>
                    </a:lnTo>
                    <a:lnTo>
                      <a:pt x="219" y="11"/>
                    </a:lnTo>
                    <a:lnTo>
                      <a:pt x="212" y="10"/>
                    </a:lnTo>
                    <a:lnTo>
                      <a:pt x="207" y="10"/>
                    </a:lnTo>
                    <a:lnTo>
                      <a:pt x="205" y="10"/>
                    </a:lnTo>
                    <a:lnTo>
                      <a:pt x="180" y="9"/>
                    </a:lnTo>
                    <a:lnTo>
                      <a:pt x="170" y="7"/>
                    </a:lnTo>
                    <a:lnTo>
                      <a:pt x="161" y="6"/>
                    </a:lnTo>
                    <a:lnTo>
                      <a:pt x="150" y="6"/>
                    </a:lnTo>
                    <a:lnTo>
                      <a:pt x="139" y="7"/>
                    </a:lnTo>
                    <a:lnTo>
                      <a:pt x="127" y="9"/>
                    </a:lnTo>
                    <a:lnTo>
                      <a:pt x="116" y="11"/>
                    </a:lnTo>
                    <a:lnTo>
                      <a:pt x="104" y="14"/>
                    </a:lnTo>
                    <a:lnTo>
                      <a:pt x="94" y="16"/>
                    </a:lnTo>
                    <a:lnTo>
                      <a:pt x="83" y="19"/>
                    </a:lnTo>
                    <a:lnTo>
                      <a:pt x="73" y="22"/>
                    </a:lnTo>
                    <a:lnTo>
                      <a:pt x="64" y="25"/>
                    </a:lnTo>
                    <a:lnTo>
                      <a:pt x="57" y="27"/>
                    </a:lnTo>
                    <a:lnTo>
                      <a:pt x="51" y="30"/>
                    </a:lnTo>
                    <a:lnTo>
                      <a:pt x="45" y="32"/>
                    </a:lnTo>
                    <a:lnTo>
                      <a:pt x="42" y="33"/>
                    </a:lnTo>
                    <a:lnTo>
                      <a:pt x="40" y="34"/>
                    </a:lnTo>
                    <a:lnTo>
                      <a:pt x="18" y="50"/>
                    </a:lnTo>
                    <a:lnTo>
                      <a:pt x="0" y="85"/>
                    </a:lnTo>
                    <a:lnTo>
                      <a:pt x="9" y="251"/>
                    </a:lnTo>
                    <a:lnTo>
                      <a:pt x="9" y="252"/>
                    </a:lnTo>
                    <a:lnTo>
                      <a:pt x="9" y="254"/>
                    </a:lnTo>
                    <a:lnTo>
                      <a:pt x="10" y="258"/>
                    </a:lnTo>
                    <a:lnTo>
                      <a:pt x="12" y="262"/>
                    </a:lnTo>
                    <a:lnTo>
                      <a:pt x="14" y="268"/>
                    </a:lnTo>
                    <a:lnTo>
                      <a:pt x="17" y="273"/>
                    </a:lnTo>
                    <a:lnTo>
                      <a:pt x="23" y="280"/>
                    </a:lnTo>
                    <a:lnTo>
                      <a:pt x="29" y="286"/>
                    </a:lnTo>
                    <a:lnTo>
                      <a:pt x="37" y="292"/>
                    </a:lnTo>
                    <a:lnTo>
                      <a:pt x="45" y="297"/>
                    </a:lnTo>
                    <a:lnTo>
                      <a:pt x="51" y="302"/>
                    </a:lnTo>
                    <a:lnTo>
                      <a:pt x="57" y="307"/>
                    </a:lnTo>
                    <a:lnTo>
                      <a:pt x="62" y="310"/>
                    </a:lnTo>
                    <a:lnTo>
                      <a:pt x="66" y="312"/>
                    </a:lnTo>
                    <a:lnTo>
                      <a:pt x="69" y="314"/>
                    </a:lnTo>
                    <a:lnTo>
                      <a:pt x="69" y="315"/>
                    </a:lnTo>
                    <a:lnTo>
                      <a:pt x="84" y="317"/>
                    </a:lnTo>
                    <a:lnTo>
                      <a:pt x="100" y="319"/>
                    </a:lnTo>
                    <a:lnTo>
                      <a:pt x="118" y="319"/>
                    </a:lnTo>
                    <a:lnTo>
                      <a:pt x="138" y="319"/>
                    </a:lnTo>
                    <a:lnTo>
                      <a:pt x="159" y="317"/>
                    </a:lnTo>
                    <a:lnTo>
                      <a:pt x="179" y="315"/>
                    </a:lnTo>
                    <a:lnTo>
                      <a:pt x="201" y="312"/>
                    </a:lnTo>
                    <a:lnTo>
                      <a:pt x="223" y="308"/>
                    </a:lnTo>
                    <a:lnTo>
                      <a:pt x="243" y="303"/>
                    </a:lnTo>
                    <a:lnTo>
                      <a:pt x="263" y="298"/>
                    </a:lnTo>
                    <a:lnTo>
                      <a:pt x="282" y="292"/>
                    </a:lnTo>
                    <a:lnTo>
                      <a:pt x="299" y="285"/>
                    </a:lnTo>
                    <a:lnTo>
                      <a:pt x="315" y="278"/>
                    </a:lnTo>
                    <a:lnTo>
                      <a:pt x="328" y="270"/>
                    </a:lnTo>
                    <a:lnTo>
                      <a:pt x="339" y="261"/>
                    </a:lnTo>
                    <a:lnTo>
                      <a:pt x="346" y="252"/>
                    </a:lnTo>
                    <a:lnTo>
                      <a:pt x="355" y="229"/>
                    </a:lnTo>
                    <a:lnTo>
                      <a:pt x="359" y="198"/>
                    </a:lnTo>
                    <a:lnTo>
                      <a:pt x="360" y="162"/>
                    </a:lnTo>
                    <a:lnTo>
                      <a:pt x="357" y="124"/>
                    </a:lnTo>
                    <a:lnTo>
                      <a:pt x="353" y="87"/>
                    </a:lnTo>
                    <a:lnTo>
                      <a:pt x="348" y="52"/>
                    </a:lnTo>
                    <a:lnTo>
                      <a:pt x="343" y="25"/>
                    </a:lnTo>
                    <a:lnTo>
                      <a:pt x="34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11" name="Freeform 18"/>
              <p:cNvSpPr>
                <a:spLocks/>
              </p:cNvSpPr>
              <p:nvPr/>
            </p:nvSpPr>
            <p:spPr bwMode="auto">
              <a:xfrm>
                <a:off x="4858" y="1290"/>
                <a:ext cx="306" cy="267"/>
              </a:xfrm>
              <a:custGeom>
                <a:avLst/>
                <a:gdLst>
                  <a:gd name="T0" fmla="*/ 24 w 306"/>
                  <a:gd name="T1" fmla="*/ 267 h 267"/>
                  <a:gd name="T2" fmla="*/ 51 w 306"/>
                  <a:gd name="T3" fmla="*/ 252 h 267"/>
                  <a:gd name="T4" fmla="*/ 83 w 306"/>
                  <a:gd name="T5" fmla="*/ 236 h 267"/>
                  <a:gd name="T6" fmla="*/ 109 w 306"/>
                  <a:gd name="T7" fmla="*/ 212 h 267"/>
                  <a:gd name="T8" fmla="*/ 121 w 306"/>
                  <a:gd name="T9" fmla="*/ 178 h 267"/>
                  <a:gd name="T10" fmla="*/ 125 w 306"/>
                  <a:gd name="T11" fmla="*/ 182 h 267"/>
                  <a:gd name="T12" fmla="*/ 133 w 306"/>
                  <a:gd name="T13" fmla="*/ 192 h 267"/>
                  <a:gd name="T14" fmla="*/ 146 w 306"/>
                  <a:gd name="T15" fmla="*/ 201 h 267"/>
                  <a:gd name="T16" fmla="*/ 158 w 306"/>
                  <a:gd name="T17" fmla="*/ 206 h 267"/>
                  <a:gd name="T18" fmla="*/ 166 w 306"/>
                  <a:gd name="T19" fmla="*/ 204 h 267"/>
                  <a:gd name="T20" fmla="*/ 171 w 306"/>
                  <a:gd name="T21" fmla="*/ 199 h 267"/>
                  <a:gd name="T22" fmla="*/ 182 w 306"/>
                  <a:gd name="T23" fmla="*/ 194 h 267"/>
                  <a:gd name="T24" fmla="*/ 209 w 306"/>
                  <a:gd name="T25" fmla="*/ 192 h 267"/>
                  <a:gd name="T26" fmla="*/ 245 w 306"/>
                  <a:gd name="T27" fmla="*/ 191 h 267"/>
                  <a:gd name="T28" fmla="*/ 276 w 306"/>
                  <a:gd name="T29" fmla="*/ 187 h 267"/>
                  <a:gd name="T30" fmla="*/ 297 w 306"/>
                  <a:gd name="T31" fmla="*/ 184 h 267"/>
                  <a:gd name="T32" fmla="*/ 305 w 306"/>
                  <a:gd name="T33" fmla="*/ 182 h 267"/>
                  <a:gd name="T34" fmla="*/ 306 w 306"/>
                  <a:gd name="T35" fmla="*/ 153 h 267"/>
                  <a:gd name="T36" fmla="*/ 301 w 306"/>
                  <a:gd name="T37" fmla="*/ 93 h 267"/>
                  <a:gd name="T38" fmla="*/ 294 w 306"/>
                  <a:gd name="T39" fmla="*/ 39 h 267"/>
                  <a:gd name="T40" fmla="*/ 288 w 306"/>
                  <a:gd name="T41" fmla="*/ 5 h 267"/>
                  <a:gd name="T42" fmla="*/ 283 w 306"/>
                  <a:gd name="T43" fmla="*/ 4 h 267"/>
                  <a:gd name="T44" fmla="*/ 264 w 306"/>
                  <a:gd name="T45" fmla="*/ 12 h 267"/>
                  <a:gd name="T46" fmla="*/ 241 w 306"/>
                  <a:gd name="T47" fmla="*/ 17 h 267"/>
                  <a:gd name="T48" fmla="*/ 221 w 306"/>
                  <a:gd name="T49" fmla="*/ 19 h 267"/>
                  <a:gd name="T50" fmla="*/ 208 w 306"/>
                  <a:gd name="T51" fmla="*/ 18 h 267"/>
                  <a:gd name="T52" fmla="*/ 191 w 306"/>
                  <a:gd name="T53" fmla="*/ 16 h 267"/>
                  <a:gd name="T54" fmla="*/ 174 w 306"/>
                  <a:gd name="T55" fmla="*/ 14 h 267"/>
                  <a:gd name="T56" fmla="*/ 163 w 306"/>
                  <a:gd name="T57" fmla="*/ 14 h 267"/>
                  <a:gd name="T58" fmla="*/ 203 w 306"/>
                  <a:gd name="T59" fmla="*/ 54 h 267"/>
                  <a:gd name="T60" fmla="*/ 191 w 306"/>
                  <a:gd name="T61" fmla="*/ 43 h 267"/>
                  <a:gd name="T62" fmla="*/ 175 w 306"/>
                  <a:gd name="T63" fmla="*/ 32 h 267"/>
                  <a:gd name="T64" fmla="*/ 158 w 306"/>
                  <a:gd name="T65" fmla="*/ 22 h 267"/>
                  <a:gd name="T66" fmla="*/ 140 w 306"/>
                  <a:gd name="T67" fmla="*/ 14 h 267"/>
                  <a:gd name="T68" fmla="*/ 122 w 306"/>
                  <a:gd name="T69" fmla="*/ 10 h 267"/>
                  <a:gd name="T70" fmla="*/ 100 w 306"/>
                  <a:gd name="T71" fmla="*/ 11 h 267"/>
                  <a:gd name="T72" fmla="*/ 77 w 306"/>
                  <a:gd name="T73" fmla="*/ 14 h 267"/>
                  <a:gd name="T74" fmla="*/ 54 w 306"/>
                  <a:gd name="T75" fmla="*/ 19 h 267"/>
                  <a:gd name="T76" fmla="*/ 33 w 306"/>
                  <a:gd name="T77" fmla="*/ 26 h 267"/>
                  <a:gd name="T78" fmla="*/ 16 w 306"/>
                  <a:gd name="T79" fmla="*/ 31 h 267"/>
                  <a:gd name="T80" fmla="*/ 4 w 306"/>
                  <a:gd name="T81" fmla="*/ 35 h 267"/>
                  <a:gd name="T82" fmla="*/ 0 w 306"/>
                  <a:gd name="T83" fmla="*/ 37 h 267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306"/>
                  <a:gd name="T127" fmla="*/ 0 h 267"/>
                  <a:gd name="T128" fmla="*/ 306 w 306"/>
                  <a:gd name="T129" fmla="*/ 267 h 267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306" h="267">
                    <a:moveTo>
                      <a:pt x="0" y="37"/>
                    </a:moveTo>
                    <a:lnTo>
                      <a:pt x="24" y="267"/>
                    </a:lnTo>
                    <a:lnTo>
                      <a:pt x="37" y="259"/>
                    </a:lnTo>
                    <a:lnTo>
                      <a:pt x="51" y="252"/>
                    </a:lnTo>
                    <a:lnTo>
                      <a:pt x="67" y="244"/>
                    </a:lnTo>
                    <a:lnTo>
                      <a:pt x="83" y="236"/>
                    </a:lnTo>
                    <a:lnTo>
                      <a:pt x="97" y="225"/>
                    </a:lnTo>
                    <a:lnTo>
                      <a:pt x="109" y="212"/>
                    </a:lnTo>
                    <a:lnTo>
                      <a:pt x="118" y="197"/>
                    </a:lnTo>
                    <a:lnTo>
                      <a:pt x="121" y="178"/>
                    </a:lnTo>
                    <a:lnTo>
                      <a:pt x="122" y="179"/>
                    </a:lnTo>
                    <a:lnTo>
                      <a:pt x="125" y="182"/>
                    </a:lnTo>
                    <a:lnTo>
                      <a:pt x="129" y="187"/>
                    </a:lnTo>
                    <a:lnTo>
                      <a:pt x="133" y="192"/>
                    </a:lnTo>
                    <a:lnTo>
                      <a:pt x="140" y="197"/>
                    </a:lnTo>
                    <a:lnTo>
                      <a:pt x="146" y="201"/>
                    </a:lnTo>
                    <a:lnTo>
                      <a:pt x="152" y="204"/>
                    </a:lnTo>
                    <a:lnTo>
                      <a:pt x="158" y="206"/>
                    </a:lnTo>
                    <a:lnTo>
                      <a:pt x="163" y="205"/>
                    </a:lnTo>
                    <a:lnTo>
                      <a:pt x="166" y="204"/>
                    </a:lnTo>
                    <a:lnTo>
                      <a:pt x="169" y="201"/>
                    </a:lnTo>
                    <a:lnTo>
                      <a:pt x="171" y="199"/>
                    </a:lnTo>
                    <a:lnTo>
                      <a:pt x="175" y="196"/>
                    </a:lnTo>
                    <a:lnTo>
                      <a:pt x="182" y="194"/>
                    </a:lnTo>
                    <a:lnTo>
                      <a:pt x="193" y="192"/>
                    </a:lnTo>
                    <a:lnTo>
                      <a:pt x="209" y="192"/>
                    </a:lnTo>
                    <a:lnTo>
                      <a:pt x="228" y="191"/>
                    </a:lnTo>
                    <a:lnTo>
                      <a:pt x="245" y="191"/>
                    </a:lnTo>
                    <a:lnTo>
                      <a:pt x="261" y="189"/>
                    </a:lnTo>
                    <a:lnTo>
                      <a:pt x="276" y="187"/>
                    </a:lnTo>
                    <a:lnTo>
                      <a:pt x="288" y="186"/>
                    </a:lnTo>
                    <a:lnTo>
                      <a:pt x="297" y="184"/>
                    </a:lnTo>
                    <a:lnTo>
                      <a:pt x="303" y="183"/>
                    </a:lnTo>
                    <a:lnTo>
                      <a:pt x="305" y="182"/>
                    </a:lnTo>
                    <a:lnTo>
                      <a:pt x="306" y="181"/>
                    </a:lnTo>
                    <a:lnTo>
                      <a:pt x="306" y="153"/>
                    </a:lnTo>
                    <a:lnTo>
                      <a:pt x="304" y="123"/>
                    </a:lnTo>
                    <a:lnTo>
                      <a:pt x="301" y="93"/>
                    </a:lnTo>
                    <a:lnTo>
                      <a:pt x="298" y="64"/>
                    </a:lnTo>
                    <a:lnTo>
                      <a:pt x="294" y="39"/>
                    </a:lnTo>
                    <a:lnTo>
                      <a:pt x="291" y="18"/>
                    </a:lnTo>
                    <a:lnTo>
                      <a:pt x="288" y="5"/>
                    </a:lnTo>
                    <a:lnTo>
                      <a:pt x="287" y="0"/>
                    </a:lnTo>
                    <a:lnTo>
                      <a:pt x="283" y="4"/>
                    </a:lnTo>
                    <a:lnTo>
                      <a:pt x="274" y="8"/>
                    </a:lnTo>
                    <a:lnTo>
                      <a:pt x="264" y="12"/>
                    </a:lnTo>
                    <a:lnTo>
                      <a:pt x="252" y="14"/>
                    </a:lnTo>
                    <a:lnTo>
                      <a:pt x="241" y="17"/>
                    </a:lnTo>
                    <a:lnTo>
                      <a:pt x="230" y="18"/>
                    </a:lnTo>
                    <a:lnTo>
                      <a:pt x="221" y="19"/>
                    </a:lnTo>
                    <a:lnTo>
                      <a:pt x="214" y="19"/>
                    </a:lnTo>
                    <a:lnTo>
                      <a:pt x="208" y="18"/>
                    </a:lnTo>
                    <a:lnTo>
                      <a:pt x="200" y="17"/>
                    </a:lnTo>
                    <a:lnTo>
                      <a:pt x="191" y="16"/>
                    </a:lnTo>
                    <a:lnTo>
                      <a:pt x="182" y="15"/>
                    </a:lnTo>
                    <a:lnTo>
                      <a:pt x="174" y="14"/>
                    </a:lnTo>
                    <a:lnTo>
                      <a:pt x="167" y="14"/>
                    </a:lnTo>
                    <a:lnTo>
                      <a:pt x="163" y="14"/>
                    </a:lnTo>
                    <a:lnTo>
                      <a:pt x="161" y="14"/>
                    </a:lnTo>
                    <a:lnTo>
                      <a:pt x="203" y="54"/>
                    </a:lnTo>
                    <a:lnTo>
                      <a:pt x="197" y="49"/>
                    </a:lnTo>
                    <a:lnTo>
                      <a:pt x="191" y="43"/>
                    </a:lnTo>
                    <a:lnTo>
                      <a:pt x="183" y="38"/>
                    </a:lnTo>
                    <a:lnTo>
                      <a:pt x="175" y="32"/>
                    </a:lnTo>
                    <a:lnTo>
                      <a:pt x="167" y="27"/>
                    </a:lnTo>
                    <a:lnTo>
                      <a:pt x="158" y="22"/>
                    </a:lnTo>
                    <a:lnTo>
                      <a:pt x="149" y="18"/>
                    </a:lnTo>
                    <a:lnTo>
                      <a:pt x="140" y="14"/>
                    </a:lnTo>
                    <a:lnTo>
                      <a:pt x="131" y="11"/>
                    </a:lnTo>
                    <a:lnTo>
                      <a:pt x="122" y="10"/>
                    </a:lnTo>
                    <a:lnTo>
                      <a:pt x="111" y="10"/>
                    </a:lnTo>
                    <a:lnTo>
                      <a:pt x="100" y="11"/>
                    </a:lnTo>
                    <a:lnTo>
                      <a:pt x="89" y="13"/>
                    </a:lnTo>
                    <a:lnTo>
                      <a:pt x="77" y="14"/>
                    </a:lnTo>
                    <a:lnTo>
                      <a:pt x="65" y="17"/>
                    </a:lnTo>
                    <a:lnTo>
                      <a:pt x="54" y="19"/>
                    </a:lnTo>
                    <a:lnTo>
                      <a:pt x="43" y="23"/>
                    </a:lnTo>
                    <a:lnTo>
                      <a:pt x="33" y="26"/>
                    </a:lnTo>
                    <a:lnTo>
                      <a:pt x="24" y="28"/>
                    </a:lnTo>
                    <a:lnTo>
                      <a:pt x="16" y="31"/>
                    </a:lnTo>
                    <a:lnTo>
                      <a:pt x="9" y="33"/>
                    </a:lnTo>
                    <a:lnTo>
                      <a:pt x="4" y="35"/>
                    </a:lnTo>
                    <a:lnTo>
                      <a:pt x="2" y="3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002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12" name="Freeform 19"/>
              <p:cNvSpPr>
                <a:spLocks/>
              </p:cNvSpPr>
              <p:nvPr/>
            </p:nvSpPr>
            <p:spPr bwMode="auto">
              <a:xfrm>
                <a:off x="4882" y="1468"/>
                <a:ext cx="282" cy="115"/>
              </a:xfrm>
              <a:custGeom>
                <a:avLst/>
                <a:gdLst>
                  <a:gd name="T0" fmla="*/ 185 w 282"/>
                  <a:gd name="T1" fmla="*/ 14 h 115"/>
                  <a:gd name="T2" fmla="*/ 169 w 282"/>
                  <a:gd name="T3" fmla="*/ 14 h 115"/>
                  <a:gd name="T4" fmla="*/ 158 w 282"/>
                  <a:gd name="T5" fmla="*/ 16 h 115"/>
                  <a:gd name="T6" fmla="*/ 151 w 282"/>
                  <a:gd name="T7" fmla="*/ 18 h 115"/>
                  <a:gd name="T8" fmla="*/ 147 w 282"/>
                  <a:gd name="T9" fmla="*/ 21 h 115"/>
                  <a:gd name="T10" fmla="*/ 145 w 282"/>
                  <a:gd name="T11" fmla="*/ 23 h 115"/>
                  <a:gd name="T12" fmla="*/ 142 w 282"/>
                  <a:gd name="T13" fmla="*/ 26 h 115"/>
                  <a:gd name="T14" fmla="*/ 139 w 282"/>
                  <a:gd name="T15" fmla="*/ 27 h 115"/>
                  <a:gd name="T16" fmla="*/ 134 w 282"/>
                  <a:gd name="T17" fmla="*/ 28 h 115"/>
                  <a:gd name="T18" fmla="*/ 128 w 282"/>
                  <a:gd name="T19" fmla="*/ 26 h 115"/>
                  <a:gd name="T20" fmla="*/ 122 w 282"/>
                  <a:gd name="T21" fmla="*/ 23 h 115"/>
                  <a:gd name="T22" fmla="*/ 116 w 282"/>
                  <a:gd name="T23" fmla="*/ 19 h 115"/>
                  <a:gd name="T24" fmla="*/ 109 w 282"/>
                  <a:gd name="T25" fmla="*/ 14 h 115"/>
                  <a:gd name="T26" fmla="*/ 105 w 282"/>
                  <a:gd name="T27" fmla="*/ 9 h 115"/>
                  <a:gd name="T28" fmla="*/ 101 w 282"/>
                  <a:gd name="T29" fmla="*/ 4 h 115"/>
                  <a:gd name="T30" fmla="*/ 98 w 282"/>
                  <a:gd name="T31" fmla="*/ 1 h 115"/>
                  <a:gd name="T32" fmla="*/ 97 w 282"/>
                  <a:gd name="T33" fmla="*/ 0 h 115"/>
                  <a:gd name="T34" fmla="*/ 94 w 282"/>
                  <a:gd name="T35" fmla="*/ 19 h 115"/>
                  <a:gd name="T36" fmla="*/ 85 w 282"/>
                  <a:gd name="T37" fmla="*/ 34 h 115"/>
                  <a:gd name="T38" fmla="*/ 73 w 282"/>
                  <a:gd name="T39" fmla="*/ 47 h 115"/>
                  <a:gd name="T40" fmla="*/ 59 w 282"/>
                  <a:gd name="T41" fmla="*/ 58 h 115"/>
                  <a:gd name="T42" fmla="*/ 43 w 282"/>
                  <a:gd name="T43" fmla="*/ 66 h 115"/>
                  <a:gd name="T44" fmla="*/ 27 w 282"/>
                  <a:gd name="T45" fmla="*/ 74 h 115"/>
                  <a:gd name="T46" fmla="*/ 13 w 282"/>
                  <a:gd name="T47" fmla="*/ 81 h 115"/>
                  <a:gd name="T48" fmla="*/ 0 w 282"/>
                  <a:gd name="T49" fmla="*/ 89 h 115"/>
                  <a:gd name="T50" fmla="*/ 4 w 282"/>
                  <a:gd name="T51" fmla="*/ 111 h 115"/>
                  <a:gd name="T52" fmla="*/ 17 w 282"/>
                  <a:gd name="T53" fmla="*/ 113 h 115"/>
                  <a:gd name="T54" fmla="*/ 34 w 282"/>
                  <a:gd name="T55" fmla="*/ 114 h 115"/>
                  <a:gd name="T56" fmla="*/ 52 w 282"/>
                  <a:gd name="T57" fmla="*/ 115 h 115"/>
                  <a:gd name="T58" fmla="*/ 70 w 282"/>
                  <a:gd name="T59" fmla="*/ 114 h 115"/>
                  <a:gd name="T60" fmla="*/ 90 w 282"/>
                  <a:gd name="T61" fmla="*/ 113 h 115"/>
                  <a:gd name="T62" fmla="*/ 111 w 282"/>
                  <a:gd name="T63" fmla="*/ 111 h 115"/>
                  <a:gd name="T64" fmla="*/ 132 w 282"/>
                  <a:gd name="T65" fmla="*/ 108 h 115"/>
                  <a:gd name="T66" fmla="*/ 153 w 282"/>
                  <a:gd name="T67" fmla="*/ 104 h 115"/>
                  <a:gd name="T68" fmla="*/ 173 w 282"/>
                  <a:gd name="T69" fmla="*/ 100 h 115"/>
                  <a:gd name="T70" fmla="*/ 193 w 282"/>
                  <a:gd name="T71" fmla="*/ 95 h 115"/>
                  <a:gd name="T72" fmla="*/ 211 w 282"/>
                  <a:gd name="T73" fmla="*/ 89 h 115"/>
                  <a:gd name="T74" fmla="*/ 227 w 282"/>
                  <a:gd name="T75" fmla="*/ 83 h 115"/>
                  <a:gd name="T76" fmla="*/ 242 w 282"/>
                  <a:gd name="T77" fmla="*/ 76 h 115"/>
                  <a:gd name="T78" fmla="*/ 254 w 282"/>
                  <a:gd name="T79" fmla="*/ 69 h 115"/>
                  <a:gd name="T80" fmla="*/ 265 w 282"/>
                  <a:gd name="T81" fmla="*/ 61 h 115"/>
                  <a:gd name="T82" fmla="*/ 272 w 282"/>
                  <a:gd name="T83" fmla="*/ 53 h 115"/>
                  <a:gd name="T84" fmla="*/ 276 w 282"/>
                  <a:gd name="T85" fmla="*/ 44 h 115"/>
                  <a:gd name="T86" fmla="*/ 279 w 282"/>
                  <a:gd name="T87" fmla="*/ 33 h 115"/>
                  <a:gd name="T88" fmla="*/ 281 w 282"/>
                  <a:gd name="T89" fmla="*/ 19 h 115"/>
                  <a:gd name="T90" fmla="*/ 282 w 282"/>
                  <a:gd name="T91" fmla="*/ 3 h 115"/>
                  <a:gd name="T92" fmla="*/ 281 w 282"/>
                  <a:gd name="T93" fmla="*/ 4 h 115"/>
                  <a:gd name="T94" fmla="*/ 279 w 282"/>
                  <a:gd name="T95" fmla="*/ 5 h 115"/>
                  <a:gd name="T96" fmla="*/ 273 w 282"/>
                  <a:gd name="T97" fmla="*/ 6 h 115"/>
                  <a:gd name="T98" fmla="*/ 264 w 282"/>
                  <a:gd name="T99" fmla="*/ 8 h 115"/>
                  <a:gd name="T100" fmla="*/ 252 w 282"/>
                  <a:gd name="T101" fmla="*/ 9 h 115"/>
                  <a:gd name="T102" fmla="*/ 237 w 282"/>
                  <a:gd name="T103" fmla="*/ 11 h 115"/>
                  <a:gd name="T104" fmla="*/ 221 w 282"/>
                  <a:gd name="T105" fmla="*/ 13 h 115"/>
                  <a:gd name="T106" fmla="*/ 204 w 282"/>
                  <a:gd name="T107" fmla="*/ 13 h 115"/>
                  <a:gd name="T108" fmla="*/ 185 w 282"/>
                  <a:gd name="T109" fmla="*/ 14 h 11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282"/>
                  <a:gd name="T166" fmla="*/ 0 h 115"/>
                  <a:gd name="T167" fmla="*/ 282 w 282"/>
                  <a:gd name="T168" fmla="*/ 115 h 115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282" h="115">
                    <a:moveTo>
                      <a:pt x="185" y="14"/>
                    </a:moveTo>
                    <a:lnTo>
                      <a:pt x="169" y="14"/>
                    </a:lnTo>
                    <a:lnTo>
                      <a:pt x="158" y="16"/>
                    </a:lnTo>
                    <a:lnTo>
                      <a:pt x="151" y="18"/>
                    </a:lnTo>
                    <a:lnTo>
                      <a:pt x="147" y="21"/>
                    </a:lnTo>
                    <a:lnTo>
                      <a:pt x="145" y="23"/>
                    </a:lnTo>
                    <a:lnTo>
                      <a:pt x="142" y="26"/>
                    </a:lnTo>
                    <a:lnTo>
                      <a:pt x="139" y="27"/>
                    </a:lnTo>
                    <a:lnTo>
                      <a:pt x="134" y="28"/>
                    </a:lnTo>
                    <a:lnTo>
                      <a:pt x="128" y="26"/>
                    </a:lnTo>
                    <a:lnTo>
                      <a:pt x="122" y="23"/>
                    </a:lnTo>
                    <a:lnTo>
                      <a:pt x="116" y="19"/>
                    </a:lnTo>
                    <a:lnTo>
                      <a:pt x="109" y="14"/>
                    </a:lnTo>
                    <a:lnTo>
                      <a:pt x="105" y="9"/>
                    </a:lnTo>
                    <a:lnTo>
                      <a:pt x="101" y="4"/>
                    </a:lnTo>
                    <a:lnTo>
                      <a:pt x="98" y="1"/>
                    </a:lnTo>
                    <a:lnTo>
                      <a:pt x="97" y="0"/>
                    </a:lnTo>
                    <a:lnTo>
                      <a:pt x="94" y="19"/>
                    </a:lnTo>
                    <a:lnTo>
                      <a:pt x="85" y="34"/>
                    </a:lnTo>
                    <a:lnTo>
                      <a:pt x="73" y="47"/>
                    </a:lnTo>
                    <a:lnTo>
                      <a:pt x="59" y="58"/>
                    </a:lnTo>
                    <a:lnTo>
                      <a:pt x="43" y="66"/>
                    </a:lnTo>
                    <a:lnTo>
                      <a:pt x="27" y="74"/>
                    </a:lnTo>
                    <a:lnTo>
                      <a:pt x="13" y="81"/>
                    </a:lnTo>
                    <a:lnTo>
                      <a:pt x="0" y="89"/>
                    </a:lnTo>
                    <a:lnTo>
                      <a:pt x="4" y="111"/>
                    </a:lnTo>
                    <a:lnTo>
                      <a:pt x="17" y="113"/>
                    </a:lnTo>
                    <a:lnTo>
                      <a:pt x="34" y="114"/>
                    </a:lnTo>
                    <a:lnTo>
                      <a:pt x="52" y="115"/>
                    </a:lnTo>
                    <a:lnTo>
                      <a:pt x="70" y="114"/>
                    </a:lnTo>
                    <a:lnTo>
                      <a:pt x="90" y="113"/>
                    </a:lnTo>
                    <a:lnTo>
                      <a:pt x="111" y="111"/>
                    </a:lnTo>
                    <a:lnTo>
                      <a:pt x="132" y="108"/>
                    </a:lnTo>
                    <a:lnTo>
                      <a:pt x="153" y="104"/>
                    </a:lnTo>
                    <a:lnTo>
                      <a:pt x="173" y="100"/>
                    </a:lnTo>
                    <a:lnTo>
                      <a:pt x="193" y="95"/>
                    </a:lnTo>
                    <a:lnTo>
                      <a:pt x="211" y="89"/>
                    </a:lnTo>
                    <a:lnTo>
                      <a:pt x="227" y="83"/>
                    </a:lnTo>
                    <a:lnTo>
                      <a:pt x="242" y="76"/>
                    </a:lnTo>
                    <a:lnTo>
                      <a:pt x="254" y="69"/>
                    </a:lnTo>
                    <a:lnTo>
                      <a:pt x="265" y="61"/>
                    </a:lnTo>
                    <a:lnTo>
                      <a:pt x="272" y="53"/>
                    </a:lnTo>
                    <a:lnTo>
                      <a:pt x="276" y="44"/>
                    </a:lnTo>
                    <a:lnTo>
                      <a:pt x="279" y="33"/>
                    </a:lnTo>
                    <a:lnTo>
                      <a:pt x="281" y="19"/>
                    </a:lnTo>
                    <a:lnTo>
                      <a:pt x="282" y="3"/>
                    </a:lnTo>
                    <a:lnTo>
                      <a:pt x="281" y="4"/>
                    </a:lnTo>
                    <a:lnTo>
                      <a:pt x="279" y="5"/>
                    </a:lnTo>
                    <a:lnTo>
                      <a:pt x="273" y="6"/>
                    </a:lnTo>
                    <a:lnTo>
                      <a:pt x="264" y="8"/>
                    </a:lnTo>
                    <a:lnTo>
                      <a:pt x="252" y="9"/>
                    </a:lnTo>
                    <a:lnTo>
                      <a:pt x="237" y="11"/>
                    </a:lnTo>
                    <a:lnTo>
                      <a:pt x="221" y="13"/>
                    </a:lnTo>
                    <a:lnTo>
                      <a:pt x="204" y="13"/>
                    </a:lnTo>
                    <a:lnTo>
                      <a:pt x="185" y="14"/>
                    </a:lnTo>
                    <a:close/>
                  </a:path>
                </a:pathLst>
              </a:custGeom>
              <a:solidFill>
                <a:srgbClr val="0000C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13" name="Freeform 20"/>
              <p:cNvSpPr>
                <a:spLocks/>
              </p:cNvSpPr>
              <p:nvPr/>
            </p:nvSpPr>
            <p:spPr bwMode="auto">
              <a:xfrm>
                <a:off x="4849" y="1328"/>
                <a:ext cx="131" cy="252"/>
              </a:xfrm>
              <a:custGeom>
                <a:avLst/>
                <a:gdLst>
                  <a:gd name="T0" fmla="*/ 1 w 131"/>
                  <a:gd name="T1" fmla="*/ 31 h 252"/>
                  <a:gd name="T2" fmla="*/ 0 w 131"/>
                  <a:gd name="T3" fmla="*/ 30 h 252"/>
                  <a:gd name="T4" fmla="*/ 0 w 131"/>
                  <a:gd name="T5" fmla="*/ 24 h 252"/>
                  <a:gd name="T6" fmla="*/ 0 w 131"/>
                  <a:gd name="T7" fmla="*/ 17 h 252"/>
                  <a:gd name="T8" fmla="*/ 2 w 131"/>
                  <a:gd name="T9" fmla="*/ 10 h 252"/>
                  <a:gd name="T10" fmla="*/ 6 w 131"/>
                  <a:gd name="T11" fmla="*/ 4 h 252"/>
                  <a:gd name="T12" fmla="*/ 14 w 131"/>
                  <a:gd name="T13" fmla="*/ 0 h 252"/>
                  <a:gd name="T14" fmla="*/ 26 w 131"/>
                  <a:gd name="T15" fmla="*/ 0 h 252"/>
                  <a:gd name="T16" fmla="*/ 44 w 131"/>
                  <a:gd name="T17" fmla="*/ 6 h 252"/>
                  <a:gd name="T18" fmla="*/ 64 w 131"/>
                  <a:gd name="T19" fmla="*/ 16 h 252"/>
                  <a:gd name="T20" fmla="*/ 83 w 131"/>
                  <a:gd name="T21" fmla="*/ 29 h 252"/>
                  <a:gd name="T22" fmla="*/ 98 w 131"/>
                  <a:gd name="T23" fmla="*/ 45 h 252"/>
                  <a:gd name="T24" fmla="*/ 112 w 131"/>
                  <a:gd name="T25" fmla="*/ 64 h 252"/>
                  <a:gd name="T26" fmla="*/ 121 w 131"/>
                  <a:gd name="T27" fmla="*/ 86 h 252"/>
                  <a:gd name="T28" fmla="*/ 128 w 131"/>
                  <a:gd name="T29" fmla="*/ 111 h 252"/>
                  <a:gd name="T30" fmla="*/ 131 w 131"/>
                  <a:gd name="T31" fmla="*/ 138 h 252"/>
                  <a:gd name="T32" fmla="*/ 129 w 131"/>
                  <a:gd name="T33" fmla="*/ 168 h 252"/>
                  <a:gd name="T34" fmla="*/ 123 w 131"/>
                  <a:gd name="T35" fmla="*/ 195 h 252"/>
                  <a:gd name="T36" fmla="*/ 113 w 131"/>
                  <a:gd name="T37" fmla="*/ 216 h 252"/>
                  <a:gd name="T38" fmla="*/ 101 w 131"/>
                  <a:gd name="T39" fmla="*/ 232 h 252"/>
                  <a:gd name="T40" fmla="*/ 87 w 131"/>
                  <a:gd name="T41" fmla="*/ 242 h 252"/>
                  <a:gd name="T42" fmla="*/ 74 w 131"/>
                  <a:gd name="T43" fmla="*/ 249 h 252"/>
                  <a:gd name="T44" fmla="*/ 59 w 131"/>
                  <a:gd name="T45" fmla="*/ 251 h 252"/>
                  <a:gd name="T46" fmla="*/ 47 w 131"/>
                  <a:gd name="T47" fmla="*/ 252 h 252"/>
                  <a:gd name="T48" fmla="*/ 37 w 131"/>
                  <a:gd name="T49" fmla="*/ 251 h 252"/>
                  <a:gd name="T50" fmla="*/ 28 w 131"/>
                  <a:gd name="T51" fmla="*/ 248 h 252"/>
                  <a:gd name="T52" fmla="*/ 22 w 131"/>
                  <a:gd name="T53" fmla="*/ 244 h 252"/>
                  <a:gd name="T54" fmla="*/ 16 w 131"/>
                  <a:gd name="T55" fmla="*/ 239 h 252"/>
                  <a:gd name="T56" fmla="*/ 12 w 131"/>
                  <a:gd name="T57" fmla="*/ 234 h 252"/>
                  <a:gd name="T58" fmla="*/ 9 w 131"/>
                  <a:gd name="T59" fmla="*/ 229 h 252"/>
                  <a:gd name="T60" fmla="*/ 7 w 131"/>
                  <a:gd name="T61" fmla="*/ 225 h 252"/>
                  <a:gd name="T62" fmla="*/ 6 w 131"/>
                  <a:gd name="T63" fmla="*/ 222 h 252"/>
                  <a:gd name="T64" fmla="*/ 6 w 131"/>
                  <a:gd name="T65" fmla="*/ 221 h 252"/>
                  <a:gd name="T66" fmla="*/ 1 w 131"/>
                  <a:gd name="T67" fmla="*/ 31 h 252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31"/>
                  <a:gd name="T103" fmla="*/ 0 h 252"/>
                  <a:gd name="T104" fmla="*/ 131 w 131"/>
                  <a:gd name="T105" fmla="*/ 252 h 252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31" h="252">
                    <a:moveTo>
                      <a:pt x="1" y="31"/>
                    </a:moveTo>
                    <a:lnTo>
                      <a:pt x="0" y="30"/>
                    </a:lnTo>
                    <a:lnTo>
                      <a:pt x="0" y="24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4" y="0"/>
                    </a:lnTo>
                    <a:lnTo>
                      <a:pt x="26" y="0"/>
                    </a:lnTo>
                    <a:lnTo>
                      <a:pt x="44" y="6"/>
                    </a:lnTo>
                    <a:lnTo>
                      <a:pt x="64" y="16"/>
                    </a:lnTo>
                    <a:lnTo>
                      <a:pt x="83" y="29"/>
                    </a:lnTo>
                    <a:lnTo>
                      <a:pt x="98" y="45"/>
                    </a:lnTo>
                    <a:lnTo>
                      <a:pt x="112" y="64"/>
                    </a:lnTo>
                    <a:lnTo>
                      <a:pt x="121" y="86"/>
                    </a:lnTo>
                    <a:lnTo>
                      <a:pt x="128" y="111"/>
                    </a:lnTo>
                    <a:lnTo>
                      <a:pt x="131" y="138"/>
                    </a:lnTo>
                    <a:lnTo>
                      <a:pt x="129" y="168"/>
                    </a:lnTo>
                    <a:lnTo>
                      <a:pt x="123" y="195"/>
                    </a:lnTo>
                    <a:lnTo>
                      <a:pt x="113" y="216"/>
                    </a:lnTo>
                    <a:lnTo>
                      <a:pt x="101" y="232"/>
                    </a:lnTo>
                    <a:lnTo>
                      <a:pt x="87" y="242"/>
                    </a:lnTo>
                    <a:lnTo>
                      <a:pt x="74" y="249"/>
                    </a:lnTo>
                    <a:lnTo>
                      <a:pt x="59" y="251"/>
                    </a:lnTo>
                    <a:lnTo>
                      <a:pt x="47" y="252"/>
                    </a:lnTo>
                    <a:lnTo>
                      <a:pt x="37" y="251"/>
                    </a:lnTo>
                    <a:lnTo>
                      <a:pt x="28" y="248"/>
                    </a:lnTo>
                    <a:lnTo>
                      <a:pt x="22" y="244"/>
                    </a:lnTo>
                    <a:lnTo>
                      <a:pt x="16" y="239"/>
                    </a:lnTo>
                    <a:lnTo>
                      <a:pt x="12" y="234"/>
                    </a:lnTo>
                    <a:lnTo>
                      <a:pt x="9" y="229"/>
                    </a:lnTo>
                    <a:lnTo>
                      <a:pt x="7" y="225"/>
                    </a:lnTo>
                    <a:lnTo>
                      <a:pt x="6" y="222"/>
                    </a:lnTo>
                    <a:lnTo>
                      <a:pt x="6" y="221"/>
                    </a:lnTo>
                    <a:lnTo>
                      <a:pt x="1" y="3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14" name="Freeform 21"/>
              <p:cNvSpPr>
                <a:spLocks/>
              </p:cNvSpPr>
              <p:nvPr/>
            </p:nvSpPr>
            <p:spPr bwMode="auto">
              <a:xfrm>
                <a:off x="4505" y="1247"/>
                <a:ext cx="420" cy="281"/>
              </a:xfrm>
              <a:custGeom>
                <a:avLst/>
                <a:gdLst>
                  <a:gd name="T0" fmla="*/ 0 w 420"/>
                  <a:gd name="T1" fmla="*/ 164 h 281"/>
                  <a:gd name="T2" fmla="*/ 5 w 420"/>
                  <a:gd name="T3" fmla="*/ 138 h 281"/>
                  <a:gd name="T4" fmla="*/ 18 w 420"/>
                  <a:gd name="T5" fmla="*/ 106 h 281"/>
                  <a:gd name="T6" fmla="*/ 36 w 420"/>
                  <a:gd name="T7" fmla="*/ 72 h 281"/>
                  <a:gd name="T8" fmla="*/ 48 w 420"/>
                  <a:gd name="T9" fmla="*/ 52 h 281"/>
                  <a:gd name="T10" fmla="*/ 60 w 420"/>
                  <a:gd name="T11" fmla="*/ 46 h 281"/>
                  <a:gd name="T12" fmla="*/ 79 w 420"/>
                  <a:gd name="T13" fmla="*/ 36 h 281"/>
                  <a:gd name="T14" fmla="*/ 100 w 420"/>
                  <a:gd name="T15" fmla="*/ 26 h 281"/>
                  <a:gd name="T16" fmla="*/ 121 w 420"/>
                  <a:gd name="T17" fmla="*/ 17 h 281"/>
                  <a:gd name="T18" fmla="*/ 141 w 420"/>
                  <a:gd name="T19" fmla="*/ 9 h 281"/>
                  <a:gd name="T20" fmla="*/ 161 w 420"/>
                  <a:gd name="T21" fmla="*/ 3 h 281"/>
                  <a:gd name="T22" fmla="*/ 179 w 420"/>
                  <a:gd name="T23" fmla="*/ 0 h 281"/>
                  <a:gd name="T24" fmla="*/ 192 w 420"/>
                  <a:gd name="T25" fmla="*/ 1 h 281"/>
                  <a:gd name="T26" fmla="*/ 207 w 420"/>
                  <a:gd name="T27" fmla="*/ 10 h 281"/>
                  <a:gd name="T28" fmla="*/ 231 w 420"/>
                  <a:gd name="T29" fmla="*/ 34 h 281"/>
                  <a:gd name="T30" fmla="*/ 260 w 420"/>
                  <a:gd name="T31" fmla="*/ 63 h 281"/>
                  <a:gd name="T32" fmla="*/ 282 w 420"/>
                  <a:gd name="T33" fmla="*/ 89 h 281"/>
                  <a:gd name="T34" fmla="*/ 367 w 420"/>
                  <a:gd name="T35" fmla="*/ 151 h 281"/>
                  <a:gd name="T36" fmla="*/ 382 w 420"/>
                  <a:gd name="T37" fmla="*/ 156 h 281"/>
                  <a:gd name="T38" fmla="*/ 401 w 420"/>
                  <a:gd name="T39" fmla="*/ 184 h 281"/>
                  <a:gd name="T40" fmla="*/ 416 w 420"/>
                  <a:gd name="T41" fmla="*/ 215 h 281"/>
                  <a:gd name="T42" fmla="*/ 420 w 420"/>
                  <a:gd name="T43" fmla="*/ 247 h 281"/>
                  <a:gd name="T44" fmla="*/ 404 w 420"/>
                  <a:gd name="T45" fmla="*/ 272 h 281"/>
                  <a:gd name="T46" fmla="*/ 390 w 420"/>
                  <a:gd name="T47" fmla="*/ 278 h 281"/>
                  <a:gd name="T48" fmla="*/ 372 w 420"/>
                  <a:gd name="T49" fmla="*/ 279 h 281"/>
                  <a:gd name="T50" fmla="*/ 352 w 420"/>
                  <a:gd name="T51" fmla="*/ 276 h 281"/>
                  <a:gd name="T52" fmla="*/ 333 w 420"/>
                  <a:gd name="T53" fmla="*/ 272 h 281"/>
                  <a:gd name="T54" fmla="*/ 314 w 420"/>
                  <a:gd name="T55" fmla="*/ 265 h 281"/>
                  <a:gd name="T56" fmla="*/ 299 w 420"/>
                  <a:gd name="T57" fmla="*/ 259 h 281"/>
                  <a:gd name="T58" fmla="*/ 288 w 420"/>
                  <a:gd name="T59" fmla="*/ 255 h 281"/>
                  <a:gd name="T60" fmla="*/ 282 w 420"/>
                  <a:gd name="T61" fmla="*/ 253 h 281"/>
                  <a:gd name="T62" fmla="*/ 271 w 420"/>
                  <a:gd name="T63" fmla="*/ 258 h 281"/>
                  <a:gd name="T64" fmla="*/ 252 w 420"/>
                  <a:gd name="T65" fmla="*/ 259 h 281"/>
                  <a:gd name="T66" fmla="*/ 231 w 420"/>
                  <a:gd name="T67" fmla="*/ 256 h 281"/>
                  <a:gd name="T68" fmla="*/ 210 w 420"/>
                  <a:gd name="T69" fmla="*/ 249 h 281"/>
                  <a:gd name="T70" fmla="*/ 194 w 420"/>
                  <a:gd name="T71" fmla="*/ 260 h 281"/>
                  <a:gd name="T72" fmla="*/ 175 w 420"/>
                  <a:gd name="T73" fmla="*/ 270 h 281"/>
                  <a:gd name="T74" fmla="*/ 157 w 420"/>
                  <a:gd name="T75" fmla="*/ 277 h 281"/>
                  <a:gd name="T76" fmla="*/ 148 w 420"/>
                  <a:gd name="T77" fmla="*/ 280 h 281"/>
                  <a:gd name="T78" fmla="*/ 135 w 420"/>
                  <a:gd name="T79" fmla="*/ 279 h 281"/>
                  <a:gd name="T80" fmla="*/ 124 w 420"/>
                  <a:gd name="T81" fmla="*/ 270 h 281"/>
                  <a:gd name="T82" fmla="*/ 115 w 420"/>
                  <a:gd name="T83" fmla="*/ 258 h 281"/>
                  <a:gd name="T84" fmla="*/ 108 w 420"/>
                  <a:gd name="T85" fmla="*/ 245 h 281"/>
                  <a:gd name="T86" fmla="*/ 80 w 420"/>
                  <a:gd name="T87" fmla="*/ 238 h 281"/>
                  <a:gd name="T88" fmla="*/ 64 w 420"/>
                  <a:gd name="T89" fmla="*/ 232 h 281"/>
                  <a:gd name="T90" fmla="*/ 56 w 420"/>
                  <a:gd name="T91" fmla="*/ 227 h 281"/>
                  <a:gd name="T92" fmla="*/ 53 w 420"/>
                  <a:gd name="T93" fmla="*/ 224 h 281"/>
                  <a:gd name="T94" fmla="*/ 48 w 420"/>
                  <a:gd name="T95" fmla="*/ 209 h 281"/>
                  <a:gd name="T96" fmla="*/ 42 w 420"/>
                  <a:gd name="T97" fmla="*/ 181 h 281"/>
                  <a:gd name="T98" fmla="*/ 38 w 420"/>
                  <a:gd name="T99" fmla="*/ 183 h 281"/>
                  <a:gd name="T100" fmla="*/ 32 w 420"/>
                  <a:gd name="T101" fmla="*/ 185 h 281"/>
                  <a:gd name="T102" fmla="*/ 22 w 420"/>
                  <a:gd name="T103" fmla="*/ 185 h 281"/>
                  <a:gd name="T104" fmla="*/ 13 w 420"/>
                  <a:gd name="T105" fmla="*/ 182 h 281"/>
                  <a:gd name="T106" fmla="*/ 7 w 420"/>
                  <a:gd name="T107" fmla="*/ 179 h 281"/>
                  <a:gd name="T108" fmla="*/ 4 w 420"/>
                  <a:gd name="T109" fmla="*/ 177 h 281"/>
                  <a:gd name="T110" fmla="*/ 1 w 420"/>
                  <a:gd name="T111" fmla="*/ 173 h 281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420"/>
                  <a:gd name="T169" fmla="*/ 0 h 281"/>
                  <a:gd name="T170" fmla="*/ 420 w 420"/>
                  <a:gd name="T171" fmla="*/ 281 h 281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420" h="281">
                    <a:moveTo>
                      <a:pt x="1" y="173"/>
                    </a:moveTo>
                    <a:lnTo>
                      <a:pt x="0" y="164"/>
                    </a:lnTo>
                    <a:lnTo>
                      <a:pt x="1" y="152"/>
                    </a:lnTo>
                    <a:lnTo>
                      <a:pt x="5" y="138"/>
                    </a:lnTo>
                    <a:lnTo>
                      <a:pt x="11" y="122"/>
                    </a:lnTo>
                    <a:lnTo>
                      <a:pt x="18" y="106"/>
                    </a:lnTo>
                    <a:lnTo>
                      <a:pt x="27" y="89"/>
                    </a:lnTo>
                    <a:lnTo>
                      <a:pt x="36" y="72"/>
                    </a:lnTo>
                    <a:lnTo>
                      <a:pt x="46" y="56"/>
                    </a:lnTo>
                    <a:lnTo>
                      <a:pt x="48" y="52"/>
                    </a:lnTo>
                    <a:lnTo>
                      <a:pt x="51" y="51"/>
                    </a:lnTo>
                    <a:lnTo>
                      <a:pt x="60" y="46"/>
                    </a:lnTo>
                    <a:lnTo>
                      <a:pt x="69" y="41"/>
                    </a:lnTo>
                    <a:lnTo>
                      <a:pt x="79" y="36"/>
                    </a:lnTo>
                    <a:lnTo>
                      <a:pt x="89" y="31"/>
                    </a:lnTo>
                    <a:lnTo>
                      <a:pt x="100" y="26"/>
                    </a:lnTo>
                    <a:lnTo>
                      <a:pt x="110" y="21"/>
                    </a:lnTo>
                    <a:lnTo>
                      <a:pt x="121" y="17"/>
                    </a:lnTo>
                    <a:lnTo>
                      <a:pt x="131" y="12"/>
                    </a:lnTo>
                    <a:lnTo>
                      <a:pt x="141" y="9"/>
                    </a:lnTo>
                    <a:lnTo>
                      <a:pt x="152" y="6"/>
                    </a:lnTo>
                    <a:lnTo>
                      <a:pt x="161" y="3"/>
                    </a:lnTo>
                    <a:lnTo>
                      <a:pt x="170" y="1"/>
                    </a:lnTo>
                    <a:lnTo>
                      <a:pt x="179" y="0"/>
                    </a:lnTo>
                    <a:lnTo>
                      <a:pt x="185" y="0"/>
                    </a:lnTo>
                    <a:lnTo>
                      <a:pt x="192" y="1"/>
                    </a:lnTo>
                    <a:lnTo>
                      <a:pt x="197" y="3"/>
                    </a:lnTo>
                    <a:lnTo>
                      <a:pt x="207" y="10"/>
                    </a:lnTo>
                    <a:lnTo>
                      <a:pt x="218" y="21"/>
                    </a:lnTo>
                    <a:lnTo>
                      <a:pt x="231" y="34"/>
                    </a:lnTo>
                    <a:lnTo>
                      <a:pt x="246" y="48"/>
                    </a:lnTo>
                    <a:lnTo>
                      <a:pt x="260" y="63"/>
                    </a:lnTo>
                    <a:lnTo>
                      <a:pt x="272" y="77"/>
                    </a:lnTo>
                    <a:lnTo>
                      <a:pt x="282" y="89"/>
                    </a:lnTo>
                    <a:lnTo>
                      <a:pt x="290" y="97"/>
                    </a:lnTo>
                    <a:lnTo>
                      <a:pt x="367" y="151"/>
                    </a:lnTo>
                    <a:lnTo>
                      <a:pt x="376" y="149"/>
                    </a:lnTo>
                    <a:lnTo>
                      <a:pt x="382" y="156"/>
                    </a:lnTo>
                    <a:lnTo>
                      <a:pt x="392" y="169"/>
                    </a:lnTo>
                    <a:lnTo>
                      <a:pt x="401" y="184"/>
                    </a:lnTo>
                    <a:lnTo>
                      <a:pt x="410" y="199"/>
                    </a:lnTo>
                    <a:lnTo>
                      <a:pt x="416" y="215"/>
                    </a:lnTo>
                    <a:lnTo>
                      <a:pt x="420" y="232"/>
                    </a:lnTo>
                    <a:lnTo>
                      <a:pt x="420" y="247"/>
                    </a:lnTo>
                    <a:lnTo>
                      <a:pt x="414" y="260"/>
                    </a:lnTo>
                    <a:lnTo>
                      <a:pt x="404" y="272"/>
                    </a:lnTo>
                    <a:lnTo>
                      <a:pt x="397" y="275"/>
                    </a:lnTo>
                    <a:lnTo>
                      <a:pt x="390" y="278"/>
                    </a:lnTo>
                    <a:lnTo>
                      <a:pt x="381" y="279"/>
                    </a:lnTo>
                    <a:lnTo>
                      <a:pt x="372" y="279"/>
                    </a:lnTo>
                    <a:lnTo>
                      <a:pt x="362" y="278"/>
                    </a:lnTo>
                    <a:lnTo>
                      <a:pt x="352" y="276"/>
                    </a:lnTo>
                    <a:lnTo>
                      <a:pt x="342" y="274"/>
                    </a:lnTo>
                    <a:lnTo>
                      <a:pt x="333" y="272"/>
                    </a:lnTo>
                    <a:lnTo>
                      <a:pt x="323" y="269"/>
                    </a:lnTo>
                    <a:lnTo>
                      <a:pt x="314" y="265"/>
                    </a:lnTo>
                    <a:lnTo>
                      <a:pt x="306" y="262"/>
                    </a:lnTo>
                    <a:lnTo>
                      <a:pt x="299" y="259"/>
                    </a:lnTo>
                    <a:lnTo>
                      <a:pt x="293" y="257"/>
                    </a:lnTo>
                    <a:lnTo>
                      <a:pt x="288" y="255"/>
                    </a:lnTo>
                    <a:lnTo>
                      <a:pt x="284" y="254"/>
                    </a:lnTo>
                    <a:lnTo>
                      <a:pt x="282" y="253"/>
                    </a:lnTo>
                    <a:lnTo>
                      <a:pt x="278" y="256"/>
                    </a:lnTo>
                    <a:lnTo>
                      <a:pt x="271" y="258"/>
                    </a:lnTo>
                    <a:lnTo>
                      <a:pt x="262" y="259"/>
                    </a:lnTo>
                    <a:lnTo>
                      <a:pt x="252" y="259"/>
                    </a:lnTo>
                    <a:lnTo>
                      <a:pt x="242" y="258"/>
                    </a:lnTo>
                    <a:lnTo>
                      <a:pt x="231" y="256"/>
                    </a:lnTo>
                    <a:lnTo>
                      <a:pt x="220" y="253"/>
                    </a:lnTo>
                    <a:lnTo>
                      <a:pt x="210" y="249"/>
                    </a:lnTo>
                    <a:lnTo>
                      <a:pt x="203" y="255"/>
                    </a:lnTo>
                    <a:lnTo>
                      <a:pt x="194" y="260"/>
                    </a:lnTo>
                    <a:lnTo>
                      <a:pt x="185" y="265"/>
                    </a:lnTo>
                    <a:lnTo>
                      <a:pt x="175" y="270"/>
                    </a:lnTo>
                    <a:lnTo>
                      <a:pt x="166" y="274"/>
                    </a:lnTo>
                    <a:lnTo>
                      <a:pt x="157" y="277"/>
                    </a:lnTo>
                    <a:lnTo>
                      <a:pt x="151" y="280"/>
                    </a:lnTo>
                    <a:lnTo>
                      <a:pt x="148" y="280"/>
                    </a:lnTo>
                    <a:lnTo>
                      <a:pt x="141" y="281"/>
                    </a:lnTo>
                    <a:lnTo>
                      <a:pt x="135" y="279"/>
                    </a:lnTo>
                    <a:lnTo>
                      <a:pt x="128" y="275"/>
                    </a:lnTo>
                    <a:lnTo>
                      <a:pt x="124" y="270"/>
                    </a:lnTo>
                    <a:lnTo>
                      <a:pt x="119" y="265"/>
                    </a:lnTo>
                    <a:lnTo>
                      <a:pt x="115" y="258"/>
                    </a:lnTo>
                    <a:lnTo>
                      <a:pt x="111" y="251"/>
                    </a:lnTo>
                    <a:lnTo>
                      <a:pt x="108" y="245"/>
                    </a:lnTo>
                    <a:lnTo>
                      <a:pt x="93" y="241"/>
                    </a:lnTo>
                    <a:lnTo>
                      <a:pt x="80" y="238"/>
                    </a:lnTo>
                    <a:lnTo>
                      <a:pt x="71" y="235"/>
                    </a:lnTo>
                    <a:lnTo>
                      <a:pt x="64" y="232"/>
                    </a:lnTo>
                    <a:lnTo>
                      <a:pt x="60" y="229"/>
                    </a:lnTo>
                    <a:lnTo>
                      <a:pt x="56" y="227"/>
                    </a:lnTo>
                    <a:lnTo>
                      <a:pt x="55" y="225"/>
                    </a:lnTo>
                    <a:lnTo>
                      <a:pt x="53" y="224"/>
                    </a:lnTo>
                    <a:lnTo>
                      <a:pt x="51" y="219"/>
                    </a:lnTo>
                    <a:lnTo>
                      <a:pt x="48" y="209"/>
                    </a:lnTo>
                    <a:lnTo>
                      <a:pt x="45" y="197"/>
                    </a:lnTo>
                    <a:lnTo>
                      <a:pt x="42" y="181"/>
                    </a:lnTo>
                    <a:lnTo>
                      <a:pt x="40" y="182"/>
                    </a:lnTo>
                    <a:lnTo>
                      <a:pt x="38" y="183"/>
                    </a:lnTo>
                    <a:lnTo>
                      <a:pt x="35" y="184"/>
                    </a:lnTo>
                    <a:lnTo>
                      <a:pt x="32" y="185"/>
                    </a:lnTo>
                    <a:lnTo>
                      <a:pt x="27" y="186"/>
                    </a:lnTo>
                    <a:lnTo>
                      <a:pt x="22" y="185"/>
                    </a:lnTo>
                    <a:lnTo>
                      <a:pt x="17" y="184"/>
                    </a:lnTo>
                    <a:lnTo>
                      <a:pt x="13" y="182"/>
                    </a:lnTo>
                    <a:lnTo>
                      <a:pt x="9" y="181"/>
                    </a:lnTo>
                    <a:lnTo>
                      <a:pt x="7" y="179"/>
                    </a:lnTo>
                    <a:lnTo>
                      <a:pt x="5" y="178"/>
                    </a:lnTo>
                    <a:lnTo>
                      <a:pt x="4" y="177"/>
                    </a:lnTo>
                    <a:lnTo>
                      <a:pt x="2" y="176"/>
                    </a:lnTo>
                    <a:lnTo>
                      <a:pt x="1" y="17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15" name="Freeform 22"/>
              <p:cNvSpPr>
                <a:spLocks/>
              </p:cNvSpPr>
              <p:nvPr/>
            </p:nvSpPr>
            <p:spPr bwMode="auto">
              <a:xfrm>
                <a:off x="4533" y="1263"/>
                <a:ext cx="371" cy="197"/>
              </a:xfrm>
              <a:custGeom>
                <a:avLst/>
                <a:gdLst>
                  <a:gd name="T0" fmla="*/ 371 w 371"/>
                  <a:gd name="T1" fmla="*/ 189 h 197"/>
                  <a:gd name="T2" fmla="*/ 368 w 371"/>
                  <a:gd name="T3" fmla="*/ 189 h 197"/>
                  <a:gd name="T4" fmla="*/ 331 w 371"/>
                  <a:gd name="T5" fmla="*/ 179 h 197"/>
                  <a:gd name="T6" fmla="*/ 287 w 371"/>
                  <a:gd name="T7" fmla="*/ 173 h 197"/>
                  <a:gd name="T8" fmla="*/ 264 w 371"/>
                  <a:gd name="T9" fmla="*/ 183 h 197"/>
                  <a:gd name="T10" fmla="*/ 232 w 371"/>
                  <a:gd name="T11" fmla="*/ 196 h 197"/>
                  <a:gd name="T12" fmla="*/ 198 w 371"/>
                  <a:gd name="T13" fmla="*/ 189 h 197"/>
                  <a:gd name="T14" fmla="*/ 165 w 371"/>
                  <a:gd name="T15" fmla="*/ 169 h 197"/>
                  <a:gd name="T16" fmla="*/ 136 w 371"/>
                  <a:gd name="T17" fmla="*/ 155 h 197"/>
                  <a:gd name="T18" fmla="*/ 117 w 371"/>
                  <a:gd name="T19" fmla="*/ 142 h 197"/>
                  <a:gd name="T20" fmla="*/ 95 w 371"/>
                  <a:gd name="T21" fmla="*/ 124 h 197"/>
                  <a:gd name="T22" fmla="*/ 76 w 371"/>
                  <a:gd name="T23" fmla="*/ 114 h 197"/>
                  <a:gd name="T24" fmla="*/ 67 w 371"/>
                  <a:gd name="T25" fmla="*/ 116 h 197"/>
                  <a:gd name="T26" fmla="*/ 52 w 371"/>
                  <a:gd name="T27" fmla="*/ 116 h 197"/>
                  <a:gd name="T28" fmla="*/ 30 w 371"/>
                  <a:gd name="T29" fmla="*/ 113 h 197"/>
                  <a:gd name="T30" fmla="*/ 7 w 371"/>
                  <a:gd name="T31" fmla="*/ 103 h 197"/>
                  <a:gd name="T32" fmla="*/ 2 w 371"/>
                  <a:gd name="T33" fmla="*/ 95 h 197"/>
                  <a:gd name="T34" fmla="*/ 8 w 371"/>
                  <a:gd name="T35" fmla="*/ 94 h 197"/>
                  <a:gd name="T36" fmla="*/ 21 w 371"/>
                  <a:gd name="T37" fmla="*/ 100 h 197"/>
                  <a:gd name="T38" fmla="*/ 35 w 371"/>
                  <a:gd name="T39" fmla="*/ 73 h 197"/>
                  <a:gd name="T40" fmla="*/ 6 w 371"/>
                  <a:gd name="T41" fmla="*/ 88 h 197"/>
                  <a:gd name="T42" fmla="*/ 18 w 371"/>
                  <a:gd name="T43" fmla="*/ 65 h 197"/>
                  <a:gd name="T44" fmla="*/ 34 w 371"/>
                  <a:gd name="T45" fmla="*/ 60 h 197"/>
                  <a:gd name="T46" fmla="*/ 57 w 371"/>
                  <a:gd name="T47" fmla="*/ 64 h 197"/>
                  <a:gd name="T48" fmla="*/ 83 w 371"/>
                  <a:gd name="T49" fmla="*/ 73 h 197"/>
                  <a:gd name="T50" fmla="*/ 101 w 371"/>
                  <a:gd name="T51" fmla="*/ 76 h 197"/>
                  <a:gd name="T52" fmla="*/ 136 w 371"/>
                  <a:gd name="T53" fmla="*/ 80 h 197"/>
                  <a:gd name="T54" fmla="*/ 157 w 371"/>
                  <a:gd name="T55" fmla="*/ 79 h 197"/>
                  <a:gd name="T56" fmla="*/ 173 w 371"/>
                  <a:gd name="T57" fmla="*/ 76 h 197"/>
                  <a:gd name="T58" fmla="*/ 183 w 371"/>
                  <a:gd name="T59" fmla="*/ 74 h 197"/>
                  <a:gd name="T60" fmla="*/ 187 w 371"/>
                  <a:gd name="T61" fmla="*/ 61 h 197"/>
                  <a:gd name="T62" fmla="*/ 175 w 371"/>
                  <a:gd name="T63" fmla="*/ 63 h 197"/>
                  <a:gd name="T64" fmla="*/ 159 w 371"/>
                  <a:gd name="T65" fmla="*/ 62 h 197"/>
                  <a:gd name="T66" fmla="*/ 142 w 371"/>
                  <a:gd name="T67" fmla="*/ 41 h 197"/>
                  <a:gd name="T68" fmla="*/ 135 w 371"/>
                  <a:gd name="T69" fmla="*/ 16 h 197"/>
                  <a:gd name="T70" fmla="*/ 127 w 371"/>
                  <a:gd name="T71" fmla="*/ 39 h 197"/>
                  <a:gd name="T72" fmla="*/ 108 w 371"/>
                  <a:gd name="T73" fmla="*/ 41 h 197"/>
                  <a:gd name="T74" fmla="*/ 92 w 371"/>
                  <a:gd name="T75" fmla="*/ 37 h 197"/>
                  <a:gd name="T76" fmla="*/ 85 w 371"/>
                  <a:gd name="T77" fmla="*/ 35 h 197"/>
                  <a:gd name="T78" fmla="*/ 60 w 371"/>
                  <a:gd name="T79" fmla="*/ 35 h 197"/>
                  <a:gd name="T80" fmla="*/ 91 w 371"/>
                  <a:gd name="T81" fmla="*/ 20 h 197"/>
                  <a:gd name="T82" fmla="*/ 138 w 371"/>
                  <a:gd name="T83" fmla="*/ 3 h 197"/>
                  <a:gd name="T84" fmla="*/ 155 w 371"/>
                  <a:gd name="T85" fmla="*/ 0 h 197"/>
                  <a:gd name="T86" fmla="*/ 169 w 371"/>
                  <a:gd name="T87" fmla="*/ 3 h 197"/>
                  <a:gd name="T88" fmla="*/ 186 w 371"/>
                  <a:gd name="T89" fmla="*/ 19 h 197"/>
                  <a:gd name="T90" fmla="*/ 206 w 371"/>
                  <a:gd name="T91" fmla="*/ 39 h 197"/>
                  <a:gd name="T92" fmla="*/ 216 w 371"/>
                  <a:gd name="T93" fmla="*/ 53 h 197"/>
                  <a:gd name="T94" fmla="*/ 224 w 371"/>
                  <a:gd name="T95" fmla="*/ 68 h 197"/>
                  <a:gd name="T96" fmla="*/ 235 w 371"/>
                  <a:gd name="T97" fmla="*/ 94 h 197"/>
                  <a:gd name="T98" fmla="*/ 240 w 371"/>
                  <a:gd name="T99" fmla="*/ 99 h 197"/>
                  <a:gd name="T100" fmla="*/ 251 w 371"/>
                  <a:gd name="T101" fmla="*/ 100 h 197"/>
                  <a:gd name="T102" fmla="*/ 265 w 371"/>
                  <a:gd name="T103" fmla="*/ 96 h 197"/>
                  <a:gd name="T104" fmla="*/ 265 w 371"/>
                  <a:gd name="T105" fmla="*/ 95 h 197"/>
                  <a:gd name="T106" fmla="*/ 346 w 371"/>
                  <a:gd name="T107" fmla="*/ 150 h 197"/>
                  <a:gd name="T108" fmla="*/ 358 w 371"/>
                  <a:gd name="T109" fmla="*/ 166 h 197"/>
                  <a:gd name="T110" fmla="*/ 371 w 371"/>
                  <a:gd name="T111" fmla="*/ 189 h 197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371"/>
                  <a:gd name="T169" fmla="*/ 0 h 197"/>
                  <a:gd name="T170" fmla="*/ 371 w 371"/>
                  <a:gd name="T171" fmla="*/ 197 h 197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371" h="197">
                    <a:moveTo>
                      <a:pt x="371" y="189"/>
                    </a:moveTo>
                    <a:lnTo>
                      <a:pt x="371" y="189"/>
                    </a:lnTo>
                    <a:lnTo>
                      <a:pt x="368" y="189"/>
                    </a:lnTo>
                    <a:lnTo>
                      <a:pt x="359" y="186"/>
                    </a:lnTo>
                    <a:lnTo>
                      <a:pt x="346" y="183"/>
                    </a:lnTo>
                    <a:lnTo>
                      <a:pt x="331" y="179"/>
                    </a:lnTo>
                    <a:lnTo>
                      <a:pt x="315" y="176"/>
                    </a:lnTo>
                    <a:lnTo>
                      <a:pt x="300" y="174"/>
                    </a:lnTo>
                    <a:lnTo>
                      <a:pt x="287" y="173"/>
                    </a:lnTo>
                    <a:lnTo>
                      <a:pt x="279" y="174"/>
                    </a:lnTo>
                    <a:lnTo>
                      <a:pt x="272" y="178"/>
                    </a:lnTo>
                    <a:lnTo>
                      <a:pt x="264" y="183"/>
                    </a:lnTo>
                    <a:lnTo>
                      <a:pt x="254" y="188"/>
                    </a:lnTo>
                    <a:lnTo>
                      <a:pt x="244" y="193"/>
                    </a:lnTo>
                    <a:lnTo>
                      <a:pt x="232" y="196"/>
                    </a:lnTo>
                    <a:lnTo>
                      <a:pt x="221" y="197"/>
                    </a:lnTo>
                    <a:lnTo>
                      <a:pt x="209" y="195"/>
                    </a:lnTo>
                    <a:lnTo>
                      <a:pt x="198" y="189"/>
                    </a:lnTo>
                    <a:lnTo>
                      <a:pt x="187" y="181"/>
                    </a:lnTo>
                    <a:lnTo>
                      <a:pt x="176" y="174"/>
                    </a:lnTo>
                    <a:lnTo>
                      <a:pt x="165" y="169"/>
                    </a:lnTo>
                    <a:lnTo>
                      <a:pt x="155" y="164"/>
                    </a:lnTo>
                    <a:lnTo>
                      <a:pt x="145" y="160"/>
                    </a:lnTo>
                    <a:lnTo>
                      <a:pt x="136" y="155"/>
                    </a:lnTo>
                    <a:lnTo>
                      <a:pt x="129" y="151"/>
                    </a:lnTo>
                    <a:lnTo>
                      <a:pt x="122" y="147"/>
                    </a:lnTo>
                    <a:lnTo>
                      <a:pt x="117" y="142"/>
                    </a:lnTo>
                    <a:lnTo>
                      <a:pt x="110" y="136"/>
                    </a:lnTo>
                    <a:lnTo>
                      <a:pt x="102" y="130"/>
                    </a:lnTo>
                    <a:lnTo>
                      <a:pt x="95" y="124"/>
                    </a:lnTo>
                    <a:lnTo>
                      <a:pt x="87" y="119"/>
                    </a:lnTo>
                    <a:lnTo>
                      <a:pt x="81" y="116"/>
                    </a:lnTo>
                    <a:lnTo>
                      <a:pt x="76" y="114"/>
                    </a:lnTo>
                    <a:lnTo>
                      <a:pt x="72" y="115"/>
                    </a:lnTo>
                    <a:lnTo>
                      <a:pt x="69" y="116"/>
                    </a:lnTo>
                    <a:lnTo>
                      <a:pt x="67" y="116"/>
                    </a:lnTo>
                    <a:lnTo>
                      <a:pt x="63" y="117"/>
                    </a:lnTo>
                    <a:lnTo>
                      <a:pt x="58" y="117"/>
                    </a:lnTo>
                    <a:lnTo>
                      <a:pt x="52" y="116"/>
                    </a:lnTo>
                    <a:lnTo>
                      <a:pt x="45" y="116"/>
                    </a:lnTo>
                    <a:lnTo>
                      <a:pt x="38" y="115"/>
                    </a:lnTo>
                    <a:lnTo>
                      <a:pt x="30" y="113"/>
                    </a:lnTo>
                    <a:lnTo>
                      <a:pt x="23" y="110"/>
                    </a:lnTo>
                    <a:lnTo>
                      <a:pt x="14" y="107"/>
                    </a:lnTo>
                    <a:lnTo>
                      <a:pt x="7" y="103"/>
                    </a:lnTo>
                    <a:lnTo>
                      <a:pt x="0" y="99"/>
                    </a:lnTo>
                    <a:lnTo>
                      <a:pt x="1" y="97"/>
                    </a:lnTo>
                    <a:lnTo>
                      <a:pt x="2" y="95"/>
                    </a:lnTo>
                    <a:lnTo>
                      <a:pt x="3" y="94"/>
                    </a:lnTo>
                    <a:lnTo>
                      <a:pt x="3" y="92"/>
                    </a:lnTo>
                    <a:lnTo>
                      <a:pt x="8" y="94"/>
                    </a:lnTo>
                    <a:lnTo>
                      <a:pt x="12" y="96"/>
                    </a:lnTo>
                    <a:lnTo>
                      <a:pt x="17" y="98"/>
                    </a:lnTo>
                    <a:lnTo>
                      <a:pt x="21" y="100"/>
                    </a:lnTo>
                    <a:lnTo>
                      <a:pt x="29" y="96"/>
                    </a:lnTo>
                    <a:lnTo>
                      <a:pt x="33" y="85"/>
                    </a:lnTo>
                    <a:lnTo>
                      <a:pt x="35" y="73"/>
                    </a:lnTo>
                    <a:lnTo>
                      <a:pt x="35" y="68"/>
                    </a:lnTo>
                    <a:lnTo>
                      <a:pt x="21" y="88"/>
                    </a:lnTo>
                    <a:lnTo>
                      <a:pt x="6" y="88"/>
                    </a:lnTo>
                    <a:lnTo>
                      <a:pt x="10" y="80"/>
                    </a:lnTo>
                    <a:lnTo>
                      <a:pt x="14" y="71"/>
                    </a:lnTo>
                    <a:lnTo>
                      <a:pt x="18" y="65"/>
                    </a:lnTo>
                    <a:lnTo>
                      <a:pt x="21" y="58"/>
                    </a:lnTo>
                    <a:lnTo>
                      <a:pt x="28" y="59"/>
                    </a:lnTo>
                    <a:lnTo>
                      <a:pt x="34" y="60"/>
                    </a:lnTo>
                    <a:lnTo>
                      <a:pt x="42" y="61"/>
                    </a:lnTo>
                    <a:lnTo>
                      <a:pt x="50" y="62"/>
                    </a:lnTo>
                    <a:lnTo>
                      <a:pt x="57" y="64"/>
                    </a:lnTo>
                    <a:lnTo>
                      <a:pt x="65" y="66"/>
                    </a:lnTo>
                    <a:lnTo>
                      <a:pt x="74" y="69"/>
                    </a:lnTo>
                    <a:lnTo>
                      <a:pt x="83" y="73"/>
                    </a:lnTo>
                    <a:lnTo>
                      <a:pt x="85" y="73"/>
                    </a:lnTo>
                    <a:lnTo>
                      <a:pt x="91" y="74"/>
                    </a:lnTo>
                    <a:lnTo>
                      <a:pt x="101" y="76"/>
                    </a:lnTo>
                    <a:lnTo>
                      <a:pt x="113" y="77"/>
                    </a:lnTo>
                    <a:lnTo>
                      <a:pt x="124" y="79"/>
                    </a:lnTo>
                    <a:lnTo>
                      <a:pt x="136" y="80"/>
                    </a:lnTo>
                    <a:lnTo>
                      <a:pt x="146" y="81"/>
                    </a:lnTo>
                    <a:lnTo>
                      <a:pt x="153" y="80"/>
                    </a:lnTo>
                    <a:lnTo>
                      <a:pt x="157" y="79"/>
                    </a:lnTo>
                    <a:lnTo>
                      <a:pt x="163" y="78"/>
                    </a:lnTo>
                    <a:lnTo>
                      <a:pt x="168" y="77"/>
                    </a:lnTo>
                    <a:lnTo>
                      <a:pt x="173" y="76"/>
                    </a:lnTo>
                    <a:lnTo>
                      <a:pt x="177" y="75"/>
                    </a:lnTo>
                    <a:lnTo>
                      <a:pt x="181" y="75"/>
                    </a:lnTo>
                    <a:lnTo>
                      <a:pt x="183" y="74"/>
                    </a:lnTo>
                    <a:lnTo>
                      <a:pt x="184" y="74"/>
                    </a:lnTo>
                    <a:lnTo>
                      <a:pt x="188" y="61"/>
                    </a:lnTo>
                    <a:lnTo>
                      <a:pt x="187" y="61"/>
                    </a:lnTo>
                    <a:lnTo>
                      <a:pt x="184" y="62"/>
                    </a:lnTo>
                    <a:lnTo>
                      <a:pt x="180" y="63"/>
                    </a:lnTo>
                    <a:lnTo>
                      <a:pt x="175" y="63"/>
                    </a:lnTo>
                    <a:lnTo>
                      <a:pt x="170" y="64"/>
                    </a:lnTo>
                    <a:lnTo>
                      <a:pt x="164" y="63"/>
                    </a:lnTo>
                    <a:lnTo>
                      <a:pt x="159" y="62"/>
                    </a:lnTo>
                    <a:lnTo>
                      <a:pt x="155" y="59"/>
                    </a:lnTo>
                    <a:lnTo>
                      <a:pt x="148" y="51"/>
                    </a:lnTo>
                    <a:lnTo>
                      <a:pt x="142" y="41"/>
                    </a:lnTo>
                    <a:lnTo>
                      <a:pt x="138" y="35"/>
                    </a:lnTo>
                    <a:lnTo>
                      <a:pt x="137" y="31"/>
                    </a:lnTo>
                    <a:lnTo>
                      <a:pt x="135" y="16"/>
                    </a:lnTo>
                    <a:lnTo>
                      <a:pt x="135" y="20"/>
                    </a:lnTo>
                    <a:lnTo>
                      <a:pt x="131" y="30"/>
                    </a:lnTo>
                    <a:lnTo>
                      <a:pt x="127" y="39"/>
                    </a:lnTo>
                    <a:lnTo>
                      <a:pt x="118" y="43"/>
                    </a:lnTo>
                    <a:lnTo>
                      <a:pt x="113" y="43"/>
                    </a:lnTo>
                    <a:lnTo>
                      <a:pt x="108" y="41"/>
                    </a:lnTo>
                    <a:lnTo>
                      <a:pt x="102" y="40"/>
                    </a:lnTo>
                    <a:lnTo>
                      <a:pt x="97" y="39"/>
                    </a:lnTo>
                    <a:lnTo>
                      <a:pt x="92" y="37"/>
                    </a:lnTo>
                    <a:lnTo>
                      <a:pt x="88" y="36"/>
                    </a:lnTo>
                    <a:lnTo>
                      <a:pt x="85" y="35"/>
                    </a:lnTo>
                    <a:lnTo>
                      <a:pt x="66" y="42"/>
                    </a:lnTo>
                    <a:lnTo>
                      <a:pt x="57" y="36"/>
                    </a:lnTo>
                    <a:lnTo>
                      <a:pt x="60" y="35"/>
                    </a:lnTo>
                    <a:lnTo>
                      <a:pt x="67" y="31"/>
                    </a:lnTo>
                    <a:lnTo>
                      <a:pt x="78" y="26"/>
                    </a:lnTo>
                    <a:lnTo>
                      <a:pt x="91" y="20"/>
                    </a:lnTo>
                    <a:lnTo>
                      <a:pt x="106" y="13"/>
                    </a:lnTo>
                    <a:lnTo>
                      <a:pt x="122" y="8"/>
                    </a:lnTo>
                    <a:lnTo>
                      <a:pt x="138" y="3"/>
                    </a:lnTo>
                    <a:lnTo>
                      <a:pt x="152" y="1"/>
                    </a:lnTo>
                    <a:lnTo>
                      <a:pt x="153" y="1"/>
                    </a:lnTo>
                    <a:lnTo>
                      <a:pt x="155" y="0"/>
                    </a:lnTo>
                    <a:lnTo>
                      <a:pt x="160" y="0"/>
                    </a:lnTo>
                    <a:lnTo>
                      <a:pt x="165" y="0"/>
                    </a:lnTo>
                    <a:lnTo>
                      <a:pt x="169" y="3"/>
                    </a:lnTo>
                    <a:lnTo>
                      <a:pt x="175" y="8"/>
                    </a:lnTo>
                    <a:lnTo>
                      <a:pt x="180" y="13"/>
                    </a:lnTo>
                    <a:lnTo>
                      <a:pt x="186" y="19"/>
                    </a:lnTo>
                    <a:lnTo>
                      <a:pt x="192" y="25"/>
                    </a:lnTo>
                    <a:lnTo>
                      <a:pt x="199" y="32"/>
                    </a:lnTo>
                    <a:lnTo>
                      <a:pt x="206" y="39"/>
                    </a:lnTo>
                    <a:lnTo>
                      <a:pt x="212" y="46"/>
                    </a:lnTo>
                    <a:lnTo>
                      <a:pt x="214" y="50"/>
                    </a:lnTo>
                    <a:lnTo>
                      <a:pt x="216" y="53"/>
                    </a:lnTo>
                    <a:lnTo>
                      <a:pt x="218" y="56"/>
                    </a:lnTo>
                    <a:lnTo>
                      <a:pt x="219" y="59"/>
                    </a:lnTo>
                    <a:lnTo>
                      <a:pt x="224" y="68"/>
                    </a:lnTo>
                    <a:lnTo>
                      <a:pt x="228" y="78"/>
                    </a:lnTo>
                    <a:lnTo>
                      <a:pt x="232" y="88"/>
                    </a:lnTo>
                    <a:lnTo>
                      <a:pt x="235" y="94"/>
                    </a:lnTo>
                    <a:lnTo>
                      <a:pt x="236" y="96"/>
                    </a:lnTo>
                    <a:lnTo>
                      <a:pt x="238" y="97"/>
                    </a:lnTo>
                    <a:lnTo>
                      <a:pt x="240" y="99"/>
                    </a:lnTo>
                    <a:lnTo>
                      <a:pt x="243" y="100"/>
                    </a:lnTo>
                    <a:lnTo>
                      <a:pt x="246" y="100"/>
                    </a:lnTo>
                    <a:lnTo>
                      <a:pt x="251" y="100"/>
                    </a:lnTo>
                    <a:lnTo>
                      <a:pt x="257" y="98"/>
                    </a:lnTo>
                    <a:lnTo>
                      <a:pt x="264" y="96"/>
                    </a:lnTo>
                    <a:lnTo>
                      <a:pt x="265" y="96"/>
                    </a:lnTo>
                    <a:lnTo>
                      <a:pt x="265" y="95"/>
                    </a:lnTo>
                    <a:lnTo>
                      <a:pt x="344" y="147"/>
                    </a:lnTo>
                    <a:lnTo>
                      <a:pt x="344" y="148"/>
                    </a:lnTo>
                    <a:lnTo>
                      <a:pt x="346" y="150"/>
                    </a:lnTo>
                    <a:lnTo>
                      <a:pt x="350" y="155"/>
                    </a:lnTo>
                    <a:lnTo>
                      <a:pt x="353" y="160"/>
                    </a:lnTo>
                    <a:lnTo>
                      <a:pt x="358" y="166"/>
                    </a:lnTo>
                    <a:lnTo>
                      <a:pt x="362" y="173"/>
                    </a:lnTo>
                    <a:lnTo>
                      <a:pt x="367" y="181"/>
                    </a:lnTo>
                    <a:lnTo>
                      <a:pt x="371" y="189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16" name="Freeform 23"/>
              <p:cNvSpPr>
                <a:spLocks/>
              </p:cNvSpPr>
              <p:nvPr/>
            </p:nvSpPr>
            <p:spPr bwMode="auto">
              <a:xfrm>
                <a:off x="4517" y="1362"/>
                <a:ext cx="395" cy="153"/>
              </a:xfrm>
              <a:custGeom>
                <a:avLst/>
                <a:gdLst>
                  <a:gd name="T0" fmla="*/ 3 w 395"/>
                  <a:gd name="T1" fmla="*/ 31 h 153"/>
                  <a:gd name="T2" fmla="*/ 2 w 395"/>
                  <a:gd name="T3" fmla="*/ 52 h 153"/>
                  <a:gd name="T4" fmla="*/ 6 w 395"/>
                  <a:gd name="T5" fmla="*/ 56 h 153"/>
                  <a:gd name="T6" fmla="*/ 6 w 395"/>
                  <a:gd name="T7" fmla="*/ 33 h 153"/>
                  <a:gd name="T8" fmla="*/ 13 w 395"/>
                  <a:gd name="T9" fmla="*/ 35 h 153"/>
                  <a:gd name="T10" fmla="*/ 17 w 395"/>
                  <a:gd name="T11" fmla="*/ 47 h 153"/>
                  <a:gd name="T12" fmla="*/ 16 w 395"/>
                  <a:gd name="T13" fmla="*/ 57 h 153"/>
                  <a:gd name="T14" fmla="*/ 24 w 395"/>
                  <a:gd name="T15" fmla="*/ 55 h 153"/>
                  <a:gd name="T16" fmla="*/ 33 w 395"/>
                  <a:gd name="T17" fmla="*/ 47 h 153"/>
                  <a:gd name="T18" fmla="*/ 41 w 395"/>
                  <a:gd name="T19" fmla="*/ 46 h 153"/>
                  <a:gd name="T20" fmla="*/ 52 w 395"/>
                  <a:gd name="T21" fmla="*/ 101 h 153"/>
                  <a:gd name="T22" fmla="*/ 72 w 395"/>
                  <a:gd name="T23" fmla="*/ 110 h 153"/>
                  <a:gd name="T24" fmla="*/ 99 w 395"/>
                  <a:gd name="T25" fmla="*/ 117 h 153"/>
                  <a:gd name="T26" fmla="*/ 107 w 395"/>
                  <a:gd name="T27" fmla="*/ 120 h 153"/>
                  <a:gd name="T28" fmla="*/ 114 w 395"/>
                  <a:gd name="T29" fmla="*/ 137 h 153"/>
                  <a:gd name="T30" fmla="*/ 128 w 395"/>
                  <a:gd name="T31" fmla="*/ 152 h 153"/>
                  <a:gd name="T32" fmla="*/ 149 w 395"/>
                  <a:gd name="T33" fmla="*/ 147 h 153"/>
                  <a:gd name="T34" fmla="*/ 178 w 395"/>
                  <a:gd name="T35" fmla="*/ 133 h 153"/>
                  <a:gd name="T36" fmla="*/ 191 w 395"/>
                  <a:gd name="T37" fmla="*/ 122 h 153"/>
                  <a:gd name="T38" fmla="*/ 185 w 395"/>
                  <a:gd name="T39" fmla="*/ 112 h 153"/>
                  <a:gd name="T40" fmla="*/ 192 w 395"/>
                  <a:gd name="T41" fmla="*/ 116 h 153"/>
                  <a:gd name="T42" fmla="*/ 226 w 395"/>
                  <a:gd name="T43" fmla="*/ 129 h 153"/>
                  <a:gd name="T44" fmla="*/ 278 w 395"/>
                  <a:gd name="T45" fmla="*/ 120 h 153"/>
                  <a:gd name="T46" fmla="*/ 303 w 395"/>
                  <a:gd name="T47" fmla="*/ 134 h 153"/>
                  <a:gd name="T48" fmla="*/ 354 w 395"/>
                  <a:gd name="T49" fmla="*/ 150 h 153"/>
                  <a:gd name="T50" fmla="*/ 393 w 395"/>
                  <a:gd name="T51" fmla="*/ 135 h 153"/>
                  <a:gd name="T52" fmla="*/ 387 w 395"/>
                  <a:gd name="T53" fmla="*/ 90 h 153"/>
                  <a:gd name="T54" fmla="*/ 387 w 395"/>
                  <a:gd name="T55" fmla="*/ 90 h 153"/>
                  <a:gd name="T56" fmla="*/ 375 w 395"/>
                  <a:gd name="T57" fmla="*/ 87 h 153"/>
                  <a:gd name="T58" fmla="*/ 331 w 395"/>
                  <a:gd name="T59" fmla="*/ 77 h 153"/>
                  <a:gd name="T60" fmla="*/ 295 w 395"/>
                  <a:gd name="T61" fmla="*/ 75 h 153"/>
                  <a:gd name="T62" fmla="*/ 270 w 395"/>
                  <a:gd name="T63" fmla="*/ 89 h 153"/>
                  <a:gd name="T64" fmla="*/ 237 w 395"/>
                  <a:gd name="T65" fmla="*/ 98 h 153"/>
                  <a:gd name="T66" fmla="*/ 203 w 395"/>
                  <a:gd name="T67" fmla="*/ 82 h 153"/>
                  <a:gd name="T68" fmla="*/ 171 w 395"/>
                  <a:gd name="T69" fmla="*/ 65 h 153"/>
                  <a:gd name="T70" fmla="*/ 145 w 395"/>
                  <a:gd name="T71" fmla="*/ 52 h 153"/>
                  <a:gd name="T72" fmla="*/ 126 w 395"/>
                  <a:gd name="T73" fmla="*/ 37 h 153"/>
                  <a:gd name="T74" fmla="*/ 103 w 395"/>
                  <a:gd name="T75" fmla="*/ 20 h 153"/>
                  <a:gd name="T76" fmla="*/ 88 w 395"/>
                  <a:gd name="T77" fmla="*/ 16 h 153"/>
                  <a:gd name="T78" fmla="*/ 79 w 395"/>
                  <a:gd name="T79" fmla="*/ 18 h 153"/>
                  <a:gd name="T80" fmla="*/ 61 w 395"/>
                  <a:gd name="T81" fmla="*/ 17 h 153"/>
                  <a:gd name="T82" fmla="*/ 39 w 395"/>
                  <a:gd name="T83" fmla="*/ 11 h 153"/>
                  <a:gd name="T84" fmla="*/ 16 w 395"/>
                  <a:gd name="T85" fmla="*/ 0 h 153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395"/>
                  <a:gd name="T130" fmla="*/ 0 h 153"/>
                  <a:gd name="T131" fmla="*/ 395 w 395"/>
                  <a:gd name="T132" fmla="*/ 153 h 153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395" h="153">
                    <a:moveTo>
                      <a:pt x="16" y="0"/>
                    </a:moveTo>
                    <a:lnTo>
                      <a:pt x="8" y="16"/>
                    </a:lnTo>
                    <a:lnTo>
                      <a:pt x="3" y="31"/>
                    </a:lnTo>
                    <a:lnTo>
                      <a:pt x="0" y="44"/>
                    </a:lnTo>
                    <a:lnTo>
                      <a:pt x="1" y="52"/>
                    </a:lnTo>
                    <a:lnTo>
                      <a:pt x="2" y="52"/>
                    </a:lnTo>
                    <a:lnTo>
                      <a:pt x="2" y="54"/>
                    </a:lnTo>
                    <a:lnTo>
                      <a:pt x="4" y="54"/>
                    </a:lnTo>
                    <a:lnTo>
                      <a:pt x="6" y="56"/>
                    </a:lnTo>
                    <a:lnTo>
                      <a:pt x="5" y="47"/>
                    </a:lnTo>
                    <a:lnTo>
                      <a:pt x="6" y="39"/>
                    </a:lnTo>
                    <a:lnTo>
                      <a:pt x="6" y="33"/>
                    </a:lnTo>
                    <a:lnTo>
                      <a:pt x="7" y="31"/>
                    </a:lnTo>
                    <a:lnTo>
                      <a:pt x="9" y="32"/>
                    </a:lnTo>
                    <a:lnTo>
                      <a:pt x="13" y="35"/>
                    </a:lnTo>
                    <a:lnTo>
                      <a:pt x="17" y="40"/>
                    </a:lnTo>
                    <a:lnTo>
                      <a:pt x="17" y="45"/>
                    </a:lnTo>
                    <a:lnTo>
                      <a:pt x="17" y="47"/>
                    </a:lnTo>
                    <a:lnTo>
                      <a:pt x="16" y="51"/>
                    </a:lnTo>
                    <a:lnTo>
                      <a:pt x="16" y="54"/>
                    </a:lnTo>
                    <a:lnTo>
                      <a:pt x="16" y="57"/>
                    </a:lnTo>
                    <a:lnTo>
                      <a:pt x="19" y="57"/>
                    </a:lnTo>
                    <a:lnTo>
                      <a:pt x="22" y="56"/>
                    </a:lnTo>
                    <a:lnTo>
                      <a:pt x="24" y="55"/>
                    </a:lnTo>
                    <a:lnTo>
                      <a:pt x="28" y="53"/>
                    </a:lnTo>
                    <a:lnTo>
                      <a:pt x="30" y="50"/>
                    </a:lnTo>
                    <a:lnTo>
                      <a:pt x="33" y="47"/>
                    </a:lnTo>
                    <a:lnTo>
                      <a:pt x="37" y="42"/>
                    </a:lnTo>
                    <a:lnTo>
                      <a:pt x="39" y="37"/>
                    </a:lnTo>
                    <a:lnTo>
                      <a:pt x="41" y="46"/>
                    </a:lnTo>
                    <a:lnTo>
                      <a:pt x="44" y="66"/>
                    </a:lnTo>
                    <a:lnTo>
                      <a:pt x="48" y="88"/>
                    </a:lnTo>
                    <a:lnTo>
                      <a:pt x="52" y="101"/>
                    </a:lnTo>
                    <a:lnTo>
                      <a:pt x="56" y="104"/>
                    </a:lnTo>
                    <a:lnTo>
                      <a:pt x="63" y="107"/>
                    </a:lnTo>
                    <a:lnTo>
                      <a:pt x="72" y="110"/>
                    </a:lnTo>
                    <a:lnTo>
                      <a:pt x="81" y="113"/>
                    </a:lnTo>
                    <a:lnTo>
                      <a:pt x="90" y="115"/>
                    </a:lnTo>
                    <a:lnTo>
                      <a:pt x="99" y="117"/>
                    </a:lnTo>
                    <a:lnTo>
                      <a:pt x="104" y="118"/>
                    </a:lnTo>
                    <a:lnTo>
                      <a:pt x="106" y="119"/>
                    </a:lnTo>
                    <a:lnTo>
                      <a:pt x="107" y="120"/>
                    </a:lnTo>
                    <a:lnTo>
                      <a:pt x="108" y="124"/>
                    </a:lnTo>
                    <a:lnTo>
                      <a:pt x="111" y="130"/>
                    </a:lnTo>
                    <a:lnTo>
                      <a:pt x="114" y="137"/>
                    </a:lnTo>
                    <a:lnTo>
                      <a:pt x="118" y="144"/>
                    </a:lnTo>
                    <a:lnTo>
                      <a:pt x="123" y="149"/>
                    </a:lnTo>
                    <a:lnTo>
                      <a:pt x="128" y="152"/>
                    </a:lnTo>
                    <a:lnTo>
                      <a:pt x="134" y="153"/>
                    </a:lnTo>
                    <a:lnTo>
                      <a:pt x="140" y="150"/>
                    </a:lnTo>
                    <a:lnTo>
                      <a:pt x="149" y="147"/>
                    </a:lnTo>
                    <a:lnTo>
                      <a:pt x="159" y="143"/>
                    </a:lnTo>
                    <a:lnTo>
                      <a:pt x="169" y="138"/>
                    </a:lnTo>
                    <a:lnTo>
                      <a:pt x="178" y="133"/>
                    </a:lnTo>
                    <a:lnTo>
                      <a:pt x="185" y="129"/>
                    </a:lnTo>
                    <a:lnTo>
                      <a:pt x="190" y="125"/>
                    </a:lnTo>
                    <a:lnTo>
                      <a:pt x="191" y="122"/>
                    </a:lnTo>
                    <a:lnTo>
                      <a:pt x="188" y="119"/>
                    </a:lnTo>
                    <a:lnTo>
                      <a:pt x="187" y="115"/>
                    </a:lnTo>
                    <a:lnTo>
                      <a:pt x="185" y="112"/>
                    </a:lnTo>
                    <a:lnTo>
                      <a:pt x="184" y="110"/>
                    </a:lnTo>
                    <a:lnTo>
                      <a:pt x="187" y="112"/>
                    </a:lnTo>
                    <a:lnTo>
                      <a:pt x="192" y="116"/>
                    </a:lnTo>
                    <a:lnTo>
                      <a:pt x="201" y="121"/>
                    </a:lnTo>
                    <a:lnTo>
                      <a:pt x="212" y="126"/>
                    </a:lnTo>
                    <a:lnTo>
                      <a:pt x="226" y="129"/>
                    </a:lnTo>
                    <a:lnTo>
                      <a:pt x="242" y="130"/>
                    </a:lnTo>
                    <a:lnTo>
                      <a:pt x="259" y="128"/>
                    </a:lnTo>
                    <a:lnTo>
                      <a:pt x="278" y="120"/>
                    </a:lnTo>
                    <a:lnTo>
                      <a:pt x="281" y="122"/>
                    </a:lnTo>
                    <a:lnTo>
                      <a:pt x="290" y="127"/>
                    </a:lnTo>
                    <a:lnTo>
                      <a:pt x="303" y="134"/>
                    </a:lnTo>
                    <a:lnTo>
                      <a:pt x="319" y="140"/>
                    </a:lnTo>
                    <a:lnTo>
                      <a:pt x="336" y="147"/>
                    </a:lnTo>
                    <a:lnTo>
                      <a:pt x="354" y="150"/>
                    </a:lnTo>
                    <a:lnTo>
                      <a:pt x="370" y="151"/>
                    </a:lnTo>
                    <a:lnTo>
                      <a:pt x="383" y="146"/>
                    </a:lnTo>
                    <a:lnTo>
                      <a:pt x="393" y="135"/>
                    </a:lnTo>
                    <a:lnTo>
                      <a:pt x="395" y="122"/>
                    </a:lnTo>
                    <a:lnTo>
                      <a:pt x="393" y="106"/>
                    </a:lnTo>
                    <a:lnTo>
                      <a:pt x="387" y="90"/>
                    </a:lnTo>
                    <a:lnTo>
                      <a:pt x="384" y="90"/>
                    </a:lnTo>
                    <a:lnTo>
                      <a:pt x="375" y="87"/>
                    </a:lnTo>
                    <a:lnTo>
                      <a:pt x="362" y="84"/>
                    </a:lnTo>
                    <a:lnTo>
                      <a:pt x="347" y="80"/>
                    </a:lnTo>
                    <a:lnTo>
                      <a:pt x="331" y="77"/>
                    </a:lnTo>
                    <a:lnTo>
                      <a:pt x="316" y="75"/>
                    </a:lnTo>
                    <a:lnTo>
                      <a:pt x="303" y="74"/>
                    </a:lnTo>
                    <a:lnTo>
                      <a:pt x="295" y="75"/>
                    </a:lnTo>
                    <a:lnTo>
                      <a:pt x="288" y="79"/>
                    </a:lnTo>
                    <a:lnTo>
                      <a:pt x="280" y="84"/>
                    </a:lnTo>
                    <a:lnTo>
                      <a:pt x="270" y="89"/>
                    </a:lnTo>
                    <a:lnTo>
                      <a:pt x="260" y="94"/>
                    </a:lnTo>
                    <a:lnTo>
                      <a:pt x="248" y="97"/>
                    </a:lnTo>
                    <a:lnTo>
                      <a:pt x="237" y="98"/>
                    </a:lnTo>
                    <a:lnTo>
                      <a:pt x="225" y="96"/>
                    </a:lnTo>
                    <a:lnTo>
                      <a:pt x="214" y="90"/>
                    </a:lnTo>
                    <a:lnTo>
                      <a:pt x="203" y="82"/>
                    </a:lnTo>
                    <a:lnTo>
                      <a:pt x="192" y="75"/>
                    </a:lnTo>
                    <a:lnTo>
                      <a:pt x="181" y="70"/>
                    </a:lnTo>
                    <a:lnTo>
                      <a:pt x="171" y="65"/>
                    </a:lnTo>
                    <a:lnTo>
                      <a:pt x="161" y="61"/>
                    </a:lnTo>
                    <a:lnTo>
                      <a:pt x="152" y="56"/>
                    </a:lnTo>
                    <a:lnTo>
                      <a:pt x="145" y="52"/>
                    </a:lnTo>
                    <a:lnTo>
                      <a:pt x="138" y="48"/>
                    </a:lnTo>
                    <a:lnTo>
                      <a:pt x="133" y="43"/>
                    </a:lnTo>
                    <a:lnTo>
                      <a:pt x="126" y="37"/>
                    </a:lnTo>
                    <a:lnTo>
                      <a:pt x="118" y="31"/>
                    </a:lnTo>
                    <a:lnTo>
                      <a:pt x="111" y="25"/>
                    </a:lnTo>
                    <a:lnTo>
                      <a:pt x="103" y="20"/>
                    </a:lnTo>
                    <a:lnTo>
                      <a:pt x="97" y="17"/>
                    </a:lnTo>
                    <a:lnTo>
                      <a:pt x="92" y="15"/>
                    </a:lnTo>
                    <a:lnTo>
                      <a:pt x="88" y="16"/>
                    </a:lnTo>
                    <a:lnTo>
                      <a:pt x="85" y="17"/>
                    </a:lnTo>
                    <a:lnTo>
                      <a:pt x="83" y="17"/>
                    </a:lnTo>
                    <a:lnTo>
                      <a:pt x="79" y="18"/>
                    </a:lnTo>
                    <a:lnTo>
                      <a:pt x="74" y="18"/>
                    </a:lnTo>
                    <a:lnTo>
                      <a:pt x="68" y="17"/>
                    </a:lnTo>
                    <a:lnTo>
                      <a:pt x="61" y="17"/>
                    </a:lnTo>
                    <a:lnTo>
                      <a:pt x="54" y="16"/>
                    </a:lnTo>
                    <a:lnTo>
                      <a:pt x="46" y="14"/>
                    </a:lnTo>
                    <a:lnTo>
                      <a:pt x="39" y="11"/>
                    </a:lnTo>
                    <a:lnTo>
                      <a:pt x="30" y="8"/>
                    </a:lnTo>
                    <a:lnTo>
                      <a:pt x="23" y="4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17" name="Freeform 24"/>
              <p:cNvSpPr>
                <a:spLocks/>
              </p:cNvSpPr>
              <p:nvPr/>
            </p:nvSpPr>
            <p:spPr bwMode="auto">
              <a:xfrm>
                <a:off x="4640" y="1471"/>
                <a:ext cx="44" cy="31"/>
              </a:xfrm>
              <a:custGeom>
                <a:avLst/>
                <a:gdLst>
                  <a:gd name="T0" fmla="*/ 0 w 44"/>
                  <a:gd name="T1" fmla="*/ 26 h 31"/>
                  <a:gd name="T2" fmla="*/ 19 w 44"/>
                  <a:gd name="T3" fmla="*/ 14 h 31"/>
                  <a:gd name="T4" fmla="*/ 11 w 44"/>
                  <a:gd name="T5" fmla="*/ 8 h 31"/>
                  <a:gd name="T6" fmla="*/ 13 w 44"/>
                  <a:gd name="T7" fmla="*/ 7 h 31"/>
                  <a:gd name="T8" fmla="*/ 15 w 44"/>
                  <a:gd name="T9" fmla="*/ 6 h 31"/>
                  <a:gd name="T10" fmla="*/ 20 w 44"/>
                  <a:gd name="T11" fmla="*/ 4 h 31"/>
                  <a:gd name="T12" fmla="*/ 26 w 44"/>
                  <a:gd name="T13" fmla="*/ 2 h 31"/>
                  <a:gd name="T14" fmla="*/ 31 w 44"/>
                  <a:gd name="T15" fmla="*/ 0 h 31"/>
                  <a:gd name="T16" fmla="*/ 37 w 44"/>
                  <a:gd name="T17" fmla="*/ 0 h 31"/>
                  <a:gd name="T18" fmla="*/ 42 w 44"/>
                  <a:gd name="T19" fmla="*/ 0 h 31"/>
                  <a:gd name="T20" fmla="*/ 44 w 44"/>
                  <a:gd name="T21" fmla="*/ 2 h 31"/>
                  <a:gd name="T22" fmla="*/ 44 w 44"/>
                  <a:gd name="T23" fmla="*/ 3 h 31"/>
                  <a:gd name="T24" fmla="*/ 44 w 44"/>
                  <a:gd name="T25" fmla="*/ 5 h 31"/>
                  <a:gd name="T26" fmla="*/ 43 w 44"/>
                  <a:gd name="T27" fmla="*/ 8 h 31"/>
                  <a:gd name="T28" fmla="*/ 41 w 44"/>
                  <a:gd name="T29" fmla="*/ 13 h 31"/>
                  <a:gd name="T30" fmla="*/ 37 w 44"/>
                  <a:gd name="T31" fmla="*/ 17 h 31"/>
                  <a:gd name="T32" fmla="*/ 31 w 44"/>
                  <a:gd name="T33" fmla="*/ 22 h 31"/>
                  <a:gd name="T34" fmla="*/ 22 w 44"/>
                  <a:gd name="T35" fmla="*/ 27 h 31"/>
                  <a:gd name="T36" fmla="*/ 11 w 44"/>
                  <a:gd name="T37" fmla="*/ 31 h 31"/>
                  <a:gd name="T38" fmla="*/ 0 w 44"/>
                  <a:gd name="T39" fmla="*/ 26 h 3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44"/>
                  <a:gd name="T61" fmla="*/ 0 h 31"/>
                  <a:gd name="T62" fmla="*/ 44 w 44"/>
                  <a:gd name="T63" fmla="*/ 31 h 31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44" h="31">
                    <a:moveTo>
                      <a:pt x="0" y="26"/>
                    </a:moveTo>
                    <a:lnTo>
                      <a:pt x="19" y="14"/>
                    </a:lnTo>
                    <a:lnTo>
                      <a:pt x="11" y="8"/>
                    </a:lnTo>
                    <a:lnTo>
                      <a:pt x="13" y="7"/>
                    </a:lnTo>
                    <a:lnTo>
                      <a:pt x="15" y="6"/>
                    </a:lnTo>
                    <a:lnTo>
                      <a:pt x="20" y="4"/>
                    </a:lnTo>
                    <a:lnTo>
                      <a:pt x="26" y="2"/>
                    </a:lnTo>
                    <a:lnTo>
                      <a:pt x="31" y="0"/>
                    </a:lnTo>
                    <a:lnTo>
                      <a:pt x="37" y="0"/>
                    </a:lnTo>
                    <a:lnTo>
                      <a:pt x="42" y="0"/>
                    </a:lnTo>
                    <a:lnTo>
                      <a:pt x="44" y="2"/>
                    </a:lnTo>
                    <a:lnTo>
                      <a:pt x="44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1" y="13"/>
                    </a:lnTo>
                    <a:lnTo>
                      <a:pt x="37" y="17"/>
                    </a:lnTo>
                    <a:lnTo>
                      <a:pt x="31" y="22"/>
                    </a:lnTo>
                    <a:lnTo>
                      <a:pt x="22" y="27"/>
                    </a:lnTo>
                    <a:lnTo>
                      <a:pt x="11" y="31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18" name="Freeform 25"/>
              <p:cNvSpPr>
                <a:spLocks/>
              </p:cNvSpPr>
              <p:nvPr/>
            </p:nvSpPr>
            <p:spPr bwMode="auto">
              <a:xfrm>
                <a:off x="4567" y="1419"/>
                <a:ext cx="63" cy="51"/>
              </a:xfrm>
              <a:custGeom>
                <a:avLst/>
                <a:gdLst>
                  <a:gd name="T0" fmla="*/ 62 w 63"/>
                  <a:gd name="T1" fmla="*/ 25 h 51"/>
                  <a:gd name="T2" fmla="*/ 63 w 63"/>
                  <a:gd name="T3" fmla="*/ 33 h 51"/>
                  <a:gd name="T4" fmla="*/ 62 w 63"/>
                  <a:gd name="T5" fmla="*/ 40 h 51"/>
                  <a:gd name="T6" fmla="*/ 58 w 63"/>
                  <a:gd name="T7" fmla="*/ 46 h 51"/>
                  <a:gd name="T8" fmla="*/ 52 w 63"/>
                  <a:gd name="T9" fmla="*/ 50 h 51"/>
                  <a:gd name="T10" fmla="*/ 48 w 63"/>
                  <a:gd name="T11" fmla="*/ 51 h 51"/>
                  <a:gd name="T12" fmla="*/ 42 w 63"/>
                  <a:gd name="T13" fmla="*/ 51 h 51"/>
                  <a:gd name="T14" fmla="*/ 35 w 63"/>
                  <a:gd name="T15" fmla="*/ 50 h 51"/>
                  <a:gd name="T16" fmla="*/ 29 w 63"/>
                  <a:gd name="T17" fmla="*/ 50 h 51"/>
                  <a:gd name="T18" fmla="*/ 23 w 63"/>
                  <a:gd name="T19" fmla="*/ 48 h 51"/>
                  <a:gd name="T20" fmla="*/ 18 w 63"/>
                  <a:gd name="T21" fmla="*/ 47 h 51"/>
                  <a:gd name="T22" fmla="*/ 14 w 63"/>
                  <a:gd name="T23" fmla="*/ 47 h 51"/>
                  <a:gd name="T24" fmla="*/ 13 w 63"/>
                  <a:gd name="T25" fmla="*/ 46 h 51"/>
                  <a:gd name="T26" fmla="*/ 11 w 63"/>
                  <a:gd name="T27" fmla="*/ 45 h 51"/>
                  <a:gd name="T28" fmla="*/ 8 w 63"/>
                  <a:gd name="T29" fmla="*/ 40 h 51"/>
                  <a:gd name="T30" fmla="*/ 4 w 63"/>
                  <a:gd name="T31" fmla="*/ 26 h 51"/>
                  <a:gd name="T32" fmla="*/ 0 w 63"/>
                  <a:gd name="T33" fmla="*/ 2 h 51"/>
                  <a:gd name="T34" fmla="*/ 0 w 63"/>
                  <a:gd name="T35" fmla="*/ 1 h 51"/>
                  <a:gd name="T36" fmla="*/ 2 w 63"/>
                  <a:gd name="T37" fmla="*/ 0 h 51"/>
                  <a:gd name="T38" fmla="*/ 5 w 63"/>
                  <a:gd name="T39" fmla="*/ 1 h 51"/>
                  <a:gd name="T40" fmla="*/ 11 w 63"/>
                  <a:gd name="T41" fmla="*/ 6 h 51"/>
                  <a:gd name="T42" fmla="*/ 16 w 63"/>
                  <a:gd name="T43" fmla="*/ 14 h 51"/>
                  <a:gd name="T44" fmla="*/ 17 w 63"/>
                  <a:gd name="T45" fmla="*/ 20 h 51"/>
                  <a:gd name="T46" fmla="*/ 17 w 63"/>
                  <a:gd name="T47" fmla="*/ 25 h 51"/>
                  <a:gd name="T48" fmla="*/ 16 w 63"/>
                  <a:gd name="T49" fmla="*/ 27 h 51"/>
                  <a:gd name="T50" fmla="*/ 25 w 63"/>
                  <a:gd name="T51" fmla="*/ 39 h 51"/>
                  <a:gd name="T52" fmla="*/ 27 w 63"/>
                  <a:gd name="T53" fmla="*/ 39 h 51"/>
                  <a:gd name="T54" fmla="*/ 31 w 63"/>
                  <a:gd name="T55" fmla="*/ 38 h 51"/>
                  <a:gd name="T56" fmla="*/ 35 w 63"/>
                  <a:gd name="T57" fmla="*/ 38 h 51"/>
                  <a:gd name="T58" fmla="*/ 40 w 63"/>
                  <a:gd name="T59" fmla="*/ 37 h 51"/>
                  <a:gd name="T60" fmla="*/ 43 w 63"/>
                  <a:gd name="T61" fmla="*/ 35 h 51"/>
                  <a:gd name="T62" fmla="*/ 46 w 63"/>
                  <a:gd name="T63" fmla="*/ 32 h 51"/>
                  <a:gd name="T64" fmla="*/ 49 w 63"/>
                  <a:gd name="T65" fmla="*/ 29 h 51"/>
                  <a:gd name="T66" fmla="*/ 52 w 63"/>
                  <a:gd name="T67" fmla="*/ 26 h 51"/>
                  <a:gd name="T68" fmla="*/ 55 w 63"/>
                  <a:gd name="T69" fmla="*/ 23 h 51"/>
                  <a:gd name="T70" fmla="*/ 57 w 63"/>
                  <a:gd name="T71" fmla="*/ 22 h 51"/>
                  <a:gd name="T72" fmla="*/ 60 w 63"/>
                  <a:gd name="T73" fmla="*/ 22 h 51"/>
                  <a:gd name="T74" fmla="*/ 62 w 63"/>
                  <a:gd name="T75" fmla="*/ 25 h 51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63"/>
                  <a:gd name="T115" fmla="*/ 0 h 51"/>
                  <a:gd name="T116" fmla="*/ 63 w 63"/>
                  <a:gd name="T117" fmla="*/ 51 h 51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63" h="51">
                    <a:moveTo>
                      <a:pt x="62" y="25"/>
                    </a:moveTo>
                    <a:lnTo>
                      <a:pt x="63" y="33"/>
                    </a:lnTo>
                    <a:lnTo>
                      <a:pt x="62" y="40"/>
                    </a:lnTo>
                    <a:lnTo>
                      <a:pt x="58" y="46"/>
                    </a:lnTo>
                    <a:lnTo>
                      <a:pt x="52" y="50"/>
                    </a:lnTo>
                    <a:lnTo>
                      <a:pt x="48" y="51"/>
                    </a:lnTo>
                    <a:lnTo>
                      <a:pt x="42" y="51"/>
                    </a:lnTo>
                    <a:lnTo>
                      <a:pt x="35" y="50"/>
                    </a:lnTo>
                    <a:lnTo>
                      <a:pt x="29" y="50"/>
                    </a:lnTo>
                    <a:lnTo>
                      <a:pt x="23" y="48"/>
                    </a:lnTo>
                    <a:lnTo>
                      <a:pt x="18" y="47"/>
                    </a:lnTo>
                    <a:lnTo>
                      <a:pt x="14" y="47"/>
                    </a:lnTo>
                    <a:lnTo>
                      <a:pt x="13" y="46"/>
                    </a:lnTo>
                    <a:lnTo>
                      <a:pt x="11" y="45"/>
                    </a:lnTo>
                    <a:lnTo>
                      <a:pt x="8" y="40"/>
                    </a:lnTo>
                    <a:lnTo>
                      <a:pt x="4" y="26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11" y="6"/>
                    </a:lnTo>
                    <a:lnTo>
                      <a:pt x="16" y="14"/>
                    </a:lnTo>
                    <a:lnTo>
                      <a:pt x="17" y="20"/>
                    </a:lnTo>
                    <a:lnTo>
                      <a:pt x="17" y="25"/>
                    </a:lnTo>
                    <a:lnTo>
                      <a:pt x="16" y="27"/>
                    </a:lnTo>
                    <a:lnTo>
                      <a:pt x="25" y="39"/>
                    </a:lnTo>
                    <a:lnTo>
                      <a:pt x="27" y="39"/>
                    </a:lnTo>
                    <a:lnTo>
                      <a:pt x="31" y="38"/>
                    </a:lnTo>
                    <a:lnTo>
                      <a:pt x="35" y="38"/>
                    </a:lnTo>
                    <a:lnTo>
                      <a:pt x="40" y="37"/>
                    </a:lnTo>
                    <a:lnTo>
                      <a:pt x="43" y="35"/>
                    </a:lnTo>
                    <a:lnTo>
                      <a:pt x="46" y="32"/>
                    </a:lnTo>
                    <a:lnTo>
                      <a:pt x="49" y="29"/>
                    </a:lnTo>
                    <a:lnTo>
                      <a:pt x="52" y="26"/>
                    </a:lnTo>
                    <a:lnTo>
                      <a:pt x="55" y="23"/>
                    </a:lnTo>
                    <a:lnTo>
                      <a:pt x="57" y="22"/>
                    </a:lnTo>
                    <a:lnTo>
                      <a:pt x="60" y="22"/>
                    </a:lnTo>
                    <a:lnTo>
                      <a:pt x="62" y="25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19" name="Freeform 26"/>
              <p:cNvSpPr>
                <a:spLocks/>
              </p:cNvSpPr>
              <p:nvPr/>
            </p:nvSpPr>
            <p:spPr bwMode="auto">
              <a:xfrm>
                <a:off x="4554" y="1259"/>
                <a:ext cx="167" cy="85"/>
              </a:xfrm>
              <a:custGeom>
                <a:avLst/>
                <a:gdLst>
                  <a:gd name="T0" fmla="*/ 45 w 167"/>
                  <a:gd name="T1" fmla="*/ 46 h 85"/>
                  <a:gd name="T2" fmla="*/ 64 w 167"/>
                  <a:gd name="T3" fmla="*/ 39 h 85"/>
                  <a:gd name="T4" fmla="*/ 71 w 167"/>
                  <a:gd name="T5" fmla="*/ 41 h 85"/>
                  <a:gd name="T6" fmla="*/ 81 w 167"/>
                  <a:gd name="T7" fmla="*/ 44 h 85"/>
                  <a:gd name="T8" fmla="*/ 92 w 167"/>
                  <a:gd name="T9" fmla="*/ 47 h 85"/>
                  <a:gd name="T10" fmla="*/ 106 w 167"/>
                  <a:gd name="T11" fmla="*/ 43 h 85"/>
                  <a:gd name="T12" fmla="*/ 114 w 167"/>
                  <a:gd name="T13" fmla="*/ 24 h 85"/>
                  <a:gd name="T14" fmla="*/ 116 w 167"/>
                  <a:gd name="T15" fmla="*/ 35 h 85"/>
                  <a:gd name="T16" fmla="*/ 121 w 167"/>
                  <a:gd name="T17" fmla="*/ 45 h 85"/>
                  <a:gd name="T18" fmla="*/ 134 w 167"/>
                  <a:gd name="T19" fmla="*/ 63 h 85"/>
                  <a:gd name="T20" fmla="*/ 143 w 167"/>
                  <a:gd name="T21" fmla="*/ 67 h 85"/>
                  <a:gd name="T22" fmla="*/ 154 w 167"/>
                  <a:gd name="T23" fmla="*/ 67 h 85"/>
                  <a:gd name="T24" fmla="*/ 163 w 167"/>
                  <a:gd name="T25" fmla="*/ 66 h 85"/>
                  <a:gd name="T26" fmla="*/ 167 w 167"/>
                  <a:gd name="T27" fmla="*/ 65 h 85"/>
                  <a:gd name="T28" fmla="*/ 162 w 167"/>
                  <a:gd name="T29" fmla="*/ 78 h 85"/>
                  <a:gd name="T30" fmla="*/ 156 w 167"/>
                  <a:gd name="T31" fmla="*/ 79 h 85"/>
                  <a:gd name="T32" fmla="*/ 147 w 167"/>
                  <a:gd name="T33" fmla="*/ 81 h 85"/>
                  <a:gd name="T34" fmla="*/ 136 w 167"/>
                  <a:gd name="T35" fmla="*/ 83 h 85"/>
                  <a:gd name="T36" fmla="*/ 125 w 167"/>
                  <a:gd name="T37" fmla="*/ 85 h 85"/>
                  <a:gd name="T38" fmla="*/ 103 w 167"/>
                  <a:gd name="T39" fmla="*/ 83 h 85"/>
                  <a:gd name="T40" fmla="*/ 80 w 167"/>
                  <a:gd name="T41" fmla="*/ 80 h 85"/>
                  <a:gd name="T42" fmla="*/ 64 w 167"/>
                  <a:gd name="T43" fmla="*/ 77 h 85"/>
                  <a:gd name="T44" fmla="*/ 53 w 167"/>
                  <a:gd name="T45" fmla="*/ 73 h 85"/>
                  <a:gd name="T46" fmla="*/ 36 w 167"/>
                  <a:gd name="T47" fmla="*/ 68 h 85"/>
                  <a:gd name="T48" fmla="*/ 21 w 167"/>
                  <a:gd name="T49" fmla="*/ 65 h 85"/>
                  <a:gd name="T50" fmla="*/ 7 w 167"/>
                  <a:gd name="T51" fmla="*/ 63 h 85"/>
                  <a:gd name="T52" fmla="*/ 4 w 167"/>
                  <a:gd name="T53" fmla="*/ 57 h 85"/>
                  <a:gd name="T54" fmla="*/ 7 w 167"/>
                  <a:gd name="T55" fmla="*/ 50 h 85"/>
                  <a:gd name="T56" fmla="*/ 9 w 167"/>
                  <a:gd name="T57" fmla="*/ 49 h 85"/>
                  <a:gd name="T58" fmla="*/ 18 w 167"/>
                  <a:gd name="T59" fmla="*/ 44 h 85"/>
                  <a:gd name="T60" fmla="*/ 35 w 167"/>
                  <a:gd name="T61" fmla="*/ 36 h 85"/>
                  <a:gd name="T62" fmla="*/ 55 w 167"/>
                  <a:gd name="T63" fmla="*/ 26 h 85"/>
                  <a:gd name="T64" fmla="*/ 78 w 167"/>
                  <a:gd name="T65" fmla="*/ 16 h 85"/>
                  <a:gd name="T66" fmla="*/ 101 w 167"/>
                  <a:gd name="T67" fmla="*/ 7 h 85"/>
                  <a:gd name="T68" fmla="*/ 121 w 167"/>
                  <a:gd name="T69" fmla="*/ 2 h 85"/>
                  <a:gd name="T70" fmla="*/ 136 w 167"/>
                  <a:gd name="T71" fmla="*/ 0 h 85"/>
                  <a:gd name="T72" fmla="*/ 142 w 167"/>
                  <a:gd name="T73" fmla="*/ 2 h 85"/>
                  <a:gd name="T74" fmla="*/ 143 w 167"/>
                  <a:gd name="T75" fmla="*/ 4 h 85"/>
                  <a:gd name="T76" fmla="*/ 139 w 167"/>
                  <a:gd name="T77" fmla="*/ 4 h 85"/>
                  <a:gd name="T78" fmla="*/ 132 w 167"/>
                  <a:gd name="T79" fmla="*/ 5 h 85"/>
                  <a:gd name="T80" fmla="*/ 117 w 167"/>
                  <a:gd name="T81" fmla="*/ 7 h 85"/>
                  <a:gd name="T82" fmla="*/ 85 w 167"/>
                  <a:gd name="T83" fmla="*/ 17 h 85"/>
                  <a:gd name="T84" fmla="*/ 57 w 167"/>
                  <a:gd name="T85" fmla="*/ 30 h 85"/>
                  <a:gd name="T86" fmla="*/ 39 w 167"/>
                  <a:gd name="T87" fmla="*/ 39 h 85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67"/>
                  <a:gd name="T133" fmla="*/ 0 h 85"/>
                  <a:gd name="T134" fmla="*/ 167 w 167"/>
                  <a:gd name="T135" fmla="*/ 85 h 85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67" h="85">
                    <a:moveTo>
                      <a:pt x="36" y="40"/>
                    </a:moveTo>
                    <a:lnTo>
                      <a:pt x="45" y="46"/>
                    </a:lnTo>
                    <a:lnTo>
                      <a:pt x="64" y="39"/>
                    </a:lnTo>
                    <a:lnTo>
                      <a:pt x="67" y="40"/>
                    </a:lnTo>
                    <a:lnTo>
                      <a:pt x="71" y="41"/>
                    </a:lnTo>
                    <a:lnTo>
                      <a:pt x="76" y="43"/>
                    </a:lnTo>
                    <a:lnTo>
                      <a:pt x="81" y="44"/>
                    </a:lnTo>
                    <a:lnTo>
                      <a:pt x="87" y="45"/>
                    </a:lnTo>
                    <a:lnTo>
                      <a:pt x="92" y="47"/>
                    </a:lnTo>
                    <a:lnTo>
                      <a:pt x="97" y="47"/>
                    </a:lnTo>
                    <a:lnTo>
                      <a:pt x="106" y="43"/>
                    </a:lnTo>
                    <a:lnTo>
                      <a:pt x="110" y="34"/>
                    </a:lnTo>
                    <a:lnTo>
                      <a:pt x="114" y="24"/>
                    </a:lnTo>
                    <a:lnTo>
                      <a:pt x="114" y="20"/>
                    </a:lnTo>
                    <a:lnTo>
                      <a:pt x="116" y="35"/>
                    </a:lnTo>
                    <a:lnTo>
                      <a:pt x="117" y="39"/>
                    </a:lnTo>
                    <a:lnTo>
                      <a:pt x="121" y="45"/>
                    </a:lnTo>
                    <a:lnTo>
                      <a:pt x="127" y="55"/>
                    </a:lnTo>
                    <a:lnTo>
                      <a:pt x="134" y="63"/>
                    </a:lnTo>
                    <a:lnTo>
                      <a:pt x="138" y="66"/>
                    </a:lnTo>
                    <a:lnTo>
                      <a:pt x="143" y="67"/>
                    </a:lnTo>
                    <a:lnTo>
                      <a:pt x="149" y="68"/>
                    </a:lnTo>
                    <a:lnTo>
                      <a:pt x="154" y="67"/>
                    </a:lnTo>
                    <a:lnTo>
                      <a:pt x="159" y="67"/>
                    </a:lnTo>
                    <a:lnTo>
                      <a:pt x="163" y="66"/>
                    </a:lnTo>
                    <a:lnTo>
                      <a:pt x="166" y="65"/>
                    </a:lnTo>
                    <a:lnTo>
                      <a:pt x="167" y="65"/>
                    </a:lnTo>
                    <a:lnTo>
                      <a:pt x="163" y="78"/>
                    </a:lnTo>
                    <a:lnTo>
                      <a:pt x="162" y="78"/>
                    </a:lnTo>
                    <a:lnTo>
                      <a:pt x="160" y="79"/>
                    </a:lnTo>
                    <a:lnTo>
                      <a:pt x="156" y="79"/>
                    </a:lnTo>
                    <a:lnTo>
                      <a:pt x="152" y="80"/>
                    </a:lnTo>
                    <a:lnTo>
                      <a:pt x="147" y="81"/>
                    </a:lnTo>
                    <a:lnTo>
                      <a:pt x="142" y="82"/>
                    </a:lnTo>
                    <a:lnTo>
                      <a:pt x="136" y="83"/>
                    </a:lnTo>
                    <a:lnTo>
                      <a:pt x="132" y="84"/>
                    </a:lnTo>
                    <a:lnTo>
                      <a:pt x="125" y="85"/>
                    </a:lnTo>
                    <a:lnTo>
                      <a:pt x="115" y="84"/>
                    </a:lnTo>
                    <a:lnTo>
                      <a:pt x="103" y="83"/>
                    </a:lnTo>
                    <a:lnTo>
                      <a:pt x="92" y="81"/>
                    </a:lnTo>
                    <a:lnTo>
                      <a:pt x="80" y="80"/>
                    </a:lnTo>
                    <a:lnTo>
                      <a:pt x="70" y="78"/>
                    </a:lnTo>
                    <a:lnTo>
                      <a:pt x="64" y="77"/>
                    </a:lnTo>
                    <a:lnTo>
                      <a:pt x="62" y="77"/>
                    </a:lnTo>
                    <a:lnTo>
                      <a:pt x="53" y="73"/>
                    </a:lnTo>
                    <a:lnTo>
                      <a:pt x="44" y="70"/>
                    </a:lnTo>
                    <a:lnTo>
                      <a:pt x="36" y="68"/>
                    </a:lnTo>
                    <a:lnTo>
                      <a:pt x="29" y="66"/>
                    </a:lnTo>
                    <a:lnTo>
                      <a:pt x="21" y="65"/>
                    </a:lnTo>
                    <a:lnTo>
                      <a:pt x="13" y="64"/>
                    </a:lnTo>
                    <a:lnTo>
                      <a:pt x="7" y="63"/>
                    </a:lnTo>
                    <a:lnTo>
                      <a:pt x="0" y="62"/>
                    </a:lnTo>
                    <a:lnTo>
                      <a:pt x="4" y="57"/>
                    </a:lnTo>
                    <a:lnTo>
                      <a:pt x="6" y="53"/>
                    </a:lnTo>
                    <a:lnTo>
                      <a:pt x="7" y="50"/>
                    </a:lnTo>
                    <a:lnTo>
                      <a:pt x="8" y="50"/>
                    </a:lnTo>
                    <a:lnTo>
                      <a:pt x="9" y="49"/>
                    </a:lnTo>
                    <a:lnTo>
                      <a:pt x="13" y="47"/>
                    </a:lnTo>
                    <a:lnTo>
                      <a:pt x="18" y="44"/>
                    </a:lnTo>
                    <a:lnTo>
                      <a:pt x="26" y="40"/>
                    </a:lnTo>
                    <a:lnTo>
                      <a:pt x="35" y="36"/>
                    </a:lnTo>
                    <a:lnTo>
                      <a:pt x="44" y="31"/>
                    </a:lnTo>
                    <a:lnTo>
                      <a:pt x="55" y="26"/>
                    </a:lnTo>
                    <a:lnTo>
                      <a:pt x="66" y="21"/>
                    </a:lnTo>
                    <a:lnTo>
                      <a:pt x="78" y="16"/>
                    </a:lnTo>
                    <a:lnTo>
                      <a:pt x="90" y="12"/>
                    </a:lnTo>
                    <a:lnTo>
                      <a:pt x="101" y="7"/>
                    </a:lnTo>
                    <a:lnTo>
                      <a:pt x="111" y="4"/>
                    </a:lnTo>
                    <a:lnTo>
                      <a:pt x="121" y="2"/>
                    </a:lnTo>
                    <a:lnTo>
                      <a:pt x="129" y="0"/>
                    </a:lnTo>
                    <a:lnTo>
                      <a:pt x="136" y="0"/>
                    </a:lnTo>
                    <a:lnTo>
                      <a:pt x="141" y="2"/>
                    </a:lnTo>
                    <a:lnTo>
                      <a:pt x="142" y="2"/>
                    </a:lnTo>
                    <a:lnTo>
                      <a:pt x="143" y="3"/>
                    </a:lnTo>
                    <a:lnTo>
                      <a:pt x="143" y="4"/>
                    </a:lnTo>
                    <a:lnTo>
                      <a:pt x="144" y="4"/>
                    </a:lnTo>
                    <a:lnTo>
                      <a:pt x="139" y="4"/>
                    </a:lnTo>
                    <a:lnTo>
                      <a:pt x="134" y="4"/>
                    </a:lnTo>
                    <a:lnTo>
                      <a:pt x="132" y="5"/>
                    </a:lnTo>
                    <a:lnTo>
                      <a:pt x="131" y="5"/>
                    </a:lnTo>
                    <a:lnTo>
                      <a:pt x="117" y="7"/>
                    </a:lnTo>
                    <a:lnTo>
                      <a:pt x="101" y="12"/>
                    </a:lnTo>
                    <a:lnTo>
                      <a:pt x="85" y="17"/>
                    </a:lnTo>
                    <a:lnTo>
                      <a:pt x="70" y="24"/>
                    </a:lnTo>
                    <a:lnTo>
                      <a:pt x="57" y="30"/>
                    </a:lnTo>
                    <a:lnTo>
                      <a:pt x="46" y="35"/>
                    </a:lnTo>
                    <a:lnTo>
                      <a:pt x="39" y="39"/>
                    </a:lnTo>
                    <a:lnTo>
                      <a:pt x="36" y="40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20" name="Freeform 27"/>
              <p:cNvSpPr>
                <a:spLocks/>
              </p:cNvSpPr>
              <p:nvPr/>
            </p:nvSpPr>
            <p:spPr bwMode="auto">
              <a:xfrm>
                <a:off x="4745" y="1309"/>
                <a:ext cx="53" cy="54"/>
              </a:xfrm>
              <a:custGeom>
                <a:avLst/>
                <a:gdLst>
                  <a:gd name="T0" fmla="*/ 23 w 53"/>
                  <a:gd name="T1" fmla="*/ 48 h 54"/>
                  <a:gd name="T2" fmla="*/ 20 w 53"/>
                  <a:gd name="T3" fmla="*/ 42 h 54"/>
                  <a:gd name="T4" fmla="*/ 16 w 53"/>
                  <a:gd name="T5" fmla="*/ 32 h 54"/>
                  <a:gd name="T6" fmla="*/ 12 w 53"/>
                  <a:gd name="T7" fmla="*/ 22 h 54"/>
                  <a:gd name="T8" fmla="*/ 7 w 53"/>
                  <a:gd name="T9" fmla="*/ 13 h 54"/>
                  <a:gd name="T10" fmla="*/ 6 w 53"/>
                  <a:gd name="T11" fmla="*/ 10 h 54"/>
                  <a:gd name="T12" fmla="*/ 4 w 53"/>
                  <a:gd name="T13" fmla="*/ 7 h 54"/>
                  <a:gd name="T14" fmla="*/ 2 w 53"/>
                  <a:gd name="T15" fmla="*/ 4 h 54"/>
                  <a:gd name="T16" fmla="*/ 0 w 53"/>
                  <a:gd name="T17" fmla="*/ 0 h 54"/>
                  <a:gd name="T18" fmla="*/ 9 w 53"/>
                  <a:gd name="T19" fmla="*/ 9 h 54"/>
                  <a:gd name="T20" fmla="*/ 16 w 53"/>
                  <a:gd name="T21" fmla="*/ 17 h 54"/>
                  <a:gd name="T22" fmla="*/ 23 w 53"/>
                  <a:gd name="T23" fmla="*/ 25 h 54"/>
                  <a:gd name="T24" fmla="*/ 30 w 53"/>
                  <a:gd name="T25" fmla="*/ 32 h 54"/>
                  <a:gd name="T26" fmla="*/ 35 w 53"/>
                  <a:gd name="T27" fmla="*/ 39 h 54"/>
                  <a:gd name="T28" fmla="*/ 39 w 53"/>
                  <a:gd name="T29" fmla="*/ 43 h 54"/>
                  <a:gd name="T30" fmla="*/ 42 w 53"/>
                  <a:gd name="T31" fmla="*/ 46 h 54"/>
                  <a:gd name="T32" fmla="*/ 42 w 53"/>
                  <a:gd name="T33" fmla="*/ 47 h 54"/>
                  <a:gd name="T34" fmla="*/ 53 w 53"/>
                  <a:gd name="T35" fmla="*/ 49 h 54"/>
                  <a:gd name="T36" fmla="*/ 53 w 53"/>
                  <a:gd name="T37" fmla="*/ 50 h 54"/>
                  <a:gd name="T38" fmla="*/ 53 w 53"/>
                  <a:gd name="T39" fmla="*/ 50 h 54"/>
                  <a:gd name="T40" fmla="*/ 53 w 53"/>
                  <a:gd name="T41" fmla="*/ 50 h 54"/>
                  <a:gd name="T42" fmla="*/ 52 w 53"/>
                  <a:gd name="T43" fmla="*/ 50 h 54"/>
                  <a:gd name="T44" fmla="*/ 45 w 53"/>
                  <a:gd name="T45" fmla="*/ 52 h 54"/>
                  <a:gd name="T46" fmla="*/ 39 w 53"/>
                  <a:gd name="T47" fmla="*/ 54 h 54"/>
                  <a:gd name="T48" fmla="*/ 34 w 53"/>
                  <a:gd name="T49" fmla="*/ 54 h 54"/>
                  <a:gd name="T50" fmla="*/ 31 w 53"/>
                  <a:gd name="T51" fmla="*/ 54 h 54"/>
                  <a:gd name="T52" fmla="*/ 28 w 53"/>
                  <a:gd name="T53" fmla="*/ 53 h 54"/>
                  <a:gd name="T54" fmla="*/ 26 w 53"/>
                  <a:gd name="T55" fmla="*/ 51 h 54"/>
                  <a:gd name="T56" fmla="*/ 24 w 53"/>
                  <a:gd name="T57" fmla="*/ 50 h 54"/>
                  <a:gd name="T58" fmla="*/ 23 w 53"/>
                  <a:gd name="T59" fmla="*/ 48 h 5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53"/>
                  <a:gd name="T91" fmla="*/ 0 h 54"/>
                  <a:gd name="T92" fmla="*/ 53 w 53"/>
                  <a:gd name="T93" fmla="*/ 54 h 54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53" h="54">
                    <a:moveTo>
                      <a:pt x="23" y="48"/>
                    </a:moveTo>
                    <a:lnTo>
                      <a:pt x="20" y="42"/>
                    </a:lnTo>
                    <a:lnTo>
                      <a:pt x="16" y="32"/>
                    </a:lnTo>
                    <a:lnTo>
                      <a:pt x="12" y="22"/>
                    </a:lnTo>
                    <a:lnTo>
                      <a:pt x="7" y="13"/>
                    </a:lnTo>
                    <a:lnTo>
                      <a:pt x="6" y="10"/>
                    </a:lnTo>
                    <a:lnTo>
                      <a:pt x="4" y="7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9" y="9"/>
                    </a:lnTo>
                    <a:lnTo>
                      <a:pt x="16" y="17"/>
                    </a:lnTo>
                    <a:lnTo>
                      <a:pt x="23" y="25"/>
                    </a:lnTo>
                    <a:lnTo>
                      <a:pt x="30" y="32"/>
                    </a:lnTo>
                    <a:lnTo>
                      <a:pt x="35" y="39"/>
                    </a:lnTo>
                    <a:lnTo>
                      <a:pt x="39" y="43"/>
                    </a:lnTo>
                    <a:lnTo>
                      <a:pt x="42" y="46"/>
                    </a:lnTo>
                    <a:lnTo>
                      <a:pt x="42" y="47"/>
                    </a:lnTo>
                    <a:lnTo>
                      <a:pt x="53" y="49"/>
                    </a:lnTo>
                    <a:lnTo>
                      <a:pt x="53" y="50"/>
                    </a:lnTo>
                    <a:lnTo>
                      <a:pt x="52" y="50"/>
                    </a:lnTo>
                    <a:lnTo>
                      <a:pt x="45" y="52"/>
                    </a:lnTo>
                    <a:lnTo>
                      <a:pt x="39" y="54"/>
                    </a:lnTo>
                    <a:lnTo>
                      <a:pt x="34" y="54"/>
                    </a:lnTo>
                    <a:lnTo>
                      <a:pt x="31" y="54"/>
                    </a:lnTo>
                    <a:lnTo>
                      <a:pt x="28" y="53"/>
                    </a:lnTo>
                    <a:lnTo>
                      <a:pt x="26" y="51"/>
                    </a:lnTo>
                    <a:lnTo>
                      <a:pt x="24" y="50"/>
                    </a:lnTo>
                    <a:lnTo>
                      <a:pt x="23" y="48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21" name="Freeform 28"/>
              <p:cNvSpPr>
                <a:spLocks/>
              </p:cNvSpPr>
              <p:nvPr/>
            </p:nvSpPr>
            <p:spPr bwMode="auto">
              <a:xfrm>
                <a:off x="4640" y="1471"/>
                <a:ext cx="44" cy="31"/>
              </a:xfrm>
              <a:custGeom>
                <a:avLst/>
                <a:gdLst>
                  <a:gd name="T0" fmla="*/ 11 w 44"/>
                  <a:gd name="T1" fmla="*/ 8 h 31"/>
                  <a:gd name="T2" fmla="*/ 13 w 44"/>
                  <a:gd name="T3" fmla="*/ 7 h 31"/>
                  <a:gd name="T4" fmla="*/ 15 w 44"/>
                  <a:gd name="T5" fmla="*/ 6 h 31"/>
                  <a:gd name="T6" fmla="*/ 20 w 44"/>
                  <a:gd name="T7" fmla="*/ 4 h 31"/>
                  <a:gd name="T8" fmla="*/ 26 w 44"/>
                  <a:gd name="T9" fmla="*/ 2 h 31"/>
                  <a:gd name="T10" fmla="*/ 31 w 44"/>
                  <a:gd name="T11" fmla="*/ 0 h 31"/>
                  <a:gd name="T12" fmla="*/ 37 w 44"/>
                  <a:gd name="T13" fmla="*/ 0 h 31"/>
                  <a:gd name="T14" fmla="*/ 42 w 44"/>
                  <a:gd name="T15" fmla="*/ 0 h 31"/>
                  <a:gd name="T16" fmla="*/ 44 w 44"/>
                  <a:gd name="T17" fmla="*/ 2 h 31"/>
                  <a:gd name="T18" fmla="*/ 44 w 44"/>
                  <a:gd name="T19" fmla="*/ 3 h 31"/>
                  <a:gd name="T20" fmla="*/ 44 w 44"/>
                  <a:gd name="T21" fmla="*/ 5 h 31"/>
                  <a:gd name="T22" fmla="*/ 43 w 44"/>
                  <a:gd name="T23" fmla="*/ 8 h 31"/>
                  <a:gd name="T24" fmla="*/ 41 w 44"/>
                  <a:gd name="T25" fmla="*/ 13 h 31"/>
                  <a:gd name="T26" fmla="*/ 37 w 44"/>
                  <a:gd name="T27" fmla="*/ 17 h 31"/>
                  <a:gd name="T28" fmla="*/ 31 w 44"/>
                  <a:gd name="T29" fmla="*/ 22 h 31"/>
                  <a:gd name="T30" fmla="*/ 22 w 44"/>
                  <a:gd name="T31" fmla="*/ 27 h 31"/>
                  <a:gd name="T32" fmla="*/ 11 w 44"/>
                  <a:gd name="T33" fmla="*/ 31 h 31"/>
                  <a:gd name="T34" fmla="*/ 0 w 44"/>
                  <a:gd name="T35" fmla="*/ 26 h 31"/>
                  <a:gd name="T36" fmla="*/ 19 w 44"/>
                  <a:gd name="T37" fmla="*/ 14 h 31"/>
                  <a:gd name="T38" fmla="*/ 11 w 44"/>
                  <a:gd name="T39" fmla="*/ 8 h 3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44"/>
                  <a:gd name="T61" fmla="*/ 0 h 31"/>
                  <a:gd name="T62" fmla="*/ 44 w 44"/>
                  <a:gd name="T63" fmla="*/ 31 h 31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44" h="31">
                    <a:moveTo>
                      <a:pt x="11" y="8"/>
                    </a:moveTo>
                    <a:lnTo>
                      <a:pt x="13" y="7"/>
                    </a:lnTo>
                    <a:lnTo>
                      <a:pt x="15" y="6"/>
                    </a:lnTo>
                    <a:lnTo>
                      <a:pt x="20" y="4"/>
                    </a:lnTo>
                    <a:lnTo>
                      <a:pt x="26" y="2"/>
                    </a:lnTo>
                    <a:lnTo>
                      <a:pt x="31" y="0"/>
                    </a:lnTo>
                    <a:lnTo>
                      <a:pt x="37" y="0"/>
                    </a:lnTo>
                    <a:lnTo>
                      <a:pt x="42" y="0"/>
                    </a:lnTo>
                    <a:lnTo>
                      <a:pt x="44" y="2"/>
                    </a:lnTo>
                    <a:lnTo>
                      <a:pt x="44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1" y="13"/>
                    </a:lnTo>
                    <a:lnTo>
                      <a:pt x="37" y="17"/>
                    </a:lnTo>
                    <a:lnTo>
                      <a:pt x="31" y="22"/>
                    </a:lnTo>
                    <a:lnTo>
                      <a:pt x="22" y="27"/>
                    </a:lnTo>
                    <a:lnTo>
                      <a:pt x="11" y="31"/>
                    </a:lnTo>
                    <a:lnTo>
                      <a:pt x="0" y="26"/>
                    </a:lnTo>
                    <a:lnTo>
                      <a:pt x="19" y="14"/>
                    </a:lnTo>
                    <a:lnTo>
                      <a:pt x="11" y="8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22" name="Freeform 29"/>
              <p:cNvSpPr>
                <a:spLocks/>
              </p:cNvSpPr>
              <p:nvPr/>
            </p:nvSpPr>
            <p:spPr bwMode="auto">
              <a:xfrm>
                <a:off x="4567" y="1419"/>
                <a:ext cx="63" cy="51"/>
              </a:xfrm>
              <a:custGeom>
                <a:avLst/>
                <a:gdLst>
                  <a:gd name="T0" fmla="*/ 52 w 63"/>
                  <a:gd name="T1" fmla="*/ 50 h 51"/>
                  <a:gd name="T2" fmla="*/ 48 w 63"/>
                  <a:gd name="T3" fmla="*/ 51 h 51"/>
                  <a:gd name="T4" fmla="*/ 42 w 63"/>
                  <a:gd name="T5" fmla="*/ 51 h 51"/>
                  <a:gd name="T6" fmla="*/ 35 w 63"/>
                  <a:gd name="T7" fmla="*/ 50 h 51"/>
                  <a:gd name="T8" fmla="*/ 29 w 63"/>
                  <a:gd name="T9" fmla="*/ 50 h 51"/>
                  <a:gd name="T10" fmla="*/ 23 w 63"/>
                  <a:gd name="T11" fmla="*/ 48 h 51"/>
                  <a:gd name="T12" fmla="*/ 18 w 63"/>
                  <a:gd name="T13" fmla="*/ 47 h 51"/>
                  <a:gd name="T14" fmla="*/ 14 w 63"/>
                  <a:gd name="T15" fmla="*/ 47 h 51"/>
                  <a:gd name="T16" fmla="*/ 13 w 63"/>
                  <a:gd name="T17" fmla="*/ 46 h 51"/>
                  <a:gd name="T18" fmla="*/ 11 w 63"/>
                  <a:gd name="T19" fmla="*/ 45 h 51"/>
                  <a:gd name="T20" fmla="*/ 8 w 63"/>
                  <a:gd name="T21" fmla="*/ 40 h 51"/>
                  <a:gd name="T22" fmla="*/ 4 w 63"/>
                  <a:gd name="T23" fmla="*/ 26 h 51"/>
                  <a:gd name="T24" fmla="*/ 0 w 63"/>
                  <a:gd name="T25" fmla="*/ 2 h 51"/>
                  <a:gd name="T26" fmla="*/ 0 w 63"/>
                  <a:gd name="T27" fmla="*/ 1 h 51"/>
                  <a:gd name="T28" fmla="*/ 2 w 63"/>
                  <a:gd name="T29" fmla="*/ 0 h 51"/>
                  <a:gd name="T30" fmla="*/ 5 w 63"/>
                  <a:gd name="T31" fmla="*/ 1 h 51"/>
                  <a:gd name="T32" fmla="*/ 11 w 63"/>
                  <a:gd name="T33" fmla="*/ 6 h 51"/>
                  <a:gd name="T34" fmla="*/ 16 w 63"/>
                  <a:gd name="T35" fmla="*/ 14 h 51"/>
                  <a:gd name="T36" fmla="*/ 17 w 63"/>
                  <a:gd name="T37" fmla="*/ 20 h 51"/>
                  <a:gd name="T38" fmla="*/ 17 w 63"/>
                  <a:gd name="T39" fmla="*/ 25 h 51"/>
                  <a:gd name="T40" fmla="*/ 16 w 63"/>
                  <a:gd name="T41" fmla="*/ 27 h 51"/>
                  <a:gd name="T42" fmla="*/ 25 w 63"/>
                  <a:gd name="T43" fmla="*/ 39 h 51"/>
                  <a:gd name="T44" fmla="*/ 27 w 63"/>
                  <a:gd name="T45" fmla="*/ 39 h 51"/>
                  <a:gd name="T46" fmla="*/ 31 w 63"/>
                  <a:gd name="T47" fmla="*/ 38 h 51"/>
                  <a:gd name="T48" fmla="*/ 35 w 63"/>
                  <a:gd name="T49" fmla="*/ 38 h 51"/>
                  <a:gd name="T50" fmla="*/ 40 w 63"/>
                  <a:gd name="T51" fmla="*/ 37 h 51"/>
                  <a:gd name="T52" fmla="*/ 43 w 63"/>
                  <a:gd name="T53" fmla="*/ 35 h 51"/>
                  <a:gd name="T54" fmla="*/ 46 w 63"/>
                  <a:gd name="T55" fmla="*/ 32 h 51"/>
                  <a:gd name="T56" fmla="*/ 49 w 63"/>
                  <a:gd name="T57" fmla="*/ 29 h 51"/>
                  <a:gd name="T58" fmla="*/ 52 w 63"/>
                  <a:gd name="T59" fmla="*/ 26 h 51"/>
                  <a:gd name="T60" fmla="*/ 55 w 63"/>
                  <a:gd name="T61" fmla="*/ 23 h 51"/>
                  <a:gd name="T62" fmla="*/ 57 w 63"/>
                  <a:gd name="T63" fmla="*/ 22 h 51"/>
                  <a:gd name="T64" fmla="*/ 60 w 63"/>
                  <a:gd name="T65" fmla="*/ 22 h 51"/>
                  <a:gd name="T66" fmla="*/ 62 w 63"/>
                  <a:gd name="T67" fmla="*/ 25 h 51"/>
                  <a:gd name="T68" fmla="*/ 63 w 63"/>
                  <a:gd name="T69" fmla="*/ 33 h 51"/>
                  <a:gd name="T70" fmla="*/ 62 w 63"/>
                  <a:gd name="T71" fmla="*/ 40 h 51"/>
                  <a:gd name="T72" fmla="*/ 58 w 63"/>
                  <a:gd name="T73" fmla="*/ 46 h 51"/>
                  <a:gd name="T74" fmla="*/ 52 w 63"/>
                  <a:gd name="T75" fmla="*/ 50 h 51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63"/>
                  <a:gd name="T115" fmla="*/ 0 h 51"/>
                  <a:gd name="T116" fmla="*/ 63 w 63"/>
                  <a:gd name="T117" fmla="*/ 51 h 51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63" h="51">
                    <a:moveTo>
                      <a:pt x="52" y="50"/>
                    </a:moveTo>
                    <a:lnTo>
                      <a:pt x="48" y="51"/>
                    </a:lnTo>
                    <a:lnTo>
                      <a:pt x="42" y="51"/>
                    </a:lnTo>
                    <a:lnTo>
                      <a:pt x="35" y="50"/>
                    </a:lnTo>
                    <a:lnTo>
                      <a:pt x="29" y="50"/>
                    </a:lnTo>
                    <a:lnTo>
                      <a:pt x="23" y="48"/>
                    </a:lnTo>
                    <a:lnTo>
                      <a:pt x="18" y="47"/>
                    </a:lnTo>
                    <a:lnTo>
                      <a:pt x="14" y="47"/>
                    </a:lnTo>
                    <a:lnTo>
                      <a:pt x="13" y="46"/>
                    </a:lnTo>
                    <a:lnTo>
                      <a:pt x="11" y="45"/>
                    </a:lnTo>
                    <a:lnTo>
                      <a:pt x="8" y="40"/>
                    </a:lnTo>
                    <a:lnTo>
                      <a:pt x="4" y="26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11" y="6"/>
                    </a:lnTo>
                    <a:lnTo>
                      <a:pt x="16" y="14"/>
                    </a:lnTo>
                    <a:lnTo>
                      <a:pt x="17" y="20"/>
                    </a:lnTo>
                    <a:lnTo>
                      <a:pt x="17" y="25"/>
                    </a:lnTo>
                    <a:lnTo>
                      <a:pt x="16" y="27"/>
                    </a:lnTo>
                    <a:lnTo>
                      <a:pt x="25" y="39"/>
                    </a:lnTo>
                    <a:lnTo>
                      <a:pt x="27" y="39"/>
                    </a:lnTo>
                    <a:lnTo>
                      <a:pt x="31" y="38"/>
                    </a:lnTo>
                    <a:lnTo>
                      <a:pt x="35" y="38"/>
                    </a:lnTo>
                    <a:lnTo>
                      <a:pt x="40" y="37"/>
                    </a:lnTo>
                    <a:lnTo>
                      <a:pt x="43" y="35"/>
                    </a:lnTo>
                    <a:lnTo>
                      <a:pt x="46" y="32"/>
                    </a:lnTo>
                    <a:lnTo>
                      <a:pt x="49" y="29"/>
                    </a:lnTo>
                    <a:lnTo>
                      <a:pt x="52" y="26"/>
                    </a:lnTo>
                    <a:lnTo>
                      <a:pt x="55" y="23"/>
                    </a:lnTo>
                    <a:lnTo>
                      <a:pt x="57" y="22"/>
                    </a:lnTo>
                    <a:lnTo>
                      <a:pt x="60" y="22"/>
                    </a:lnTo>
                    <a:lnTo>
                      <a:pt x="62" y="25"/>
                    </a:lnTo>
                    <a:lnTo>
                      <a:pt x="63" y="33"/>
                    </a:lnTo>
                    <a:lnTo>
                      <a:pt x="62" y="40"/>
                    </a:lnTo>
                    <a:lnTo>
                      <a:pt x="58" y="46"/>
                    </a:lnTo>
                    <a:lnTo>
                      <a:pt x="52" y="50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23" name="Freeform 30"/>
              <p:cNvSpPr>
                <a:spLocks/>
              </p:cNvSpPr>
              <p:nvPr/>
            </p:nvSpPr>
            <p:spPr bwMode="auto">
              <a:xfrm>
                <a:off x="4522" y="1393"/>
                <a:ext cx="12" cy="26"/>
              </a:xfrm>
              <a:custGeom>
                <a:avLst/>
                <a:gdLst>
                  <a:gd name="T0" fmla="*/ 2 w 12"/>
                  <a:gd name="T1" fmla="*/ 0 h 26"/>
                  <a:gd name="T2" fmla="*/ 4 w 12"/>
                  <a:gd name="T3" fmla="*/ 1 h 26"/>
                  <a:gd name="T4" fmla="*/ 8 w 12"/>
                  <a:gd name="T5" fmla="*/ 4 h 26"/>
                  <a:gd name="T6" fmla="*/ 12 w 12"/>
                  <a:gd name="T7" fmla="*/ 9 h 26"/>
                  <a:gd name="T8" fmla="*/ 12 w 12"/>
                  <a:gd name="T9" fmla="*/ 14 h 26"/>
                  <a:gd name="T10" fmla="*/ 12 w 12"/>
                  <a:gd name="T11" fmla="*/ 16 h 26"/>
                  <a:gd name="T12" fmla="*/ 11 w 12"/>
                  <a:gd name="T13" fmla="*/ 20 h 26"/>
                  <a:gd name="T14" fmla="*/ 11 w 12"/>
                  <a:gd name="T15" fmla="*/ 23 h 26"/>
                  <a:gd name="T16" fmla="*/ 11 w 12"/>
                  <a:gd name="T17" fmla="*/ 26 h 26"/>
                  <a:gd name="T18" fmla="*/ 8 w 12"/>
                  <a:gd name="T19" fmla="*/ 26 h 26"/>
                  <a:gd name="T20" fmla="*/ 6 w 12"/>
                  <a:gd name="T21" fmla="*/ 26 h 26"/>
                  <a:gd name="T22" fmla="*/ 3 w 12"/>
                  <a:gd name="T23" fmla="*/ 25 h 26"/>
                  <a:gd name="T24" fmla="*/ 1 w 12"/>
                  <a:gd name="T25" fmla="*/ 25 h 26"/>
                  <a:gd name="T26" fmla="*/ 0 w 12"/>
                  <a:gd name="T27" fmla="*/ 16 h 26"/>
                  <a:gd name="T28" fmla="*/ 1 w 12"/>
                  <a:gd name="T29" fmla="*/ 8 h 26"/>
                  <a:gd name="T30" fmla="*/ 1 w 12"/>
                  <a:gd name="T31" fmla="*/ 2 h 26"/>
                  <a:gd name="T32" fmla="*/ 2 w 12"/>
                  <a:gd name="T33" fmla="*/ 0 h 2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2"/>
                  <a:gd name="T52" fmla="*/ 0 h 26"/>
                  <a:gd name="T53" fmla="*/ 12 w 12"/>
                  <a:gd name="T54" fmla="*/ 26 h 2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2" h="26">
                    <a:moveTo>
                      <a:pt x="2" y="0"/>
                    </a:moveTo>
                    <a:lnTo>
                      <a:pt x="4" y="1"/>
                    </a:lnTo>
                    <a:lnTo>
                      <a:pt x="8" y="4"/>
                    </a:lnTo>
                    <a:lnTo>
                      <a:pt x="12" y="9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11" y="20"/>
                    </a:lnTo>
                    <a:lnTo>
                      <a:pt x="11" y="23"/>
                    </a:lnTo>
                    <a:lnTo>
                      <a:pt x="11" y="26"/>
                    </a:lnTo>
                    <a:lnTo>
                      <a:pt x="8" y="26"/>
                    </a:lnTo>
                    <a:lnTo>
                      <a:pt x="6" y="26"/>
                    </a:lnTo>
                    <a:lnTo>
                      <a:pt x="3" y="25"/>
                    </a:lnTo>
                    <a:lnTo>
                      <a:pt x="1" y="25"/>
                    </a:lnTo>
                    <a:lnTo>
                      <a:pt x="0" y="16"/>
                    </a:lnTo>
                    <a:lnTo>
                      <a:pt x="1" y="8"/>
                    </a:lnTo>
                    <a:lnTo>
                      <a:pt x="1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24" name="Freeform 31"/>
              <p:cNvSpPr>
                <a:spLocks/>
              </p:cNvSpPr>
              <p:nvPr/>
            </p:nvSpPr>
            <p:spPr bwMode="auto">
              <a:xfrm>
                <a:off x="4536" y="1331"/>
                <a:ext cx="32" cy="32"/>
              </a:xfrm>
              <a:custGeom>
                <a:avLst/>
                <a:gdLst>
                  <a:gd name="T0" fmla="*/ 32 w 32"/>
                  <a:gd name="T1" fmla="*/ 0 h 32"/>
                  <a:gd name="T2" fmla="*/ 32 w 32"/>
                  <a:gd name="T3" fmla="*/ 5 h 32"/>
                  <a:gd name="T4" fmla="*/ 30 w 32"/>
                  <a:gd name="T5" fmla="*/ 17 h 32"/>
                  <a:gd name="T6" fmla="*/ 26 w 32"/>
                  <a:gd name="T7" fmla="*/ 28 h 32"/>
                  <a:gd name="T8" fmla="*/ 18 w 32"/>
                  <a:gd name="T9" fmla="*/ 32 h 32"/>
                  <a:gd name="T10" fmla="*/ 14 w 32"/>
                  <a:gd name="T11" fmla="*/ 30 h 32"/>
                  <a:gd name="T12" fmla="*/ 9 w 32"/>
                  <a:gd name="T13" fmla="*/ 28 h 32"/>
                  <a:gd name="T14" fmla="*/ 5 w 32"/>
                  <a:gd name="T15" fmla="*/ 26 h 32"/>
                  <a:gd name="T16" fmla="*/ 0 w 32"/>
                  <a:gd name="T17" fmla="*/ 24 h 32"/>
                  <a:gd name="T18" fmla="*/ 1 w 32"/>
                  <a:gd name="T19" fmla="*/ 23 h 32"/>
                  <a:gd name="T20" fmla="*/ 2 w 32"/>
                  <a:gd name="T21" fmla="*/ 22 h 32"/>
                  <a:gd name="T22" fmla="*/ 2 w 32"/>
                  <a:gd name="T23" fmla="*/ 21 h 32"/>
                  <a:gd name="T24" fmla="*/ 3 w 32"/>
                  <a:gd name="T25" fmla="*/ 20 h 32"/>
                  <a:gd name="T26" fmla="*/ 18 w 32"/>
                  <a:gd name="T27" fmla="*/ 20 h 32"/>
                  <a:gd name="T28" fmla="*/ 32 w 32"/>
                  <a:gd name="T29" fmla="*/ 0 h 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2"/>
                  <a:gd name="T46" fmla="*/ 0 h 32"/>
                  <a:gd name="T47" fmla="*/ 32 w 32"/>
                  <a:gd name="T48" fmla="*/ 32 h 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2" h="32">
                    <a:moveTo>
                      <a:pt x="32" y="0"/>
                    </a:moveTo>
                    <a:lnTo>
                      <a:pt x="32" y="5"/>
                    </a:lnTo>
                    <a:lnTo>
                      <a:pt x="30" y="17"/>
                    </a:lnTo>
                    <a:lnTo>
                      <a:pt x="26" y="28"/>
                    </a:lnTo>
                    <a:lnTo>
                      <a:pt x="18" y="32"/>
                    </a:lnTo>
                    <a:lnTo>
                      <a:pt x="14" y="30"/>
                    </a:lnTo>
                    <a:lnTo>
                      <a:pt x="9" y="28"/>
                    </a:lnTo>
                    <a:lnTo>
                      <a:pt x="5" y="26"/>
                    </a:lnTo>
                    <a:lnTo>
                      <a:pt x="0" y="24"/>
                    </a:lnTo>
                    <a:lnTo>
                      <a:pt x="1" y="23"/>
                    </a:lnTo>
                    <a:lnTo>
                      <a:pt x="2" y="22"/>
                    </a:lnTo>
                    <a:lnTo>
                      <a:pt x="2" y="21"/>
                    </a:lnTo>
                    <a:lnTo>
                      <a:pt x="3" y="20"/>
                    </a:lnTo>
                    <a:lnTo>
                      <a:pt x="18" y="2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25" name="Freeform 32"/>
              <p:cNvSpPr>
                <a:spLocks/>
              </p:cNvSpPr>
              <p:nvPr/>
            </p:nvSpPr>
            <p:spPr bwMode="auto">
              <a:xfrm>
                <a:off x="4590" y="1399"/>
                <a:ext cx="86" cy="93"/>
              </a:xfrm>
              <a:custGeom>
                <a:avLst/>
                <a:gdLst>
                  <a:gd name="T0" fmla="*/ 10 w 86"/>
                  <a:gd name="T1" fmla="*/ 77 h 93"/>
                  <a:gd name="T2" fmla="*/ 12 w 86"/>
                  <a:gd name="T3" fmla="*/ 78 h 93"/>
                  <a:gd name="T4" fmla="*/ 16 w 86"/>
                  <a:gd name="T5" fmla="*/ 80 h 93"/>
                  <a:gd name="T6" fmla="*/ 22 w 86"/>
                  <a:gd name="T7" fmla="*/ 82 h 93"/>
                  <a:gd name="T8" fmla="*/ 29 w 86"/>
                  <a:gd name="T9" fmla="*/ 83 h 93"/>
                  <a:gd name="T10" fmla="*/ 36 w 86"/>
                  <a:gd name="T11" fmla="*/ 83 h 93"/>
                  <a:gd name="T12" fmla="*/ 43 w 86"/>
                  <a:gd name="T13" fmla="*/ 80 h 93"/>
                  <a:gd name="T14" fmla="*/ 48 w 86"/>
                  <a:gd name="T15" fmla="*/ 75 h 93"/>
                  <a:gd name="T16" fmla="*/ 51 w 86"/>
                  <a:gd name="T17" fmla="*/ 65 h 93"/>
                  <a:gd name="T18" fmla="*/ 52 w 86"/>
                  <a:gd name="T19" fmla="*/ 64 h 93"/>
                  <a:gd name="T20" fmla="*/ 54 w 86"/>
                  <a:gd name="T21" fmla="*/ 60 h 93"/>
                  <a:gd name="T22" fmla="*/ 55 w 86"/>
                  <a:gd name="T23" fmla="*/ 55 h 93"/>
                  <a:gd name="T24" fmla="*/ 57 w 86"/>
                  <a:gd name="T25" fmla="*/ 49 h 93"/>
                  <a:gd name="T26" fmla="*/ 57 w 86"/>
                  <a:gd name="T27" fmla="*/ 43 h 93"/>
                  <a:gd name="T28" fmla="*/ 56 w 86"/>
                  <a:gd name="T29" fmla="*/ 38 h 93"/>
                  <a:gd name="T30" fmla="*/ 52 w 86"/>
                  <a:gd name="T31" fmla="*/ 35 h 93"/>
                  <a:gd name="T32" fmla="*/ 45 w 86"/>
                  <a:gd name="T33" fmla="*/ 34 h 93"/>
                  <a:gd name="T34" fmla="*/ 37 w 86"/>
                  <a:gd name="T35" fmla="*/ 34 h 93"/>
                  <a:gd name="T36" fmla="*/ 30 w 86"/>
                  <a:gd name="T37" fmla="*/ 35 h 93"/>
                  <a:gd name="T38" fmla="*/ 26 w 86"/>
                  <a:gd name="T39" fmla="*/ 35 h 93"/>
                  <a:gd name="T40" fmla="*/ 23 w 86"/>
                  <a:gd name="T41" fmla="*/ 37 h 93"/>
                  <a:gd name="T42" fmla="*/ 20 w 86"/>
                  <a:gd name="T43" fmla="*/ 38 h 93"/>
                  <a:gd name="T44" fmla="*/ 18 w 86"/>
                  <a:gd name="T45" fmla="*/ 39 h 93"/>
                  <a:gd name="T46" fmla="*/ 16 w 86"/>
                  <a:gd name="T47" fmla="*/ 40 h 93"/>
                  <a:gd name="T48" fmla="*/ 14 w 86"/>
                  <a:gd name="T49" fmla="*/ 42 h 93"/>
                  <a:gd name="T50" fmla="*/ 21 w 86"/>
                  <a:gd name="T51" fmla="*/ 28 h 93"/>
                  <a:gd name="T52" fmla="*/ 0 w 86"/>
                  <a:gd name="T53" fmla="*/ 12 h 93"/>
                  <a:gd name="T54" fmla="*/ 13 w 86"/>
                  <a:gd name="T55" fmla="*/ 11 h 93"/>
                  <a:gd name="T56" fmla="*/ 15 w 86"/>
                  <a:gd name="T57" fmla="*/ 0 h 93"/>
                  <a:gd name="T58" fmla="*/ 49 w 86"/>
                  <a:gd name="T59" fmla="*/ 25 h 93"/>
                  <a:gd name="T60" fmla="*/ 69 w 86"/>
                  <a:gd name="T61" fmla="*/ 42 h 93"/>
                  <a:gd name="T62" fmla="*/ 86 w 86"/>
                  <a:gd name="T63" fmla="*/ 63 h 93"/>
                  <a:gd name="T64" fmla="*/ 85 w 86"/>
                  <a:gd name="T65" fmla="*/ 63 h 93"/>
                  <a:gd name="T66" fmla="*/ 81 w 86"/>
                  <a:gd name="T67" fmla="*/ 62 h 93"/>
                  <a:gd name="T68" fmla="*/ 76 w 86"/>
                  <a:gd name="T69" fmla="*/ 63 h 93"/>
                  <a:gd name="T70" fmla="*/ 68 w 86"/>
                  <a:gd name="T71" fmla="*/ 67 h 93"/>
                  <a:gd name="T72" fmla="*/ 62 w 86"/>
                  <a:gd name="T73" fmla="*/ 72 h 93"/>
                  <a:gd name="T74" fmla="*/ 59 w 86"/>
                  <a:gd name="T75" fmla="*/ 78 h 93"/>
                  <a:gd name="T76" fmla="*/ 57 w 86"/>
                  <a:gd name="T77" fmla="*/ 85 h 93"/>
                  <a:gd name="T78" fmla="*/ 53 w 86"/>
                  <a:gd name="T79" fmla="*/ 88 h 93"/>
                  <a:gd name="T80" fmla="*/ 50 w 86"/>
                  <a:gd name="T81" fmla="*/ 90 h 93"/>
                  <a:gd name="T82" fmla="*/ 48 w 86"/>
                  <a:gd name="T83" fmla="*/ 91 h 93"/>
                  <a:gd name="T84" fmla="*/ 44 w 86"/>
                  <a:gd name="T85" fmla="*/ 92 h 93"/>
                  <a:gd name="T86" fmla="*/ 41 w 86"/>
                  <a:gd name="T87" fmla="*/ 92 h 93"/>
                  <a:gd name="T88" fmla="*/ 39 w 86"/>
                  <a:gd name="T89" fmla="*/ 93 h 93"/>
                  <a:gd name="T90" fmla="*/ 35 w 86"/>
                  <a:gd name="T91" fmla="*/ 93 h 93"/>
                  <a:gd name="T92" fmla="*/ 32 w 86"/>
                  <a:gd name="T93" fmla="*/ 93 h 93"/>
                  <a:gd name="T94" fmla="*/ 28 w 86"/>
                  <a:gd name="T95" fmla="*/ 92 h 93"/>
                  <a:gd name="T96" fmla="*/ 10 w 86"/>
                  <a:gd name="T97" fmla="*/ 77 h 93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86"/>
                  <a:gd name="T148" fmla="*/ 0 h 93"/>
                  <a:gd name="T149" fmla="*/ 86 w 86"/>
                  <a:gd name="T150" fmla="*/ 93 h 93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86" h="93">
                    <a:moveTo>
                      <a:pt x="10" y="77"/>
                    </a:moveTo>
                    <a:lnTo>
                      <a:pt x="12" y="78"/>
                    </a:lnTo>
                    <a:lnTo>
                      <a:pt x="16" y="80"/>
                    </a:lnTo>
                    <a:lnTo>
                      <a:pt x="22" y="82"/>
                    </a:lnTo>
                    <a:lnTo>
                      <a:pt x="29" y="83"/>
                    </a:lnTo>
                    <a:lnTo>
                      <a:pt x="36" y="83"/>
                    </a:lnTo>
                    <a:lnTo>
                      <a:pt x="43" y="80"/>
                    </a:lnTo>
                    <a:lnTo>
                      <a:pt x="48" y="75"/>
                    </a:lnTo>
                    <a:lnTo>
                      <a:pt x="51" y="65"/>
                    </a:lnTo>
                    <a:lnTo>
                      <a:pt x="52" y="64"/>
                    </a:lnTo>
                    <a:lnTo>
                      <a:pt x="54" y="60"/>
                    </a:lnTo>
                    <a:lnTo>
                      <a:pt x="55" y="55"/>
                    </a:lnTo>
                    <a:lnTo>
                      <a:pt x="57" y="49"/>
                    </a:lnTo>
                    <a:lnTo>
                      <a:pt x="57" y="43"/>
                    </a:lnTo>
                    <a:lnTo>
                      <a:pt x="56" y="38"/>
                    </a:lnTo>
                    <a:lnTo>
                      <a:pt x="52" y="35"/>
                    </a:lnTo>
                    <a:lnTo>
                      <a:pt x="45" y="34"/>
                    </a:lnTo>
                    <a:lnTo>
                      <a:pt x="37" y="34"/>
                    </a:lnTo>
                    <a:lnTo>
                      <a:pt x="30" y="35"/>
                    </a:lnTo>
                    <a:lnTo>
                      <a:pt x="26" y="35"/>
                    </a:lnTo>
                    <a:lnTo>
                      <a:pt x="23" y="37"/>
                    </a:lnTo>
                    <a:lnTo>
                      <a:pt x="20" y="38"/>
                    </a:lnTo>
                    <a:lnTo>
                      <a:pt x="18" y="39"/>
                    </a:lnTo>
                    <a:lnTo>
                      <a:pt x="16" y="40"/>
                    </a:lnTo>
                    <a:lnTo>
                      <a:pt x="14" y="42"/>
                    </a:lnTo>
                    <a:lnTo>
                      <a:pt x="21" y="28"/>
                    </a:lnTo>
                    <a:lnTo>
                      <a:pt x="0" y="12"/>
                    </a:lnTo>
                    <a:lnTo>
                      <a:pt x="13" y="11"/>
                    </a:lnTo>
                    <a:lnTo>
                      <a:pt x="15" y="0"/>
                    </a:lnTo>
                    <a:lnTo>
                      <a:pt x="49" y="25"/>
                    </a:lnTo>
                    <a:lnTo>
                      <a:pt x="69" y="42"/>
                    </a:lnTo>
                    <a:lnTo>
                      <a:pt x="86" y="63"/>
                    </a:lnTo>
                    <a:lnTo>
                      <a:pt x="85" y="63"/>
                    </a:lnTo>
                    <a:lnTo>
                      <a:pt x="81" y="62"/>
                    </a:lnTo>
                    <a:lnTo>
                      <a:pt x="76" y="63"/>
                    </a:lnTo>
                    <a:lnTo>
                      <a:pt x="68" y="67"/>
                    </a:lnTo>
                    <a:lnTo>
                      <a:pt x="62" y="72"/>
                    </a:lnTo>
                    <a:lnTo>
                      <a:pt x="59" y="78"/>
                    </a:lnTo>
                    <a:lnTo>
                      <a:pt x="57" y="85"/>
                    </a:lnTo>
                    <a:lnTo>
                      <a:pt x="53" y="88"/>
                    </a:lnTo>
                    <a:lnTo>
                      <a:pt x="50" y="90"/>
                    </a:lnTo>
                    <a:lnTo>
                      <a:pt x="48" y="91"/>
                    </a:lnTo>
                    <a:lnTo>
                      <a:pt x="44" y="92"/>
                    </a:lnTo>
                    <a:lnTo>
                      <a:pt x="41" y="92"/>
                    </a:lnTo>
                    <a:lnTo>
                      <a:pt x="39" y="93"/>
                    </a:lnTo>
                    <a:lnTo>
                      <a:pt x="35" y="93"/>
                    </a:lnTo>
                    <a:lnTo>
                      <a:pt x="32" y="93"/>
                    </a:lnTo>
                    <a:lnTo>
                      <a:pt x="28" y="92"/>
                    </a:lnTo>
                    <a:lnTo>
                      <a:pt x="10" y="7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26" name="Freeform 33"/>
              <p:cNvSpPr>
                <a:spLocks/>
              </p:cNvSpPr>
              <p:nvPr/>
            </p:nvSpPr>
            <p:spPr bwMode="auto">
              <a:xfrm>
                <a:off x="4550" y="1390"/>
                <a:ext cx="19" cy="33"/>
              </a:xfrm>
              <a:custGeom>
                <a:avLst/>
                <a:gdLst>
                  <a:gd name="T0" fmla="*/ 0 w 19"/>
                  <a:gd name="T1" fmla="*/ 22 h 33"/>
                  <a:gd name="T2" fmla="*/ 10 w 19"/>
                  <a:gd name="T3" fmla="*/ 0 h 33"/>
                  <a:gd name="T4" fmla="*/ 19 w 19"/>
                  <a:gd name="T5" fmla="*/ 0 h 33"/>
                  <a:gd name="T6" fmla="*/ 4 w 19"/>
                  <a:gd name="T7" fmla="*/ 33 h 33"/>
                  <a:gd name="T8" fmla="*/ 0 w 19"/>
                  <a:gd name="T9" fmla="*/ 22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"/>
                  <a:gd name="T16" fmla="*/ 0 h 33"/>
                  <a:gd name="T17" fmla="*/ 19 w 19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" h="33">
                    <a:moveTo>
                      <a:pt x="0" y="22"/>
                    </a:moveTo>
                    <a:lnTo>
                      <a:pt x="10" y="0"/>
                    </a:lnTo>
                    <a:lnTo>
                      <a:pt x="19" y="0"/>
                    </a:lnTo>
                    <a:lnTo>
                      <a:pt x="4" y="33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27" name="Freeform 34"/>
              <p:cNvSpPr>
                <a:spLocks/>
              </p:cNvSpPr>
              <p:nvPr/>
            </p:nvSpPr>
            <p:spPr bwMode="auto">
              <a:xfrm>
                <a:off x="4616" y="1294"/>
                <a:ext cx="59" cy="40"/>
              </a:xfrm>
              <a:custGeom>
                <a:avLst/>
                <a:gdLst>
                  <a:gd name="T0" fmla="*/ 7 w 59"/>
                  <a:gd name="T1" fmla="*/ 31 h 40"/>
                  <a:gd name="T2" fmla="*/ 0 w 59"/>
                  <a:gd name="T3" fmla="*/ 12 h 40"/>
                  <a:gd name="T4" fmla="*/ 28 w 59"/>
                  <a:gd name="T5" fmla="*/ 27 h 40"/>
                  <a:gd name="T6" fmla="*/ 45 w 59"/>
                  <a:gd name="T7" fmla="*/ 22 h 40"/>
                  <a:gd name="T8" fmla="*/ 54 w 59"/>
                  <a:gd name="T9" fmla="*/ 0 h 40"/>
                  <a:gd name="T10" fmla="*/ 59 w 59"/>
                  <a:gd name="T11" fmla="*/ 35 h 40"/>
                  <a:gd name="T12" fmla="*/ 30 w 59"/>
                  <a:gd name="T13" fmla="*/ 40 h 40"/>
                  <a:gd name="T14" fmla="*/ 7 w 59"/>
                  <a:gd name="T15" fmla="*/ 31 h 4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9"/>
                  <a:gd name="T25" fmla="*/ 0 h 40"/>
                  <a:gd name="T26" fmla="*/ 59 w 59"/>
                  <a:gd name="T27" fmla="*/ 40 h 4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9" h="40">
                    <a:moveTo>
                      <a:pt x="7" y="31"/>
                    </a:moveTo>
                    <a:lnTo>
                      <a:pt x="0" y="12"/>
                    </a:lnTo>
                    <a:lnTo>
                      <a:pt x="28" y="27"/>
                    </a:lnTo>
                    <a:lnTo>
                      <a:pt x="45" y="22"/>
                    </a:lnTo>
                    <a:lnTo>
                      <a:pt x="54" y="0"/>
                    </a:lnTo>
                    <a:lnTo>
                      <a:pt x="59" y="35"/>
                    </a:lnTo>
                    <a:lnTo>
                      <a:pt x="30" y="40"/>
                    </a:lnTo>
                    <a:lnTo>
                      <a:pt x="7" y="3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28" name="Freeform 35"/>
              <p:cNvSpPr>
                <a:spLocks/>
              </p:cNvSpPr>
              <p:nvPr/>
            </p:nvSpPr>
            <p:spPr bwMode="auto">
              <a:xfrm>
                <a:off x="4444" y="1191"/>
                <a:ext cx="290" cy="400"/>
              </a:xfrm>
              <a:custGeom>
                <a:avLst/>
                <a:gdLst>
                  <a:gd name="T0" fmla="*/ 21 w 290"/>
                  <a:gd name="T1" fmla="*/ 318 h 400"/>
                  <a:gd name="T2" fmla="*/ 227 w 290"/>
                  <a:gd name="T3" fmla="*/ 8 h 400"/>
                  <a:gd name="T4" fmla="*/ 231 w 290"/>
                  <a:gd name="T5" fmla="*/ 0 h 400"/>
                  <a:gd name="T6" fmla="*/ 241 w 290"/>
                  <a:gd name="T7" fmla="*/ 3 h 400"/>
                  <a:gd name="T8" fmla="*/ 277 w 290"/>
                  <a:gd name="T9" fmla="*/ 17 h 400"/>
                  <a:gd name="T10" fmla="*/ 290 w 290"/>
                  <a:gd name="T11" fmla="*/ 22 h 400"/>
                  <a:gd name="T12" fmla="*/ 282 w 290"/>
                  <a:gd name="T13" fmla="*/ 33 h 400"/>
                  <a:gd name="T14" fmla="*/ 67 w 290"/>
                  <a:gd name="T15" fmla="*/ 345 h 400"/>
                  <a:gd name="T16" fmla="*/ 66 w 290"/>
                  <a:gd name="T17" fmla="*/ 346 h 400"/>
                  <a:gd name="T18" fmla="*/ 65 w 290"/>
                  <a:gd name="T19" fmla="*/ 347 h 400"/>
                  <a:gd name="T20" fmla="*/ 28 w 290"/>
                  <a:gd name="T21" fmla="*/ 378 h 400"/>
                  <a:gd name="T22" fmla="*/ 0 w 290"/>
                  <a:gd name="T23" fmla="*/ 400 h 400"/>
                  <a:gd name="T24" fmla="*/ 8 w 290"/>
                  <a:gd name="T25" fmla="*/ 367 h 400"/>
                  <a:gd name="T26" fmla="*/ 20 w 290"/>
                  <a:gd name="T27" fmla="*/ 321 h 400"/>
                  <a:gd name="T28" fmla="*/ 20 w 290"/>
                  <a:gd name="T29" fmla="*/ 320 h 400"/>
                  <a:gd name="T30" fmla="*/ 21 w 290"/>
                  <a:gd name="T31" fmla="*/ 318 h 40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90"/>
                  <a:gd name="T49" fmla="*/ 0 h 400"/>
                  <a:gd name="T50" fmla="*/ 290 w 290"/>
                  <a:gd name="T51" fmla="*/ 400 h 400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90" h="400">
                    <a:moveTo>
                      <a:pt x="21" y="318"/>
                    </a:moveTo>
                    <a:lnTo>
                      <a:pt x="227" y="8"/>
                    </a:lnTo>
                    <a:lnTo>
                      <a:pt x="231" y="0"/>
                    </a:lnTo>
                    <a:lnTo>
                      <a:pt x="241" y="3"/>
                    </a:lnTo>
                    <a:lnTo>
                      <a:pt x="277" y="17"/>
                    </a:lnTo>
                    <a:lnTo>
                      <a:pt x="290" y="22"/>
                    </a:lnTo>
                    <a:lnTo>
                      <a:pt x="282" y="33"/>
                    </a:lnTo>
                    <a:lnTo>
                      <a:pt x="67" y="345"/>
                    </a:lnTo>
                    <a:lnTo>
                      <a:pt x="66" y="346"/>
                    </a:lnTo>
                    <a:lnTo>
                      <a:pt x="65" y="347"/>
                    </a:lnTo>
                    <a:lnTo>
                      <a:pt x="28" y="378"/>
                    </a:lnTo>
                    <a:lnTo>
                      <a:pt x="0" y="400"/>
                    </a:lnTo>
                    <a:lnTo>
                      <a:pt x="8" y="367"/>
                    </a:lnTo>
                    <a:lnTo>
                      <a:pt x="20" y="321"/>
                    </a:lnTo>
                    <a:lnTo>
                      <a:pt x="20" y="320"/>
                    </a:lnTo>
                    <a:lnTo>
                      <a:pt x="21" y="3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29" name="Freeform 36"/>
              <p:cNvSpPr>
                <a:spLocks/>
              </p:cNvSpPr>
              <p:nvPr/>
            </p:nvSpPr>
            <p:spPr bwMode="auto">
              <a:xfrm>
                <a:off x="4464" y="1464"/>
                <a:ext cx="63" cy="97"/>
              </a:xfrm>
              <a:custGeom>
                <a:avLst/>
                <a:gdLst>
                  <a:gd name="T0" fmla="*/ 63 w 63"/>
                  <a:gd name="T1" fmla="*/ 5 h 97"/>
                  <a:gd name="T2" fmla="*/ 61 w 63"/>
                  <a:gd name="T3" fmla="*/ 5 h 97"/>
                  <a:gd name="T4" fmla="*/ 56 w 63"/>
                  <a:gd name="T5" fmla="*/ 4 h 97"/>
                  <a:gd name="T6" fmla="*/ 50 w 63"/>
                  <a:gd name="T7" fmla="*/ 3 h 97"/>
                  <a:gd name="T8" fmla="*/ 45 w 63"/>
                  <a:gd name="T9" fmla="*/ 0 h 97"/>
                  <a:gd name="T10" fmla="*/ 11 w 63"/>
                  <a:gd name="T11" fmla="*/ 51 h 97"/>
                  <a:gd name="T12" fmla="*/ 0 w 63"/>
                  <a:gd name="T13" fmla="*/ 97 h 97"/>
                  <a:gd name="T14" fmla="*/ 1 w 63"/>
                  <a:gd name="T15" fmla="*/ 95 h 97"/>
                  <a:gd name="T16" fmla="*/ 28 w 63"/>
                  <a:gd name="T17" fmla="*/ 54 h 97"/>
                  <a:gd name="T18" fmla="*/ 63 w 63"/>
                  <a:gd name="T19" fmla="*/ 5 h 9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3"/>
                  <a:gd name="T31" fmla="*/ 0 h 97"/>
                  <a:gd name="T32" fmla="*/ 63 w 63"/>
                  <a:gd name="T33" fmla="*/ 97 h 9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3" h="97">
                    <a:moveTo>
                      <a:pt x="63" y="5"/>
                    </a:moveTo>
                    <a:lnTo>
                      <a:pt x="61" y="5"/>
                    </a:lnTo>
                    <a:lnTo>
                      <a:pt x="56" y="4"/>
                    </a:lnTo>
                    <a:lnTo>
                      <a:pt x="50" y="3"/>
                    </a:lnTo>
                    <a:lnTo>
                      <a:pt x="45" y="0"/>
                    </a:lnTo>
                    <a:lnTo>
                      <a:pt x="11" y="51"/>
                    </a:lnTo>
                    <a:lnTo>
                      <a:pt x="0" y="97"/>
                    </a:lnTo>
                    <a:lnTo>
                      <a:pt x="1" y="95"/>
                    </a:lnTo>
                    <a:lnTo>
                      <a:pt x="28" y="54"/>
                    </a:lnTo>
                    <a:lnTo>
                      <a:pt x="63" y="5"/>
                    </a:lnTo>
                    <a:close/>
                  </a:path>
                </a:pathLst>
              </a:custGeom>
              <a:solidFill>
                <a:srgbClr val="755B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30" name="Freeform 37"/>
              <p:cNvSpPr>
                <a:spLocks/>
              </p:cNvSpPr>
              <p:nvPr/>
            </p:nvSpPr>
            <p:spPr bwMode="auto">
              <a:xfrm>
                <a:off x="4674" y="1204"/>
                <a:ext cx="34" cy="17"/>
              </a:xfrm>
              <a:custGeom>
                <a:avLst/>
                <a:gdLst>
                  <a:gd name="T0" fmla="*/ 34 w 34"/>
                  <a:gd name="T1" fmla="*/ 11 h 17"/>
                  <a:gd name="T2" fmla="*/ 7 w 34"/>
                  <a:gd name="T3" fmla="*/ 0 h 17"/>
                  <a:gd name="T4" fmla="*/ 0 w 34"/>
                  <a:gd name="T5" fmla="*/ 10 h 17"/>
                  <a:gd name="T6" fmla="*/ 31 w 34"/>
                  <a:gd name="T7" fmla="*/ 17 h 17"/>
                  <a:gd name="T8" fmla="*/ 34 w 34"/>
                  <a:gd name="T9" fmla="*/ 11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4"/>
                  <a:gd name="T16" fmla="*/ 0 h 17"/>
                  <a:gd name="T17" fmla="*/ 34 w 34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4" h="17">
                    <a:moveTo>
                      <a:pt x="34" y="11"/>
                    </a:moveTo>
                    <a:lnTo>
                      <a:pt x="7" y="0"/>
                    </a:lnTo>
                    <a:lnTo>
                      <a:pt x="0" y="10"/>
                    </a:lnTo>
                    <a:lnTo>
                      <a:pt x="31" y="17"/>
                    </a:lnTo>
                    <a:lnTo>
                      <a:pt x="34" y="11"/>
                    </a:lnTo>
                    <a:close/>
                  </a:path>
                </a:pathLst>
              </a:custGeom>
              <a:solidFill>
                <a:srgbClr val="755B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31" name="Freeform 38"/>
              <p:cNvSpPr>
                <a:spLocks/>
              </p:cNvSpPr>
              <p:nvPr/>
            </p:nvSpPr>
            <p:spPr bwMode="auto">
              <a:xfrm>
                <a:off x="4607" y="1219"/>
                <a:ext cx="83" cy="99"/>
              </a:xfrm>
              <a:custGeom>
                <a:avLst/>
                <a:gdLst>
                  <a:gd name="T0" fmla="*/ 27 w 83"/>
                  <a:gd name="T1" fmla="*/ 99 h 99"/>
                  <a:gd name="T2" fmla="*/ 83 w 83"/>
                  <a:gd name="T3" fmla="*/ 14 h 99"/>
                  <a:gd name="T4" fmla="*/ 64 w 83"/>
                  <a:gd name="T5" fmla="*/ 0 h 99"/>
                  <a:gd name="T6" fmla="*/ 0 w 83"/>
                  <a:gd name="T7" fmla="*/ 97 h 99"/>
                  <a:gd name="T8" fmla="*/ 1 w 83"/>
                  <a:gd name="T9" fmla="*/ 96 h 99"/>
                  <a:gd name="T10" fmla="*/ 4 w 83"/>
                  <a:gd name="T11" fmla="*/ 96 h 99"/>
                  <a:gd name="T12" fmla="*/ 7 w 83"/>
                  <a:gd name="T13" fmla="*/ 95 h 99"/>
                  <a:gd name="T14" fmla="*/ 11 w 83"/>
                  <a:gd name="T15" fmla="*/ 95 h 99"/>
                  <a:gd name="T16" fmla="*/ 15 w 83"/>
                  <a:gd name="T17" fmla="*/ 95 h 99"/>
                  <a:gd name="T18" fmla="*/ 20 w 83"/>
                  <a:gd name="T19" fmla="*/ 95 h 99"/>
                  <a:gd name="T20" fmla="*/ 24 w 83"/>
                  <a:gd name="T21" fmla="*/ 97 h 99"/>
                  <a:gd name="T22" fmla="*/ 27 w 83"/>
                  <a:gd name="T23" fmla="*/ 99 h 9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3"/>
                  <a:gd name="T37" fmla="*/ 0 h 99"/>
                  <a:gd name="T38" fmla="*/ 83 w 83"/>
                  <a:gd name="T39" fmla="*/ 99 h 9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3" h="99">
                    <a:moveTo>
                      <a:pt x="27" y="99"/>
                    </a:moveTo>
                    <a:lnTo>
                      <a:pt x="83" y="14"/>
                    </a:lnTo>
                    <a:lnTo>
                      <a:pt x="64" y="0"/>
                    </a:lnTo>
                    <a:lnTo>
                      <a:pt x="0" y="97"/>
                    </a:lnTo>
                    <a:lnTo>
                      <a:pt x="1" y="96"/>
                    </a:lnTo>
                    <a:lnTo>
                      <a:pt x="4" y="96"/>
                    </a:lnTo>
                    <a:lnTo>
                      <a:pt x="7" y="95"/>
                    </a:lnTo>
                    <a:lnTo>
                      <a:pt x="11" y="95"/>
                    </a:lnTo>
                    <a:lnTo>
                      <a:pt x="15" y="95"/>
                    </a:lnTo>
                    <a:lnTo>
                      <a:pt x="20" y="95"/>
                    </a:lnTo>
                    <a:lnTo>
                      <a:pt x="24" y="97"/>
                    </a:lnTo>
                    <a:lnTo>
                      <a:pt x="27" y="99"/>
                    </a:lnTo>
                    <a:close/>
                  </a:path>
                </a:pathLst>
              </a:custGeom>
              <a:solidFill>
                <a:srgbClr val="755B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32" name="Freeform 39"/>
              <p:cNvSpPr>
                <a:spLocks/>
              </p:cNvSpPr>
              <p:nvPr/>
            </p:nvSpPr>
            <p:spPr bwMode="auto">
              <a:xfrm>
                <a:off x="4465" y="1214"/>
                <a:ext cx="251" cy="345"/>
              </a:xfrm>
              <a:custGeom>
                <a:avLst/>
                <a:gdLst>
                  <a:gd name="T0" fmla="*/ 251 w 251"/>
                  <a:gd name="T1" fmla="*/ 4 h 345"/>
                  <a:gd name="T2" fmla="*/ 243 w 251"/>
                  <a:gd name="T3" fmla="*/ 1 h 345"/>
                  <a:gd name="T4" fmla="*/ 240 w 251"/>
                  <a:gd name="T5" fmla="*/ 7 h 345"/>
                  <a:gd name="T6" fmla="*/ 209 w 251"/>
                  <a:gd name="T7" fmla="*/ 0 h 345"/>
                  <a:gd name="T8" fmla="*/ 206 w 251"/>
                  <a:gd name="T9" fmla="*/ 5 h 345"/>
                  <a:gd name="T10" fmla="*/ 225 w 251"/>
                  <a:gd name="T11" fmla="*/ 19 h 345"/>
                  <a:gd name="T12" fmla="*/ 169 w 251"/>
                  <a:gd name="T13" fmla="*/ 104 h 345"/>
                  <a:gd name="T14" fmla="*/ 166 w 251"/>
                  <a:gd name="T15" fmla="*/ 102 h 345"/>
                  <a:gd name="T16" fmla="*/ 162 w 251"/>
                  <a:gd name="T17" fmla="*/ 100 h 345"/>
                  <a:gd name="T18" fmla="*/ 157 w 251"/>
                  <a:gd name="T19" fmla="*/ 100 h 345"/>
                  <a:gd name="T20" fmla="*/ 153 w 251"/>
                  <a:gd name="T21" fmla="*/ 100 h 345"/>
                  <a:gd name="T22" fmla="*/ 149 w 251"/>
                  <a:gd name="T23" fmla="*/ 100 h 345"/>
                  <a:gd name="T24" fmla="*/ 146 w 251"/>
                  <a:gd name="T25" fmla="*/ 101 h 345"/>
                  <a:gd name="T26" fmla="*/ 143 w 251"/>
                  <a:gd name="T27" fmla="*/ 101 h 345"/>
                  <a:gd name="T28" fmla="*/ 142 w 251"/>
                  <a:gd name="T29" fmla="*/ 102 h 345"/>
                  <a:gd name="T30" fmla="*/ 44 w 251"/>
                  <a:gd name="T31" fmla="*/ 250 h 345"/>
                  <a:gd name="T32" fmla="*/ 49 w 251"/>
                  <a:gd name="T33" fmla="*/ 253 h 345"/>
                  <a:gd name="T34" fmla="*/ 55 w 251"/>
                  <a:gd name="T35" fmla="*/ 254 h 345"/>
                  <a:gd name="T36" fmla="*/ 60 w 251"/>
                  <a:gd name="T37" fmla="*/ 255 h 345"/>
                  <a:gd name="T38" fmla="*/ 62 w 251"/>
                  <a:gd name="T39" fmla="*/ 255 h 345"/>
                  <a:gd name="T40" fmla="*/ 27 w 251"/>
                  <a:gd name="T41" fmla="*/ 304 h 345"/>
                  <a:gd name="T42" fmla="*/ 0 w 251"/>
                  <a:gd name="T43" fmla="*/ 345 h 345"/>
                  <a:gd name="T44" fmla="*/ 36 w 251"/>
                  <a:gd name="T45" fmla="*/ 316 h 345"/>
                  <a:gd name="T46" fmla="*/ 251 w 251"/>
                  <a:gd name="T47" fmla="*/ 4 h 34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51"/>
                  <a:gd name="T73" fmla="*/ 0 h 345"/>
                  <a:gd name="T74" fmla="*/ 251 w 251"/>
                  <a:gd name="T75" fmla="*/ 345 h 34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51" h="345">
                    <a:moveTo>
                      <a:pt x="251" y="4"/>
                    </a:moveTo>
                    <a:lnTo>
                      <a:pt x="243" y="1"/>
                    </a:lnTo>
                    <a:lnTo>
                      <a:pt x="240" y="7"/>
                    </a:lnTo>
                    <a:lnTo>
                      <a:pt x="209" y="0"/>
                    </a:lnTo>
                    <a:lnTo>
                      <a:pt x="206" y="5"/>
                    </a:lnTo>
                    <a:lnTo>
                      <a:pt x="225" y="19"/>
                    </a:lnTo>
                    <a:lnTo>
                      <a:pt x="169" y="104"/>
                    </a:lnTo>
                    <a:lnTo>
                      <a:pt x="166" y="102"/>
                    </a:lnTo>
                    <a:lnTo>
                      <a:pt x="162" y="100"/>
                    </a:lnTo>
                    <a:lnTo>
                      <a:pt x="157" y="100"/>
                    </a:lnTo>
                    <a:lnTo>
                      <a:pt x="153" y="100"/>
                    </a:lnTo>
                    <a:lnTo>
                      <a:pt x="149" y="100"/>
                    </a:lnTo>
                    <a:lnTo>
                      <a:pt x="146" y="101"/>
                    </a:lnTo>
                    <a:lnTo>
                      <a:pt x="143" y="101"/>
                    </a:lnTo>
                    <a:lnTo>
                      <a:pt x="142" y="102"/>
                    </a:lnTo>
                    <a:lnTo>
                      <a:pt x="44" y="250"/>
                    </a:lnTo>
                    <a:lnTo>
                      <a:pt x="49" y="253"/>
                    </a:lnTo>
                    <a:lnTo>
                      <a:pt x="55" y="254"/>
                    </a:lnTo>
                    <a:lnTo>
                      <a:pt x="60" y="255"/>
                    </a:lnTo>
                    <a:lnTo>
                      <a:pt x="62" y="255"/>
                    </a:lnTo>
                    <a:lnTo>
                      <a:pt x="27" y="304"/>
                    </a:lnTo>
                    <a:lnTo>
                      <a:pt x="0" y="345"/>
                    </a:lnTo>
                    <a:lnTo>
                      <a:pt x="36" y="316"/>
                    </a:lnTo>
                    <a:lnTo>
                      <a:pt x="251" y="4"/>
                    </a:lnTo>
                    <a:close/>
                  </a:path>
                </a:pathLst>
              </a:custGeom>
              <a:solidFill>
                <a:srgbClr val="3F26C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33" name="Freeform 40"/>
              <p:cNvSpPr>
                <a:spLocks/>
              </p:cNvSpPr>
              <p:nvPr/>
            </p:nvSpPr>
            <p:spPr bwMode="auto">
              <a:xfrm>
                <a:off x="4654" y="1057"/>
                <a:ext cx="172" cy="184"/>
              </a:xfrm>
              <a:custGeom>
                <a:avLst/>
                <a:gdLst>
                  <a:gd name="T0" fmla="*/ 22 w 172"/>
                  <a:gd name="T1" fmla="*/ 159 h 184"/>
                  <a:gd name="T2" fmla="*/ 14 w 172"/>
                  <a:gd name="T3" fmla="*/ 156 h 184"/>
                  <a:gd name="T4" fmla="*/ 0 w 172"/>
                  <a:gd name="T5" fmla="*/ 151 h 184"/>
                  <a:gd name="T6" fmla="*/ 8 w 172"/>
                  <a:gd name="T7" fmla="*/ 139 h 184"/>
                  <a:gd name="T8" fmla="*/ 99 w 172"/>
                  <a:gd name="T9" fmla="*/ 8 h 184"/>
                  <a:gd name="T10" fmla="*/ 105 w 172"/>
                  <a:gd name="T11" fmla="*/ 0 h 184"/>
                  <a:gd name="T12" fmla="*/ 115 w 172"/>
                  <a:gd name="T13" fmla="*/ 4 h 184"/>
                  <a:gd name="T14" fmla="*/ 159 w 172"/>
                  <a:gd name="T15" fmla="*/ 23 h 184"/>
                  <a:gd name="T16" fmla="*/ 172 w 172"/>
                  <a:gd name="T17" fmla="*/ 28 h 184"/>
                  <a:gd name="T18" fmla="*/ 165 w 172"/>
                  <a:gd name="T19" fmla="*/ 38 h 184"/>
                  <a:gd name="T20" fmla="*/ 77 w 172"/>
                  <a:gd name="T21" fmla="*/ 174 h 184"/>
                  <a:gd name="T22" fmla="*/ 71 w 172"/>
                  <a:gd name="T23" fmla="*/ 184 h 184"/>
                  <a:gd name="T24" fmla="*/ 60 w 172"/>
                  <a:gd name="T25" fmla="*/ 179 h 184"/>
                  <a:gd name="T26" fmla="*/ 21 w 172"/>
                  <a:gd name="T27" fmla="*/ 158 h 184"/>
                  <a:gd name="T28" fmla="*/ 22 w 172"/>
                  <a:gd name="T29" fmla="*/ 159 h 184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72"/>
                  <a:gd name="T46" fmla="*/ 0 h 184"/>
                  <a:gd name="T47" fmla="*/ 172 w 172"/>
                  <a:gd name="T48" fmla="*/ 184 h 184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72" h="184">
                    <a:moveTo>
                      <a:pt x="22" y="159"/>
                    </a:moveTo>
                    <a:lnTo>
                      <a:pt x="14" y="156"/>
                    </a:lnTo>
                    <a:lnTo>
                      <a:pt x="0" y="151"/>
                    </a:lnTo>
                    <a:lnTo>
                      <a:pt x="8" y="139"/>
                    </a:lnTo>
                    <a:lnTo>
                      <a:pt x="99" y="8"/>
                    </a:lnTo>
                    <a:lnTo>
                      <a:pt x="105" y="0"/>
                    </a:lnTo>
                    <a:lnTo>
                      <a:pt x="115" y="4"/>
                    </a:lnTo>
                    <a:lnTo>
                      <a:pt x="159" y="23"/>
                    </a:lnTo>
                    <a:lnTo>
                      <a:pt x="172" y="28"/>
                    </a:lnTo>
                    <a:lnTo>
                      <a:pt x="165" y="38"/>
                    </a:lnTo>
                    <a:lnTo>
                      <a:pt x="77" y="174"/>
                    </a:lnTo>
                    <a:lnTo>
                      <a:pt x="71" y="184"/>
                    </a:lnTo>
                    <a:lnTo>
                      <a:pt x="60" y="179"/>
                    </a:lnTo>
                    <a:lnTo>
                      <a:pt x="21" y="158"/>
                    </a:lnTo>
                    <a:lnTo>
                      <a:pt x="22" y="15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34" name="Freeform 41"/>
              <p:cNvSpPr>
                <a:spLocks/>
              </p:cNvSpPr>
              <p:nvPr/>
            </p:nvSpPr>
            <p:spPr bwMode="auto">
              <a:xfrm>
                <a:off x="4672" y="1071"/>
                <a:ext cx="122" cy="148"/>
              </a:xfrm>
              <a:custGeom>
                <a:avLst/>
                <a:gdLst>
                  <a:gd name="T0" fmla="*/ 0 w 122"/>
                  <a:gd name="T1" fmla="*/ 131 h 148"/>
                  <a:gd name="T2" fmla="*/ 9 w 122"/>
                  <a:gd name="T3" fmla="*/ 134 h 148"/>
                  <a:gd name="T4" fmla="*/ 34 w 122"/>
                  <a:gd name="T5" fmla="*/ 148 h 148"/>
                  <a:gd name="T6" fmla="*/ 120 w 122"/>
                  <a:gd name="T7" fmla="*/ 15 h 148"/>
                  <a:gd name="T8" fmla="*/ 122 w 122"/>
                  <a:gd name="T9" fmla="*/ 12 h 148"/>
                  <a:gd name="T10" fmla="*/ 91 w 122"/>
                  <a:gd name="T11" fmla="*/ 0 h 148"/>
                  <a:gd name="T12" fmla="*/ 0 w 122"/>
                  <a:gd name="T13" fmla="*/ 131 h 14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148"/>
                  <a:gd name="T23" fmla="*/ 122 w 122"/>
                  <a:gd name="T24" fmla="*/ 148 h 14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148">
                    <a:moveTo>
                      <a:pt x="0" y="131"/>
                    </a:moveTo>
                    <a:lnTo>
                      <a:pt x="9" y="134"/>
                    </a:lnTo>
                    <a:lnTo>
                      <a:pt x="34" y="148"/>
                    </a:lnTo>
                    <a:lnTo>
                      <a:pt x="120" y="15"/>
                    </a:lnTo>
                    <a:lnTo>
                      <a:pt x="122" y="12"/>
                    </a:lnTo>
                    <a:lnTo>
                      <a:pt x="91" y="0"/>
                    </a:lnTo>
                    <a:lnTo>
                      <a:pt x="0" y="131"/>
                    </a:lnTo>
                    <a:close/>
                  </a:path>
                </a:pathLst>
              </a:custGeom>
              <a:solidFill>
                <a:srgbClr val="755B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35" name="Freeform 42"/>
              <p:cNvSpPr>
                <a:spLocks/>
              </p:cNvSpPr>
              <p:nvPr/>
            </p:nvSpPr>
            <p:spPr bwMode="auto">
              <a:xfrm>
                <a:off x="4706" y="1083"/>
                <a:ext cx="103" cy="143"/>
              </a:xfrm>
              <a:custGeom>
                <a:avLst/>
                <a:gdLst>
                  <a:gd name="T0" fmla="*/ 0 w 103"/>
                  <a:gd name="T1" fmla="*/ 136 h 143"/>
                  <a:gd name="T2" fmla="*/ 15 w 103"/>
                  <a:gd name="T3" fmla="*/ 143 h 143"/>
                  <a:gd name="T4" fmla="*/ 103 w 103"/>
                  <a:gd name="T5" fmla="*/ 7 h 143"/>
                  <a:gd name="T6" fmla="*/ 88 w 103"/>
                  <a:gd name="T7" fmla="*/ 0 h 143"/>
                  <a:gd name="T8" fmla="*/ 86 w 103"/>
                  <a:gd name="T9" fmla="*/ 3 h 143"/>
                  <a:gd name="T10" fmla="*/ 0 w 103"/>
                  <a:gd name="T11" fmla="*/ 136 h 14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3"/>
                  <a:gd name="T19" fmla="*/ 0 h 143"/>
                  <a:gd name="T20" fmla="*/ 103 w 103"/>
                  <a:gd name="T21" fmla="*/ 143 h 14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3" h="143">
                    <a:moveTo>
                      <a:pt x="0" y="136"/>
                    </a:moveTo>
                    <a:lnTo>
                      <a:pt x="15" y="143"/>
                    </a:lnTo>
                    <a:lnTo>
                      <a:pt x="103" y="7"/>
                    </a:lnTo>
                    <a:lnTo>
                      <a:pt x="88" y="0"/>
                    </a:lnTo>
                    <a:lnTo>
                      <a:pt x="86" y="3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3F26C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36" name="Freeform 43"/>
              <p:cNvSpPr>
                <a:spLocks/>
              </p:cNvSpPr>
              <p:nvPr/>
            </p:nvSpPr>
            <p:spPr bwMode="auto">
              <a:xfrm>
                <a:off x="4505" y="1306"/>
                <a:ext cx="227" cy="183"/>
              </a:xfrm>
              <a:custGeom>
                <a:avLst/>
                <a:gdLst>
                  <a:gd name="T0" fmla="*/ 1 w 227"/>
                  <a:gd name="T1" fmla="*/ 47 h 183"/>
                  <a:gd name="T2" fmla="*/ 1 w 227"/>
                  <a:gd name="T3" fmla="*/ 32 h 183"/>
                  <a:gd name="T4" fmla="*/ 7 w 227"/>
                  <a:gd name="T5" fmla="*/ 21 h 183"/>
                  <a:gd name="T6" fmla="*/ 15 w 227"/>
                  <a:gd name="T7" fmla="*/ 14 h 183"/>
                  <a:gd name="T8" fmla="*/ 21 w 227"/>
                  <a:gd name="T9" fmla="*/ 10 h 183"/>
                  <a:gd name="T10" fmla="*/ 25 w 227"/>
                  <a:gd name="T11" fmla="*/ 8 h 183"/>
                  <a:gd name="T12" fmla="*/ 37 w 227"/>
                  <a:gd name="T13" fmla="*/ 2 h 183"/>
                  <a:gd name="T14" fmla="*/ 61 w 227"/>
                  <a:gd name="T15" fmla="*/ 0 h 183"/>
                  <a:gd name="T16" fmla="*/ 88 w 227"/>
                  <a:gd name="T17" fmla="*/ 5 h 183"/>
                  <a:gd name="T18" fmla="*/ 111 w 227"/>
                  <a:gd name="T19" fmla="*/ 15 h 183"/>
                  <a:gd name="T20" fmla="*/ 121 w 227"/>
                  <a:gd name="T21" fmla="*/ 20 h 183"/>
                  <a:gd name="T22" fmla="*/ 130 w 227"/>
                  <a:gd name="T23" fmla="*/ 23 h 183"/>
                  <a:gd name="T24" fmla="*/ 143 w 227"/>
                  <a:gd name="T25" fmla="*/ 24 h 183"/>
                  <a:gd name="T26" fmla="*/ 160 w 227"/>
                  <a:gd name="T27" fmla="*/ 23 h 183"/>
                  <a:gd name="T28" fmla="*/ 198 w 227"/>
                  <a:gd name="T29" fmla="*/ 29 h 183"/>
                  <a:gd name="T30" fmla="*/ 220 w 227"/>
                  <a:gd name="T31" fmla="*/ 108 h 183"/>
                  <a:gd name="T32" fmla="*/ 227 w 227"/>
                  <a:gd name="T33" fmla="*/ 152 h 183"/>
                  <a:gd name="T34" fmla="*/ 225 w 227"/>
                  <a:gd name="T35" fmla="*/ 173 h 183"/>
                  <a:gd name="T36" fmla="*/ 220 w 227"/>
                  <a:gd name="T37" fmla="*/ 180 h 183"/>
                  <a:gd name="T38" fmla="*/ 212 w 227"/>
                  <a:gd name="T39" fmla="*/ 183 h 183"/>
                  <a:gd name="T40" fmla="*/ 201 w 227"/>
                  <a:gd name="T41" fmla="*/ 182 h 183"/>
                  <a:gd name="T42" fmla="*/ 192 w 227"/>
                  <a:gd name="T43" fmla="*/ 176 h 183"/>
                  <a:gd name="T44" fmla="*/ 181 w 227"/>
                  <a:gd name="T45" fmla="*/ 167 h 183"/>
                  <a:gd name="T46" fmla="*/ 170 w 227"/>
                  <a:gd name="T47" fmla="*/ 156 h 183"/>
                  <a:gd name="T48" fmla="*/ 158 w 227"/>
                  <a:gd name="T49" fmla="*/ 143 h 183"/>
                  <a:gd name="T50" fmla="*/ 141 w 227"/>
                  <a:gd name="T51" fmla="*/ 126 h 183"/>
                  <a:gd name="T52" fmla="*/ 124 w 227"/>
                  <a:gd name="T53" fmla="*/ 108 h 183"/>
                  <a:gd name="T54" fmla="*/ 106 w 227"/>
                  <a:gd name="T55" fmla="*/ 96 h 183"/>
                  <a:gd name="T56" fmla="*/ 91 w 227"/>
                  <a:gd name="T57" fmla="*/ 90 h 183"/>
                  <a:gd name="T58" fmla="*/ 71 w 227"/>
                  <a:gd name="T59" fmla="*/ 90 h 183"/>
                  <a:gd name="T60" fmla="*/ 47 w 227"/>
                  <a:gd name="T61" fmla="*/ 85 h 183"/>
                  <a:gd name="T62" fmla="*/ 23 w 227"/>
                  <a:gd name="T63" fmla="*/ 75 h 183"/>
                  <a:gd name="T64" fmla="*/ 5 w 227"/>
                  <a:gd name="T65" fmla="*/ 56 h 183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227"/>
                  <a:gd name="T100" fmla="*/ 0 h 183"/>
                  <a:gd name="T101" fmla="*/ 227 w 227"/>
                  <a:gd name="T102" fmla="*/ 183 h 183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227" h="183">
                    <a:moveTo>
                      <a:pt x="5" y="56"/>
                    </a:moveTo>
                    <a:lnTo>
                      <a:pt x="1" y="47"/>
                    </a:lnTo>
                    <a:lnTo>
                      <a:pt x="0" y="38"/>
                    </a:lnTo>
                    <a:lnTo>
                      <a:pt x="1" y="32"/>
                    </a:lnTo>
                    <a:lnTo>
                      <a:pt x="3" y="26"/>
                    </a:lnTo>
                    <a:lnTo>
                      <a:pt x="7" y="21"/>
                    </a:lnTo>
                    <a:lnTo>
                      <a:pt x="11" y="17"/>
                    </a:lnTo>
                    <a:lnTo>
                      <a:pt x="15" y="14"/>
                    </a:lnTo>
                    <a:lnTo>
                      <a:pt x="19" y="12"/>
                    </a:lnTo>
                    <a:lnTo>
                      <a:pt x="21" y="10"/>
                    </a:lnTo>
                    <a:lnTo>
                      <a:pt x="23" y="9"/>
                    </a:lnTo>
                    <a:lnTo>
                      <a:pt x="25" y="8"/>
                    </a:lnTo>
                    <a:lnTo>
                      <a:pt x="27" y="7"/>
                    </a:lnTo>
                    <a:lnTo>
                      <a:pt x="37" y="2"/>
                    </a:lnTo>
                    <a:lnTo>
                      <a:pt x="48" y="0"/>
                    </a:lnTo>
                    <a:lnTo>
                      <a:pt x="61" y="0"/>
                    </a:lnTo>
                    <a:lnTo>
                      <a:pt x="75" y="2"/>
                    </a:lnTo>
                    <a:lnTo>
                      <a:pt x="88" y="5"/>
                    </a:lnTo>
                    <a:lnTo>
                      <a:pt x="100" y="10"/>
                    </a:lnTo>
                    <a:lnTo>
                      <a:pt x="111" y="15"/>
                    </a:lnTo>
                    <a:lnTo>
                      <a:pt x="118" y="19"/>
                    </a:lnTo>
                    <a:lnTo>
                      <a:pt x="121" y="20"/>
                    </a:lnTo>
                    <a:lnTo>
                      <a:pt x="125" y="22"/>
                    </a:lnTo>
                    <a:lnTo>
                      <a:pt x="130" y="23"/>
                    </a:lnTo>
                    <a:lnTo>
                      <a:pt x="136" y="23"/>
                    </a:lnTo>
                    <a:lnTo>
                      <a:pt x="143" y="24"/>
                    </a:lnTo>
                    <a:lnTo>
                      <a:pt x="151" y="24"/>
                    </a:lnTo>
                    <a:lnTo>
                      <a:pt x="160" y="23"/>
                    </a:lnTo>
                    <a:lnTo>
                      <a:pt x="170" y="23"/>
                    </a:lnTo>
                    <a:lnTo>
                      <a:pt x="198" y="29"/>
                    </a:lnTo>
                    <a:lnTo>
                      <a:pt x="211" y="73"/>
                    </a:lnTo>
                    <a:lnTo>
                      <a:pt x="220" y="108"/>
                    </a:lnTo>
                    <a:lnTo>
                      <a:pt x="225" y="134"/>
                    </a:lnTo>
                    <a:lnTo>
                      <a:pt x="227" y="152"/>
                    </a:lnTo>
                    <a:lnTo>
                      <a:pt x="227" y="165"/>
                    </a:lnTo>
                    <a:lnTo>
                      <a:pt x="225" y="173"/>
                    </a:lnTo>
                    <a:lnTo>
                      <a:pt x="223" y="177"/>
                    </a:lnTo>
                    <a:lnTo>
                      <a:pt x="220" y="180"/>
                    </a:lnTo>
                    <a:lnTo>
                      <a:pt x="216" y="182"/>
                    </a:lnTo>
                    <a:lnTo>
                      <a:pt x="212" y="183"/>
                    </a:lnTo>
                    <a:lnTo>
                      <a:pt x="206" y="183"/>
                    </a:lnTo>
                    <a:lnTo>
                      <a:pt x="201" y="182"/>
                    </a:lnTo>
                    <a:lnTo>
                      <a:pt x="196" y="180"/>
                    </a:lnTo>
                    <a:lnTo>
                      <a:pt x="192" y="176"/>
                    </a:lnTo>
                    <a:lnTo>
                      <a:pt x="186" y="172"/>
                    </a:lnTo>
                    <a:lnTo>
                      <a:pt x="181" y="167"/>
                    </a:lnTo>
                    <a:lnTo>
                      <a:pt x="176" y="162"/>
                    </a:lnTo>
                    <a:lnTo>
                      <a:pt x="170" y="156"/>
                    </a:lnTo>
                    <a:lnTo>
                      <a:pt x="164" y="150"/>
                    </a:lnTo>
                    <a:lnTo>
                      <a:pt x="158" y="143"/>
                    </a:lnTo>
                    <a:lnTo>
                      <a:pt x="150" y="135"/>
                    </a:lnTo>
                    <a:lnTo>
                      <a:pt x="141" y="126"/>
                    </a:lnTo>
                    <a:lnTo>
                      <a:pt x="133" y="117"/>
                    </a:lnTo>
                    <a:lnTo>
                      <a:pt x="124" y="108"/>
                    </a:lnTo>
                    <a:lnTo>
                      <a:pt x="115" y="102"/>
                    </a:lnTo>
                    <a:lnTo>
                      <a:pt x="106" y="96"/>
                    </a:lnTo>
                    <a:lnTo>
                      <a:pt x="98" y="92"/>
                    </a:lnTo>
                    <a:lnTo>
                      <a:pt x="91" y="90"/>
                    </a:lnTo>
                    <a:lnTo>
                      <a:pt x="82" y="90"/>
                    </a:lnTo>
                    <a:lnTo>
                      <a:pt x="71" y="90"/>
                    </a:lnTo>
                    <a:lnTo>
                      <a:pt x="58" y="88"/>
                    </a:lnTo>
                    <a:lnTo>
                      <a:pt x="47" y="85"/>
                    </a:lnTo>
                    <a:lnTo>
                      <a:pt x="34" y="82"/>
                    </a:lnTo>
                    <a:lnTo>
                      <a:pt x="23" y="75"/>
                    </a:lnTo>
                    <a:lnTo>
                      <a:pt x="13" y="67"/>
                    </a:lnTo>
                    <a:lnTo>
                      <a:pt x="5" y="5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37" name="Freeform 44"/>
              <p:cNvSpPr>
                <a:spLocks/>
              </p:cNvSpPr>
              <p:nvPr/>
            </p:nvSpPr>
            <p:spPr bwMode="auto">
              <a:xfrm>
                <a:off x="4518" y="1321"/>
                <a:ext cx="226" cy="138"/>
              </a:xfrm>
              <a:custGeom>
                <a:avLst/>
                <a:gdLst>
                  <a:gd name="T0" fmla="*/ 1 w 226"/>
                  <a:gd name="T1" fmla="*/ 27 h 138"/>
                  <a:gd name="T2" fmla="*/ 16 w 226"/>
                  <a:gd name="T3" fmla="*/ 42 h 138"/>
                  <a:gd name="T4" fmla="*/ 36 w 226"/>
                  <a:gd name="T5" fmla="*/ 52 h 138"/>
                  <a:gd name="T6" fmla="*/ 56 w 226"/>
                  <a:gd name="T7" fmla="*/ 57 h 138"/>
                  <a:gd name="T8" fmla="*/ 73 w 226"/>
                  <a:gd name="T9" fmla="*/ 59 h 138"/>
                  <a:gd name="T10" fmla="*/ 82 w 226"/>
                  <a:gd name="T11" fmla="*/ 58 h 138"/>
                  <a:gd name="T12" fmla="*/ 87 w 226"/>
                  <a:gd name="T13" fmla="*/ 57 h 138"/>
                  <a:gd name="T14" fmla="*/ 96 w 226"/>
                  <a:gd name="T15" fmla="*/ 58 h 138"/>
                  <a:gd name="T16" fmla="*/ 110 w 226"/>
                  <a:gd name="T17" fmla="*/ 66 h 138"/>
                  <a:gd name="T18" fmla="*/ 125 w 226"/>
                  <a:gd name="T19" fmla="*/ 78 h 138"/>
                  <a:gd name="T20" fmla="*/ 137 w 226"/>
                  <a:gd name="T21" fmla="*/ 89 h 138"/>
                  <a:gd name="T22" fmla="*/ 151 w 226"/>
                  <a:gd name="T23" fmla="*/ 97 h 138"/>
                  <a:gd name="T24" fmla="*/ 170 w 226"/>
                  <a:gd name="T25" fmla="*/ 106 h 138"/>
                  <a:gd name="T26" fmla="*/ 191 w 226"/>
                  <a:gd name="T27" fmla="*/ 116 h 138"/>
                  <a:gd name="T28" fmla="*/ 213 w 226"/>
                  <a:gd name="T29" fmla="*/ 131 h 138"/>
                  <a:gd name="T30" fmla="*/ 220 w 226"/>
                  <a:gd name="T31" fmla="*/ 135 h 138"/>
                  <a:gd name="T32" fmla="*/ 226 w 226"/>
                  <a:gd name="T33" fmla="*/ 138 h 138"/>
                  <a:gd name="T34" fmla="*/ 221 w 226"/>
                  <a:gd name="T35" fmla="*/ 100 h 138"/>
                  <a:gd name="T36" fmla="*/ 212 w 226"/>
                  <a:gd name="T37" fmla="*/ 60 h 138"/>
                  <a:gd name="T38" fmla="*/ 203 w 226"/>
                  <a:gd name="T39" fmla="*/ 28 h 138"/>
                  <a:gd name="T40" fmla="*/ 199 w 226"/>
                  <a:gd name="T41" fmla="*/ 16 h 138"/>
                  <a:gd name="T42" fmla="*/ 196 w 226"/>
                  <a:gd name="T43" fmla="*/ 17 h 138"/>
                  <a:gd name="T44" fmla="*/ 188 w 226"/>
                  <a:gd name="T45" fmla="*/ 18 h 138"/>
                  <a:gd name="T46" fmla="*/ 178 w 226"/>
                  <a:gd name="T47" fmla="*/ 20 h 138"/>
                  <a:gd name="T48" fmla="*/ 168 w 226"/>
                  <a:gd name="T49" fmla="*/ 22 h 138"/>
                  <a:gd name="T50" fmla="*/ 161 w 226"/>
                  <a:gd name="T51" fmla="*/ 23 h 138"/>
                  <a:gd name="T52" fmla="*/ 152 w 226"/>
                  <a:gd name="T53" fmla="*/ 22 h 138"/>
                  <a:gd name="T54" fmla="*/ 142 w 226"/>
                  <a:gd name="T55" fmla="*/ 21 h 138"/>
                  <a:gd name="T56" fmla="*/ 130 w 226"/>
                  <a:gd name="T57" fmla="*/ 20 h 138"/>
                  <a:gd name="T58" fmla="*/ 120 w 226"/>
                  <a:gd name="T59" fmla="*/ 19 h 138"/>
                  <a:gd name="T60" fmla="*/ 110 w 226"/>
                  <a:gd name="T61" fmla="*/ 18 h 138"/>
                  <a:gd name="T62" fmla="*/ 102 w 226"/>
                  <a:gd name="T63" fmla="*/ 17 h 138"/>
                  <a:gd name="T64" fmla="*/ 98 w 226"/>
                  <a:gd name="T65" fmla="*/ 15 h 138"/>
                  <a:gd name="T66" fmla="*/ 76 w 226"/>
                  <a:gd name="T67" fmla="*/ 7 h 138"/>
                  <a:gd name="T68" fmla="*/ 57 w 226"/>
                  <a:gd name="T69" fmla="*/ 3 h 138"/>
                  <a:gd name="T70" fmla="*/ 39 w 226"/>
                  <a:gd name="T71" fmla="*/ 0 h 138"/>
                  <a:gd name="T72" fmla="*/ 25 w 226"/>
                  <a:gd name="T73" fmla="*/ 0 h 138"/>
                  <a:gd name="T74" fmla="*/ 23 w 226"/>
                  <a:gd name="T75" fmla="*/ 0 h 138"/>
                  <a:gd name="T76" fmla="*/ 22 w 226"/>
                  <a:gd name="T77" fmla="*/ 2 h 138"/>
                  <a:gd name="T78" fmla="*/ 13 w 226"/>
                  <a:gd name="T79" fmla="*/ 7 h 138"/>
                  <a:gd name="T80" fmla="*/ 5 w 226"/>
                  <a:gd name="T81" fmla="*/ 12 h 138"/>
                  <a:gd name="T82" fmla="*/ 1 w 226"/>
                  <a:gd name="T83" fmla="*/ 18 h 138"/>
                  <a:gd name="T84" fmla="*/ 1 w 226"/>
                  <a:gd name="T85" fmla="*/ 27 h 13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226"/>
                  <a:gd name="T130" fmla="*/ 0 h 138"/>
                  <a:gd name="T131" fmla="*/ 226 w 226"/>
                  <a:gd name="T132" fmla="*/ 138 h 138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226" h="138">
                    <a:moveTo>
                      <a:pt x="1" y="27"/>
                    </a:moveTo>
                    <a:lnTo>
                      <a:pt x="1" y="27"/>
                    </a:lnTo>
                    <a:lnTo>
                      <a:pt x="7" y="35"/>
                    </a:lnTo>
                    <a:lnTo>
                      <a:pt x="16" y="42"/>
                    </a:lnTo>
                    <a:lnTo>
                      <a:pt x="25" y="47"/>
                    </a:lnTo>
                    <a:lnTo>
                      <a:pt x="36" y="52"/>
                    </a:lnTo>
                    <a:lnTo>
                      <a:pt x="46" y="55"/>
                    </a:lnTo>
                    <a:lnTo>
                      <a:pt x="56" y="57"/>
                    </a:lnTo>
                    <a:lnTo>
                      <a:pt x="65" y="58"/>
                    </a:lnTo>
                    <a:lnTo>
                      <a:pt x="73" y="59"/>
                    </a:lnTo>
                    <a:lnTo>
                      <a:pt x="78" y="59"/>
                    </a:lnTo>
                    <a:lnTo>
                      <a:pt x="82" y="58"/>
                    </a:lnTo>
                    <a:lnTo>
                      <a:pt x="84" y="58"/>
                    </a:lnTo>
                    <a:lnTo>
                      <a:pt x="87" y="57"/>
                    </a:lnTo>
                    <a:lnTo>
                      <a:pt x="91" y="56"/>
                    </a:lnTo>
                    <a:lnTo>
                      <a:pt x="96" y="58"/>
                    </a:lnTo>
                    <a:lnTo>
                      <a:pt x="102" y="61"/>
                    </a:lnTo>
                    <a:lnTo>
                      <a:pt x="110" y="66"/>
                    </a:lnTo>
                    <a:lnTo>
                      <a:pt x="117" y="72"/>
                    </a:lnTo>
                    <a:lnTo>
                      <a:pt x="125" y="78"/>
                    </a:lnTo>
                    <a:lnTo>
                      <a:pt x="132" y="84"/>
                    </a:lnTo>
                    <a:lnTo>
                      <a:pt x="137" y="89"/>
                    </a:lnTo>
                    <a:lnTo>
                      <a:pt x="144" y="93"/>
                    </a:lnTo>
                    <a:lnTo>
                      <a:pt x="151" y="97"/>
                    </a:lnTo>
                    <a:lnTo>
                      <a:pt x="160" y="102"/>
                    </a:lnTo>
                    <a:lnTo>
                      <a:pt x="170" y="106"/>
                    </a:lnTo>
                    <a:lnTo>
                      <a:pt x="180" y="111"/>
                    </a:lnTo>
                    <a:lnTo>
                      <a:pt x="191" y="116"/>
                    </a:lnTo>
                    <a:lnTo>
                      <a:pt x="202" y="123"/>
                    </a:lnTo>
                    <a:lnTo>
                      <a:pt x="213" y="131"/>
                    </a:lnTo>
                    <a:lnTo>
                      <a:pt x="216" y="133"/>
                    </a:lnTo>
                    <a:lnTo>
                      <a:pt x="220" y="135"/>
                    </a:lnTo>
                    <a:lnTo>
                      <a:pt x="223" y="136"/>
                    </a:lnTo>
                    <a:lnTo>
                      <a:pt x="226" y="138"/>
                    </a:lnTo>
                    <a:lnTo>
                      <a:pt x="225" y="120"/>
                    </a:lnTo>
                    <a:lnTo>
                      <a:pt x="221" y="100"/>
                    </a:lnTo>
                    <a:lnTo>
                      <a:pt x="216" y="80"/>
                    </a:lnTo>
                    <a:lnTo>
                      <a:pt x="212" y="60"/>
                    </a:lnTo>
                    <a:lnTo>
                      <a:pt x="207" y="43"/>
                    </a:lnTo>
                    <a:lnTo>
                      <a:pt x="203" y="28"/>
                    </a:lnTo>
                    <a:lnTo>
                      <a:pt x="200" y="19"/>
                    </a:lnTo>
                    <a:lnTo>
                      <a:pt x="199" y="16"/>
                    </a:lnTo>
                    <a:lnTo>
                      <a:pt x="198" y="16"/>
                    </a:lnTo>
                    <a:lnTo>
                      <a:pt x="196" y="17"/>
                    </a:lnTo>
                    <a:lnTo>
                      <a:pt x="192" y="17"/>
                    </a:lnTo>
                    <a:lnTo>
                      <a:pt x="188" y="18"/>
                    </a:lnTo>
                    <a:lnTo>
                      <a:pt x="183" y="19"/>
                    </a:lnTo>
                    <a:lnTo>
                      <a:pt x="178" y="20"/>
                    </a:lnTo>
                    <a:lnTo>
                      <a:pt x="172" y="21"/>
                    </a:lnTo>
                    <a:lnTo>
                      <a:pt x="168" y="22"/>
                    </a:lnTo>
                    <a:lnTo>
                      <a:pt x="165" y="23"/>
                    </a:lnTo>
                    <a:lnTo>
                      <a:pt x="161" y="23"/>
                    </a:lnTo>
                    <a:lnTo>
                      <a:pt x="157" y="22"/>
                    </a:lnTo>
                    <a:lnTo>
                      <a:pt x="152" y="22"/>
                    </a:lnTo>
                    <a:lnTo>
                      <a:pt x="147" y="22"/>
                    </a:lnTo>
                    <a:lnTo>
                      <a:pt x="142" y="21"/>
                    </a:lnTo>
                    <a:lnTo>
                      <a:pt x="135" y="20"/>
                    </a:lnTo>
                    <a:lnTo>
                      <a:pt x="130" y="20"/>
                    </a:lnTo>
                    <a:lnTo>
                      <a:pt x="124" y="20"/>
                    </a:lnTo>
                    <a:lnTo>
                      <a:pt x="120" y="19"/>
                    </a:lnTo>
                    <a:lnTo>
                      <a:pt x="115" y="18"/>
                    </a:lnTo>
                    <a:lnTo>
                      <a:pt x="110" y="18"/>
                    </a:lnTo>
                    <a:lnTo>
                      <a:pt x="106" y="17"/>
                    </a:lnTo>
                    <a:lnTo>
                      <a:pt x="102" y="17"/>
                    </a:lnTo>
                    <a:lnTo>
                      <a:pt x="100" y="16"/>
                    </a:lnTo>
                    <a:lnTo>
                      <a:pt x="98" y="15"/>
                    </a:lnTo>
                    <a:lnTo>
                      <a:pt x="87" y="11"/>
                    </a:lnTo>
                    <a:lnTo>
                      <a:pt x="76" y="7"/>
                    </a:lnTo>
                    <a:lnTo>
                      <a:pt x="66" y="5"/>
                    </a:lnTo>
                    <a:lnTo>
                      <a:pt x="57" y="3"/>
                    </a:lnTo>
                    <a:lnTo>
                      <a:pt x="48" y="2"/>
                    </a:lnTo>
                    <a:lnTo>
                      <a:pt x="39" y="0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24" y="0"/>
                    </a:lnTo>
                    <a:lnTo>
                      <a:pt x="23" y="0"/>
                    </a:lnTo>
                    <a:lnTo>
                      <a:pt x="23" y="1"/>
                    </a:lnTo>
                    <a:lnTo>
                      <a:pt x="22" y="2"/>
                    </a:lnTo>
                    <a:lnTo>
                      <a:pt x="17" y="5"/>
                    </a:lnTo>
                    <a:lnTo>
                      <a:pt x="13" y="7"/>
                    </a:lnTo>
                    <a:lnTo>
                      <a:pt x="9" y="10"/>
                    </a:lnTo>
                    <a:lnTo>
                      <a:pt x="5" y="12"/>
                    </a:lnTo>
                    <a:lnTo>
                      <a:pt x="2" y="15"/>
                    </a:lnTo>
                    <a:lnTo>
                      <a:pt x="1" y="18"/>
                    </a:lnTo>
                    <a:lnTo>
                      <a:pt x="0" y="22"/>
                    </a:lnTo>
                    <a:lnTo>
                      <a:pt x="1" y="27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38" name="Freeform 45"/>
              <p:cNvSpPr>
                <a:spLocks/>
              </p:cNvSpPr>
              <p:nvPr/>
            </p:nvSpPr>
            <p:spPr bwMode="auto">
              <a:xfrm>
                <a:off x="4528" y="1331"/>
                <a:ext cx="40" cy="32"/>
              </a:xfrm>
              <a:custGeom>
                <a:avLst/>
                <a:gdLst>
                  <a:gd name="T0" fmla="*/ 0 w 40"/>
                  <a:gd name="T1" fmla="*/ 20 h 32"/>
                  <a:gd name="T2" fmla="*/ 26 w 40"/>
                  <a:gd name="T3" fmla="*/ 20 h 32"/>
                  <a:gd name="T4" fmla="*/ 40 w 40"/>
                  <a:gd name="T5" fmla="*/ 0 h 32"/>
                  <a:gd name="T6" fmla="*/ 40 w 40"/>
                  <a:gd name="T7" fmla="*/ 5 h 32"/>
                  <a:gd name="T8" fmla="*/ 38 w 40"/>
                  <a:gd name="T9" fmla="*/ 17 h 32"/>
                  <a:gd name="T10" fmla="*/ 34 w 40"/>
                  <a:gd name="T11" fmla="*/ 28 h 32"/>
                  <a:gd name="T12" fmla="*/ 26 w 40"/>
                  <a:gd name="T13" fmla="*/ 32 h 32"/>
                  <a:gd name="T14" fmla="*/ 22 w 40"/>
                  <a:gd name="T15" fmla="*/ 30 h 32"/>
                  <a:gd name="T16" fmla="*/ 17 w 40"/>
                  <a:gd name="T17" fmla="*/ 28 h 32"/>
                  <a:gd name="T18" fmla="*/ 13 w 40"/>
                  <a:gd name="T19" fmla="*/ 26 h 32"/>
                  <a:gd name="T20" fmla="*/ 8 w 40"/>
                  <a:gd name="T21" fmla="*/ 24 h 32"/>
                  <a:gd name="T22" fmla="*/ 5 w 40"/>
                  <a:gd name="T23" fmla="*/ 22 h 32"/>
                  <a:gd name="T24" fmla="*/ 2 w 40"/>
                  <a:gd name="T25" fmla="*/ 21 h 32"/>
                  <a:gd name="T26" fmla="*/ 1 w 40"/>
                  <a:gd name="T27" fmla="*/ 20 h 32"/>
                  <a:gd name="T28" fmla="*/ 0 w 40"/>
                  <a:gd name="T29" fmla="*/ 20 h 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0"/>
                  <a:gd name="T46" fmla="*/ 0 h 32"/>
                  <a:gd name="T47" fmla="*/ 40 w 40"/>
                  <a:gd name="T48" fmla="*/ 32 h 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0" h="32">
                    <a:moveTo>
                      <a:pt x="0" y="20"/>
                    </a:moveTo>
                    <a:lnTo>
                      <a:pt x="26" y="20"/>
                    </a:lnTo>
                    <a:lnTo>
                      <a:pt x="40" y="0"/>
                    </a:lnTo>
                    <a:lnTo>
                      <a:pt x="40" y="5"/>
                    </a:lnTo>
                    <a:lnTo>
                      <a:pt x="38" y="17"/>
                    </a:lnTo>
                    <a:lnTo>
                      <a:pt x="34" y="28"/>
                    </a:lnTo>
                    <a:lnTo>
                      <a:pt x="26" y="32"/>
                    </a:lnTo>
                    <a:lnTo>
                      <a:pt x="22" y="30"/>
                    </a:lnTo>
                    <a:lnTo>
                      <a:pt x="17" y="28"/>
                    </a:lnTo>
                    <a:lnTo>
                      <a:pt x="13" y="26"/>
                    </a:lnTo>
                    <a:lnTo>
                      <a:pt x="8" y="24"/>
                    </a:lnTo>
                    <a:lnTo>
                      <a:pt x="5" y="22"/>
                    </a:lnTo>
                    <a:lnTo>
                      <a:pt x="2" y="21"/>
                    </a:lnTo>
                    <a:lnTo>
                      <a:pt x="1" y="20"/>
                    </a:ln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39" name="Freeform 46"/>
              <p:cNvSpPr>
                <a:spLocks/>
              </p:cNvSpPr>
              <p:nvPr/>
            </p:nvSpPr>
            <p:spPr bwMode="auto">
              <a:xfrm>
                <a:off x="4519" y="1348"/>
                <a:ext cx="225" cy="140"/>
              </a:xfrm>
              <a:custGeom>
                <a:avLst/>
                <a:gdLst>
                  <a:gd name="T0" fmla="*/ 77 w 225"/>
                  <a:gd name="T1" fmla="*/ 32 h 140"/>
                  <a:gd name="T2" fmla="*/ 83 w 225"/>
                  <a:gd name="T3" fmla="*/ 31 h 140"/>
                  <a:gd name="T4" fmla="*/ 90 w 225"/>
                  <a:gd name="T5" fmla="*/ 29 h 140"/>
                  <a:gd name="T6" fmla="*/ 101 w 225"/>
                  <a:gd name="T7" fmla="*/ 34 h 140"/>
                  <a:gd name="T8" fmla="*/ 116 w 225"/>
                  <a:gd name="T9" fmla="*/ 45 h 140"/>
                  <a:gd name="T10" fmla="*/ 131 w 225"/>
                  <a:gd name="T11" fmla="*/ 57 h 140"/>
                  <a:gd name="T12" fmla="*/ 143 w 225"/>
                  <a:gd name="T13" fmla="*/ 66 h 140"/>
                  <a:gd name="T14" fmla="*/ 159 w 225"/>
                  <a:gd name="T15" fmla="*/ 75 h 140"/>
                  <a:gd name="T16" fmla="*/ 179 w 225"/>
                  <a:gd name="T17" fmla="*/ 84 h 140"/>
                  <a:gd name="T18" fmla="*/ 201 w 225"/>
                  <a:gd name="T19" fmla="*/ 96 h 140"/>
                  <a:gd name="T20" fmla="*/ 215 w 225"/>
                  <a:gd name="T21" fmla="*/ 106 h 140"/>
                  <a:gd name="T22" fmla="*/ 222 w 225"/>
                  <a:gd name="T23" fmla="*/ 109 h 140"/>
                  <a:gd name="T24" fmla="*/ 225 w 225"/>
                  <a:gd name="T25" fmla="*/ 119 h 140"/>
                  <a:gd name="T26" fmla="*/ 222 w 225"/>
                  <a:gd name="T27" fmla="*/ 133 h 140"/>
                  <a:gd name="T28" fmla="*/ 215 w 225"/>
                  <a:gd name="T29" fmla="*/ 140 h 140"/>
                  <a:gd name="T30" fmla="*/ 201 w 225"/>
                  <a:gd name="T31" fmla="*/ 136 h 140"/>
                  <a:gd name="T32" fmla="*/ 184 w 225"/>
                  <a:gd name="T33" fmla="*/ 124 h 140"/>
                  <a:gd name="T34" fmla="*/ 165 w 225"/>
                  <a:gd name="T35" fmla="*/ 106 h 140"/>
                  <a:gd name="T36" fmla="*/ 143 w 225"/>
                  <a:gd name="T37" fmla="*/ 85 h 140"/>
                  <a:gd name="T38" fmla="*/ 123 w 225"/>
                  <a:gd name="T39" fmla="*/ 64 h 140"/>
                  <a:gd name="T40" fmla="*/ 103 w 225"/>
                  <a:gd name="T41" fmla="*/ 47 h 140"/>
                  <a:gd name="T42" fmla="*/ 86 w 225"/>
                  <a:gd name="T43" fmla="*/ 37 h 140"/>
                  <a:gd name="T44" fmla="*/ 66 w 225"/>
                  <a:gd name="T45" fmla="*/ 35 h 140"/>
                  <a:gd name="T46" fmla="*/ 44 w 225"/>
                  <a:gd name="T47" fmla="*/ 33 h 140"/>
                  <a:gd name="T48" fmla="*/ 24 w 225"/>
                  <a:gd name="T49" fmla="*/ 27 h 140"/>
                  <a:gd name="T50" fmla="*/ 9 w 225"/>
                  <a:gd name="T51" fmla="*/ 16 h 140"/>
                  <a:gd name="T52" fmla="*/ 2 w 225"/>
                  <a:gd name="T53" fmla="*/ 5 h 140"/>
                  <a:gd name="T54" fmla="*/ 0 w 225"/>
                  <a:gd name="T55" fmla="*/ 1 h 140"/>
                  <a:gd name="T56" fmla="*/ 0 w 225"/>
                  <a:gd name="T57" fmla="*/ 0 h 140"/>
                  <a:gd name="T58" fmla="*/ 15 w 225"/>
                  <a:gd name="T59" fmla="*/ 15 h 140"/>
                  <a:gd name="T60" fmla="*/ 35 w 225"/>
                  <a:gd name="T61" fmla="*/ 25 h 140"/>
                  <a:gd name="T62" fmla="*/ 55 w 225"/>
                  <a:gd name="T63" fmla="*/ 30 h 140"/>
                  <a:gd name="T64" fmla="*/ 72 w 225"/>
                  <a:gd name="T65" fmla="*/ 32 h 14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225"/>
                  <a:gd name="T100" fmla="*/ 0 h 140"/>
                  <a:gd name="T101" fmla="*/ 225 w 225"/>
                  <a:gd name="T102" fmla="*/ 140 h 14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225" h="140">
                    <a:moveTo>
                      <a:pt x="72" y="32"/>
                    </a:moveTo>
                    <a:lnTo>
                      <a:pt x="77" y="32"/>
                    </a:lnTo>
                    <a:lnTo>
                      <a:pt x="81" y="31"/>
                    </a:lnTo>
                    <a:lnTo>
                      <a:pt x="83" y="31"/>
                    </a:lnTo>
                    <a:lnTo>
                      <a:pt x="86" y="30"/>
                    </a:lnTo>
                    <a:lnTo>
                      <a:pt x="90" y="29"/>
                    </a:lnTo>
                    <a:lnTo>
                      <a:pt x="95" y="31"/>
                    </a:lnTo>
                    <a:lnTo>
                      <a:pt x="101" y="34"/>
                    </a:lnTo>
                    <a:lnTo>
                      <a:pt x="109" y="39"/>
                    </a:lnTo>
                    <a:lnTo>
                      <a:pt x="116" y="45"/>
                    </a:lnTo>
                    <a:lnTo>
                      <a:pt x="124" y="51"/>
                    </a:lnTo>
                    <a:lnTo>
                      <a:pt x="131" y="57"/>
                    </a:lnTo>
                    <a:lnTo>
                      <a:pt x="136" y="62"/>
                    </a:lnTo>
                    <a:lnTo>
                      <a:pt x="143" y="66"/>
                    </a:lnTo>
                    <a:lnTo>
                      <a:pt x="150" y="70"/>
                    </a:lnTo>
                    <a:lnTo>
                      <a:pt x="159" y="75"/>
                    </a:lnTo>
                    <a:lnTo>
                      <a:pt x="169" y="79"/>
                    </a:lnTo>
                    <a:lnTo>
                      <a:pt x="179" y="84"/>
                    </a:lnTo>
                    <a:lnTo>
                      <a:pt x="190" y="89"/>
                    </a:lnTo>
                    <a:lnTo>
                      <a:pt x="201" y="96"/>
                    </a:lnTo>
                    <a:lnTo>
                      <a:pt x="212" y="104"/>
                    </a:lnTo>
                    <a:lnTo>
                      <a:pt x="215" y="106"/>
                    </a:lnTo>
                    <a:lnTo>
                      <a:pt x="219" y="108"/>
                    </a:lnTo>
                    <a:lnTo>
                      <a:pt x="222" y="109"/>
                    </a:lnTo>
                    <a:lnTo>
                      <a:pt x="225" y="111"/>
                    </a:lnTo>
                    <a:lnTo>
                      <a:pt x="225" y="119"/>
                    </a:lnTo>
                    <a:lnTo>
                      <a:pt x="224" y="127"/>
                    </a:lnTo>
                    <a:lnTo>
                      <a:pt x="222" y="133"/>
                    </a:lnTo>
                    <a:lnTo>
                      <a:pt x="220" y="138"/>
                    </a:lnTo>
                    <a:lnTo>
                      <a:pt x="215" y="140"/>
                    </a:lnTo>
                    <a:lnTo>
                      <a:pt x="209" y="139"/>
                    </a:lnTo>
                    <a:lnTo>
                      <a:pt x="201" y="136"/>
                    </a:lnTo>
                    <a:lnTo>
                      <a:pt x="193" y="131"/>
                    </a:lnTo>
                    <a:lnTo>
                      <a:pt x="184" y="124"/>
                    </a:lnTo>
                    <a:lnTo>
                      <a:pt x="174" y="116"/>
                    </a:lnTo>
                    <a:lnTo>
                      <a:pt x="165" y="106"/>
                    </a:lnTo>
                    <a:lnTo>
                      <a:pt x="154" y="95"/>
                    </a:lnTo>
                    <a:lnTo>
                      <a:pt x="143" y="85"/>
                    </a:lnTo>
                    <a:lnTo>
                      <a:pt x="133" y="75"/>
                    </a:lnTo>
                    <a:lnTo>
                      <a:pt x="123" y="64"/>
                    </a:lnTo>
                    <a:lnTo>
                      <a:pt x="112" y="55"/>
                    </a:lnTo>
                    <a:lnTo>
                      <a:pt x="103" y="47"/>
                    </a:lnTo>
                    <a:lnTo>
                      <a:pt x="94" y="41"/>
                    </a:lnTo>
                    <a:lnTo>
                      <a:pt x="86" y="37"/>
                    </a:lnTo>
                    <a:lnTo>
                      <a:pt x="78" y="36"/>
                    </a:lnTo>
                    <a:lnTo>
                      <a:pt x="66" y="35"/>
                    </a:lnTo>
                    <a:lnTo>
                      <a:pt x="55" y="35"/>
                    </a:lnTo>
                    <a:lnTo>
                      <a:pt x="44" y="33"/>
                    </a:lnTo>
                    <a:lnTo>
                      <a:pt x="33" y="31"/>
                    </a:lnTo>
                    <a:lnTo>
                      <a:pt x="24" y="27"/>
                    </a:lnTo>
                    <a:lnTo>
                      <a:pt x="15" y="22"/>
                    </a:lnTo>
                    <a:lnTo>
                      <a:pt x="9" y="16"/>
                    </a:lnTo>
                    <a:lnTo>
                      <a:pt x="3" y="8"/>
                    </a:lnTo>
                    <a:lnTo>
                      <a:pt x="2" y="5"/>
                    </a:lnTo>
                    <a:lnTo>
                      <a:pt x="1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6" y="8"/>
                    </a:lnTo>
                    <a:lnTo>
                      <a:pt x="15" y="15"/>
                    </a:lnTo>
                    <a:lnTo>
                      <a:pt x="24" y="20"/>
                    </a:lnTo>
                    <a:lnTo>
                      <a:pt x="35" y="25"/>
                    </a:lnTo>
                    <a:lnTo>
                      <a:pt x="45" y="28"/>
                    </a:lnTo>
                    <a:lnTo>
                      <a:pt x="55" y="30"/>
                    </a:lnTo>
                    <a:lnTo>
                      <a:pt x="64" y="31"/>
                    </a:lnTo>
                    <a:lnTo>
                      <a:pt x="72" y="32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40" name="Freeform 47"/>
              <p:cNvSpPr>
                <a:spLocks/>
              </p:cNvSpPr>
              <p:nvPr/>
            </p:nvSpPr>
            <p:spPr bwMode="auto">
              <a:xfrm>
                <a:off x="4648" y="1337"/>
                <a:ext cx="69" cy="7"/>
              </a:xfrm>
              <a:custGeom>
                <a:avLst/>
                <a:gdLst>
                  <a:gd name="T0" fmla="*/ 0 w 69"/>
                  <a:gd name="T1" fmla="*/ 4 h 7"/>
                  <a:gd name="T2" fmla="*/ 12 w 69"/>
                  <a:gd name="T3" fmla="*/ 4 h 7"/>
                  <a:gd name="T4" fmla="*/ 23 w 69"/>
                  <a:gd name="T5" fmla="*/ 3 h 7"/>
                  <a:gd name="T6" fmla="*/ 35 w 69"/>
                  <a:gd name="T7" fmla="*/ 3 h 7"/>
                  <a:gd name="T8" fmla="*/ 46 w 69"/>
                  <a:gd name="T9" fmla="*/ 2 h 7"/>
                  <a:gd name="T10" fmla="*/ 55 w 69"/>
                  <a:gd name="T11" fmla="*/ 1 h 7"/>
                  <a:gd name="T12" fmla="*/ 62 w 69"/>
                  <a:gd name="T13" fmla="*/ 1 h 7"/>
                  <a:gd name="T14" fmla="*/ 67 w 69"/>
                  <a:gd name="T15" fmla="*/ 0 h 7"/>
                  <a:gd name="T16" fmla="*/ 69 w 69"/>
                  <a:gd name="T17" fmla="*/ 0 h 7"/>
                  <a:gd name="T18" fmla="*/ 68 w 69"/>
                  <a:gd name="T19" fmla="*/ 0 h 7"/>
                  <a:gd name="T20" fmla="*/ 66 w 69"/>
                  <a:gd name="T21" fmla="*/ 1 h 7"/>
                  <a:gd name="T22" fmla="*/ 62 w 69"/>
                  <a:gd name="T23" fmla="*/ 1 h 7"/>
                  <a:gd name="T24" fmla="*/ 58 w 69"/>
                  <a:gd name="T25" fmla="*/ 2 h 7"/>
                  <a:gd name="T26" fmla="*/ 53 w 69"/>
                  <a:gd name="T27" fmla="*/ 3 h 7"/>
                  <a:gd name="T28" fmla="*/ 48 w 69"/>
                  <a:gd name="T29" fmla="*/ 4 h 7"/>
                  <a:gd name="T30" fmla="*/ 42 w 69"/>
                  <a:gd name="T31" fmla="*/ 5 h 7"/>
                  <a:gd name="T32" fmla="*/ 38 w 69"/>
                  <a:gd name="T33" fmla="*/ 6 h 7"/>
                  <a:gd name="T34" fmla="*/ 35 w 69"/>
                  <a:gd name="T35" fmla="*/ 7 h 7"/>
                  <a:gd name="T36" fmla="*/ 31 w 69"/>
                  <a:gd name="T37" fmla="*/ 7 h 7"/>
                  <a:gd name="T38" fmla="*/ 27 w 69"/>
                  <a:gd name="T39" fmla="*/ 6 h 7"/>
                  <a:gd name="T40" fmla="*/ 22 w 69"/>
                  <a:gd name="T41" fmla="*/ 6 h 7"/>
                  <a:gd name="T42" fmla="*/ 17 w 69"/>
                  <a:gd name="T43" fmla="*/ 6 h 7"/>
                  <a:gd name="T44" fmla="*/ 12 w 69"/>
                  <a:gd name="T45" fmla="*/ 5 h 7"/>
                  <a:gd name="T46" fmla="*/ 5 w 69"/>
                  <a:gd name="T47" fmla="*/ 4 h 7"/>
                  <a:gd name="T48" fmla="*/ 0 w 69"/>
                  <a:gd name="T49" fmla="*/ 4 h 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69"/>
                  <a:gd name="T76" fmla="*/ 0 h 7"/>
                  <a:gd name="T77" fmla="*/ 69 w 69"/>
                  <a:gd name="T78" fmla="*/ 7 h 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69" h="7">
                    <a:moveTo>
                      <a:pt x="0" y="4"/>
                    </a:moveTo>
                    <a:lnTo>
                      <a:pt x="12" y="4"/>
                    </a:lnTo>
                    <a:lnTo>
                      <a:pt x="23" y="3"/>
                    </a:lnTo>
                    <a:lnTo>
                      <a:pt x="35" y="3"/>
                    </a:lnTo>
                    <a:lnTo>
                      <a:pt x="46" y="2"/>
                    </a:lnTo>
                    <a:lnTo>
                      <a:pt x="55" y="1"/>
                    </a:lnTo>
                    <a:lnTo>
                      <a:pt x="62" y="1"/>
                    </a:lnTo>
                    <a:lnTo>
                      <a:pt x="67" y="0"/>
                    </a:lnTo>
                    <a:lnTo>
                      <a:pt x="69" y="0"/>
                    </a:lnTo>
                    <a:lnTo>
                      <a:pt x="68" y="0"/>
                    </a:lnTo>
                    <a:lnTo>
                      <a:pt x="66" y="1"/>
                    </a:lnTo>
                    <a:lnTo>
                      <a:pt x="62" y="1"/>
                    </a:lnTo>
                    <a:lnTo>
                      <a:pt x="58" y="2"/>
                    </a:lnTo>
                    <a:lnTo>
                      <a:pt x="53" y="3"/>
                    </a:lnTo>
                    <a:lnTo>
                      <a:pt x="48" y="4"/>
                    </a:lnTo>
                    <a:lnTo>
                      <a:pt x="42" y="5"/>
                    </a:lnTo>
                    <a:lnTo>
                      <a:pt x="38" y="6"/>
                    </a:lnTo>
                    <a:lnTo>
                      <a:pt x="35" y="7"/>
                    </a:lnTo>
                    <a:lnTo>
                      <a:pt x="31" y="7"/>
                    </a:lnTo>
                    <a:lnTo>
                      <a:pt x="27" y="6"/>
                    </a:lnTo>
                    <a:lnTo>
                      <a:pt x="22" y="6"/>
                    </a:lnTo>
                    <a:lnTo>
                      <a:pt x="17" y="6"/>
                    </a:lnTo>
                    <a:lnTo>
                      <a:pt x="12" y="5"/>
                    </a:lnTo>
                    <a:lnTo>
                      <a:pt x="5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41" name="Freeform 48"/>
              <p:cNvSpPr>
                <a:spLocks/>
              </p:cNvSpPr>
              <p:nvPr/>
            </p:nvSpPr>
            <p:spPr bwMode="auto">
              <a:xfrm>
                <a:off x="4543" y="1318"/>
                <a:ext cx="73" cy="18"/>
              </a:xfrm>
              <a:custGeom>
                <a:avLst/>
                <a:gdLst>
                  <a:gd name="T0" fmla="*/ 0 w 73"/>
                  <a:gd name="T1" fmla="*/ 3 h 18"/>
                  <a:gd name="T2" fmla="*/ 7 w 73"/>
                  <a:gd name="T3" fmla="*/ 1 h 18"/>
                  <a:gd name="T4" fmla="*/ 16 w 73"/>
                  <a:gd name="T5" fmla="*/ 0 h 18"/>
                  <a:gd name="T6" fmla="*/ 26 w 73"/>
                  <a:gd name="T7" fmla="*/ 1 h 18"/>
                  <a:gd name="T8" fmla="*/ 37 w 73"/>
                  <a:gd name="T9" fmla="*/ 3 h 18"/>
                  <a:gd name="T10" fmla="*/ 48 w 73"/>
                  <a:gd name="T11" fmla="*/ 6 h 18"/>
                  <a:gd name="T12" fmla="*/ 58 w 73"/>
                  <a:gd name="T13" fmla="*/ 10 h 18"/>
                  <a:gd name="T14" fmla="*/ 66 w 73"/>
                  <a:gd name="T15" fmla="*/ 14 h 18"/>
                  <a:gd name="T16" fmla="*/ 73 w 73"/>
                  <a:gd name="T17" fmla="*/ 18 h 18"/>
                  <a:gd name="T18" fmla="*/ 62 w 73"/>
                  <a:gd name="T19" fmla="*/ 14 h 18"/>
                  <a:gd name="T20" fmla="*/ 51 w 73"/>
                  <a:gd name="T21" fmla="*/ 10 h 18"/>
                  <a:gd name="T22" fmla="*/ 41 w 73"/>
                  <a:gd name="T23" fmla="*/ 8 h 18"/>
                  <a:gd name="T24" fmla="*/ 32 w 73"/>
                  <a:gd name="T25" fmla="*/ 6 h 18"/>
                  <a:gd name="T26" fmla="*/ 23 w 73"/>
                  <a:gd name="T27" fmla="*/ 5 h 18"/>
                  <a:gd name="T28" fmla="*/ 14 w 73"/>
                  <a:gd name="T29" fmla="*/ 3 h 18"/>
                  <a:gd name="T30" fmla="*/ 7 w 73"/>
                  <a:gd name="T31" fmla="*/ 3 h 18"/>
                  <a:gd name="T32" fmla="*/ 0 w 73"/>
                  <a:gd name="T33" fmla="*/ 3 h 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73"/>
                  <a:gd name="T52" fmla="*/ 0 h 18"/>
                  <a:gd name="T53" fmla="*/ 73 w 73"/>
                  <a:gd name="T54" fmla="*/ 18 h 1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73" h="18">
                    <a:moveTo>
                      <a:pt x="0" y="3"/>
                    </a:moveTo>
                    <a:lnTo>
                      <a:pt x="7" y="1"/>
                    </a:lnTo>
                    <a:lnTo>
                      <a:pt x="16" y="0"/>
                    </a:lnTo>
                    <a:lnTo>
                      <a:pt x="26" y="1"/>
                    </a:lnTo>
                    <a:lnTo>
                      <a:pt x="37" y="3"/>
                    </a:lnTo>
                    <a:lnTo>
                      <a:pt x="48" y="6"/>
                    </a:lnTo>
                    <a:lnTo>
                      <a:pt x="58" y="10"/>
                    </a:lnTo>
                    <a:lnTo>
                      <a:pt x="66" y="14"/>
                    </a:lnTo>
                    <a:lnTo>
                      <a:pt x="73" y="18"/>
                    </a:lnTo>
                    <a:lnTo>
                      <a:pt x="62" y="14"/>
                    </a:lnTo>
                    <a:lnTo>
                      <a:pt x="51" y="10"/>
                    </a:lnTo>
                    <a:lnTo>
                      <a:pt x="41" y="8"/>
                    </a:lnTo>
                    <a:lnTo>
                      <a:pt x="32" y="6"/>
                    </a:lnTo>
                    <a:lnTo>
                      <a:pt x="23" y="5"/>
                    </a:lnTo>
                    <a:lnTo>
                      <a:pt x="14" y="3"/>
                    </a:lnTo>
                    <a:lnTo>
                      <a:pt x="7" y="3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42" name="Freeform 49"/>
              <p:cNvSpPr>
                <a:spLocks/>
              </p:cNvSpPr>
              <p:nvPr/>
            </p:nvSpPr>
            <p:spPr bwMode="auto">
              <a:xfrm>
                <a:off x="4528" y="1331"/>
                <a:ext cx="40" cy="32"/>
              </a:xfrm>
              <a:custGeom>
                <a:avLst/>
                <a:gdLst>
                  <a:gd name="T0" fmla="*/ 40 w 40"/>
                  <a:gd name="T1" fmla="*/ 0 h 32"/>
                  <a:gd name="T2" fmla="*/ 40 w 40"/>
                  <a:gd name="T3" fmla="*/ 5 h 32"/>
                  <a:gd name="T4" fmla="*/ 38 w 40"/>
                  <a:gd name="T5" fmla="*/ 17 h 32"/>
                  <a:gd name="T6" fmla="*/ 34 w 40"/>
                  <a:gd name="T7" fmla="*/ 28 h 32"/>
                  <a:gd name="T8" fmla="*/ 26 w 40"/>
                  <a:gd name="T9" fmla="*/ 32 h 32"/>
                  <a:gd name="T10" fmla="*/ 22 w 40"/>
                  <a:gd name="T11" fmla="*/ 30 h 32"/>
                  <a:gd name="T12" fmla="*/ 17 w 40"/>
                  <a:gd name="T13" fmla="*/ 28 h 32"/>
                  <a:gd name="T14" fmla="*/ 13 w 40"/>
                  <a:gd name="T15" fmla="*/ 26 h 32"/>
                  <a:gd name="T16" fmla="*/ 8 w 40"/>
                  <a:gd name="T17" fmla="*/ 24 h 32"/>
                  <a:gd name="T18" fmla="*/ 5 w 40"/>
                  <a:gd name="T19" fmla="*/ 22 h 32"/>
                  <a:gd name="T20" fmla="*/ 2 w 40"/>
                  <a:gd name="T21" fmla="*/ 21 h 32"/>
                  <a:gd name="T22" fmla="*/ 1 w 40"/>
                  <a:gd name="T23" fmla="*/ 20 h 32"/>
                  <a:gd name="T24" fmla="*/ 0 w 40"/>
                  <a:gd name="T25" fmla="*/ 20 h 32"/>
                  <a:gd name="T26" fmla="*/ 26 w 40"/>
                  <a:gd name="T27" fmla="*/ 20 h 32"/>
                  <a:gd name="T28" fmla="*/ 40 w 40"/>
                  <a:gd name="T29" fmla="*/ 0 h 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0"/>
                  <a:gd name="T46" fmla="*/ 0 h 32"/>
                  <a:gd name="T47" fmla="*/ 40 w 40"/>
                  <a:gd name="T48" fmla="*/ 32 h 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0" h="32">
                    <a:moveTo>
                      <a:pt x="40" y="0"/>
                    </a:moveTo>
                    <a:lnTo>
                      <a:pt x="40" y="5"/>
                    </a:lnTo>
                    <a:lnTo>
                      <a:pt x="38" y="17"/>
                    </a:lnTo>
                    <a:lnTo>
                      <a:pt x="34" y="28"/>
                    </a:lnTo>
                    <a:lnTo>
                      <a:pt x="26" y="32"/>
                    </a:lnTo>
                    <a:lnTo>
                      <a:pt x="22" y="30"/>
                    </a:lnTo>
                    <a:lnTo>
                      <a:pt x="17" y="28"/>
                    </a:lnTo>
                    <a:lnTo>
                      <a:pt x="13" y="26"/>
                    </a:lnTo>
                    <a:lnTo>
                      <a:pt x="8" y="24"/>
                    </a:lnTo>
                    <a:lnTo>
                      <a:pt x="5" y="22"/>
                    </a:lnTo>
                    <a:lnTo>
                      <a:pt x="2" y="21"/>
                    </a:lnTo>
                    <a:lnTo>
                      <a:pt x="1" y="20"/>
                    </a:lnTo>
                    <a:lnTo>
                      <a:pt x="0" y="20"/>
                    </a:lnTo>
                    <a:lnTo>
                      <a:pt x="26" y="2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43" name="Freeform 50"/>
              <p:cNvSpPr>
                <a:spLocks/>
              </p:cNvSpPr>
              <p:nvPr/>
            </p:nvSpPr>
            <p:spPr bwMode="auto">
              <a:xfrm>
                <a:off x="4484" y="1386"/>
                <a:ext cx="70" cy="70"/>
              </a:xfrm>
              <a:custGeom>
                <a:avLst/>
                <a:gdLst>
                  <a:gd name="T0" fmla="*/ 59 w 70"/>
                  <a:gd name="T1" fmla="*/ 52 h 70"/>
                  <a:gd name="T2" fmla="*/ 59 w 70"/>
                  <a:gd name="T3" fmla="*/ 53 h 70"/>
                  <a:gd name="T4" fmla="*/ 57 w 70"/>
                  <a:gd name="T5" fmla="*/ 55 h 70"/>
                  <a:gd name="T6" fmla="*/ 57 w 70"/>
                  <a:gd name="T7" fmla="*/ 56 h 70"/>
                  <a:gd name="T8" fmla="*/ 56 w 70"/>
                  <a:gd name="T9" fmla="*/ 58 h 70"/>
                  <a:gd name="T10" fmla="*/ 52 w 70"/>
                  <a:gd name="T11" fmla="*/ 63 h 70"/>
                  <a:gd name="T12" fmla="*/ 47 w 70"/>
                  <a:gd name="T13" fmla="*/ 67 h 70"/>
                  <a:gd name="T14" fmla="*/ 41 w 70"/>
                  <a:gd name="T15" fmla="*/ 69 h 70"/>
                  <a:gd name="T16" fmla="*/ 35 w 70"/>
                  <a:gd name="T17" fmla="*/ 70 h 70"/>
                  <a:gd name="T18" fmla="*/ 28 w 70"/>
                  <a:gd name="T19" fmla="*/ 70 h 70"/>
                  <a:gd name="T20" fmla="*/ 20 w 70"/>
                  <a:gd name="T21" fmla="*/ 69 h 70"/>
                  <a:gd name="T22" fmla="*/ 13 w 70"/>
                  <a:gd name="T23" fmla="*/ 67 h 70"/>
                  <a:gd name="T24" fmla="*/ 6 w 70"/>
                  <a:gd name="T25" fmla="*/ 65 h 70"/>
                  <a:gd name="T26" fmla="*/ 0 w 70"/>
                  <a:gd name="T27" fmla="*/ 55 h 70"/>
                  <a:gd name="T28" fmla="*/ 0 w 70"/>
                  <a:gd name="T29" fmla="*/ 50 h 70"/>
                  <a:gd name="T30" fmla="*/ 24 w 70"/>
                  <a:gd name="T31" fmla="*/ 0 h 70"/>
                  <a:gd name="T32" fmla="*/ 35 w 70"/>
                  <a:gd name="T33" fmla="*/ 8 h 70"/>
                  <a:gd name="T34" fmla="*/ 37 w 70"/>
                  <a:gd name="T35" fmla="*/ 8 h 70"/>
                  <a:gd name="T36" fmla="*/ 44 w 70"/>
                  <a:gd name="T37" fmla="*/ 6 h 70"/>
                  <a:gd name="T38" fmla="*/ 51 w 70"/>
                  <a:gd name="T39" fmla="*/ 5 h 70"/>
                  <a:gd name="T40" fmla="*/ 59 w 70"/>
                  <a:gd name="T41" fmla="*/ 5 h 70"/>
                  <a:gd name="T42" fmla="*/ 66 w 70"/>
                  <a:gd name="T43" fmla="*/ 9 h 70"/>
                  <a:gd name="T44" fmla="*/ 70 w 70"/>
                  <a:gd name="T45" fmla="*/ 17 h 70"/>
                  <a:gd name="T46" fmla="*/ 68 w 70"/>
                  <a:gd name="T47" fmla="*/ 31 h 70"/>
                  <a:gd name="T48" fmla="*/ 59 w 70"/>
                  <a:gd name="T49" fmla="*/ 52 h 7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70"/>
                  <a:gd name="T76" fmla="*/ 0 h 70"/>
                  <a:gd name="T77" fmla="*/ 70 w 70"/>
                  <a:gd name="T78" fmla="*/ 70 h 7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70" h="70">
                    <a:moveTo>
                      <a:pt x="59" y="52"/>
                    </a:moveTo>
                    <a:lnTo>
                      <a:pt x="59" y="53"/>
                    </a:lnTo>
                    <a:lnTo>
                      <a:pt x="57" y="55"/>
                    </a:lnTo>
                    <a:lnTo>
                      <a:pt x="57" y="56"/>
                    </a:lnTo>
                    <a:lnTo>
                      <a:pt x="56" y="58"/>
                    </a:lnTo>
                    <a:lnTo>
                      <a:pt x="52" y="63"/>
                    </a:lnTo>
                    <a:lnTo>
                      <a:pt x="47" y="67"/>
                    </a:lnTo>
                    <a:lnTo>
                      <a:pt x="41" y="69"/>
                    </a:lnTo>
                    <a:lnTo>
                      <a:pt x="35" y="70"/>
                    </a:lnTo>
                    <a:lnTo>
                      <a:pt x="28" y="70"/>
                    </a:lnTo>
                    <a:lnTo>
                      <a:pt x="20" y="69"/>
                    </a:lnTo>
                    <a:lnTo>
                      <a:pt x="13" y="67"/>
                    </a:lnTo>
                    <a:lnTo>
                      <a:pt x="6" y="65"/>
                    </a:lnTo>
                    <a:lnTo>
                      <a:pt x="0" y="55"/>
                    </a:lnTo>
                    <a:lnTo>
                      <a:pt x="0" y="50"/>
                    </a:lnTo>
                    <a:lnTo>
                      <a:pt x="24" y="0"/>
                    </a:lnTo>
                    <a:lnTo>
                      <a:pt x="35" y="8"/>
                    </a:lnTo>
                    <a:lnTo>
                      <a:pt x="37" y="8"/>
                    </a:lnTo>
                    <a:lnTo>
                      <a:pt x="44" y="6"/>
                    </a:lnTo>
                    <a:lnTo>
                      <a:pt x="51" y="5"/>
                    </a:lnTo>
                    <a:lnTo>
                      <a:pt x="59" y="5"/>
                    </a:lnTo>
                    <a:lnTo>
                      <a:pt x="66" y="9"/>
                    </a:lnTo>
                    <a:lnTo>
                      <a:pt x="70" y="17"/>
                    </a:lnTo>
                    <a:lnTo>
                      <a:pt x="68" y="31"/>
                    </a:lnTo>
                    <a:lnTo>
                      <a:pt x="59" y="5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44" name="Freeform 51"/>
              <p:cNvSpPr>
                <a:spLocks/>
              </p:cNvSpPr>
              <p:nvPr/>
            </p:nvSpPr>
            <p:spPr bwMode="auto">
              <a:xfrm>
                <a:off x="4497" y="1388"/>
                <a:ext cx="46" cy="59"/>
              </a:xfrm>
              <a:custGeom>
                <a:avLst/>
                <a:gdLst>
                  <a:gd name="T0" fmla="*/ 35 w 46"/>
                  <a:gd name="T1" fmla="*/ 1 h 59"/>
                  <a:gd name="T2" fmla="*/ 36 w 46"/>
                  <a:gd name="T3" fmla="*/ 8 h 59"/>
                  <a:gd name="T4" fmla="*/ 36 w 46"/>
                  <a:gd name="T5" fmla="*/ 16 h 59"/>
                  <a:gd name="T6" fmla="*/ 34 w 46"/>
                  <a:gd name="T7" fmla="*/ 26 h 59"/>
                  <a:gd name="T8" fmla="*/ 30 w 46"/>
                  <a:gd name="T9" fmla="*/ 36 h 59"/>
                  <a:gd name="T10" fmla="*/ 24 w 46"/>
                  <a:gd name="T11" fmla="*/ 45 h 59"/>
                  <a:gd name="T12" fmla="*/ 19 w 46"/>
                  <a:gd name="T13" fmla="*/ 49 h 59"/>
                  <a:gd name="T14" fmla="*/ 14 w 46"/>
                  <a:gd name="T15" fmla="*/ 52 h 59"/>
                  <a:gd name="T16" fmla="*/ 10 w 46"/>
                  <a:gd name="T17" fmla="*/ 53 h 59"/>
                  <a:gd name="T18" fmla="*/ 6 w 46"/>
                  <a:gd name="T19" fmla="*/ 51 h 59"/>
                  <a:gd name="T20" fmla="*/ 3 w 46"/>
                  <a:gd name="T21" fmla="*/ 49 h 59"/>
                  <a:gd name="T22" fmla="*/ 1 w 46"/>
                  <a:gd name="T23" fmla="*/ 48 h 59"/>
                  <a:gd name="T24" fmla="*/ 0 w 46"/>
                  <a:gd name="T25" fmla="*/ 48 h 59"/>
                  <a:gd name="T26" fmla="*/ 1 w 46"/>
                  <a:gd name="T27" fmla="*/ 49 h 59"/>
                  <a:gd name="T28" fmla="*/ 3 w 46"/>
                  <a:gd name="T29" fmla="*/ 51 h 59"/>
                  <a:gd name="T30" fmla="*/ 6 w 46"/>
                  <a:gd name="T31" fmla="*/ 54 h 59"/>
                  <a:gd name="T32" fmla="*/ 11 w 46"/>
                  <a:gd name="T33" fmla="*/ 58 h 59"/>
                  <a:gd name="T34" fmla="*/ 15 w 46"/>
                  <a:gd name="T35" fmla="*/ 59 h 59"/>
                  <a:gd name="T36" fmla="*/ 21 w 46"/>
                  <a:gd name="T37" fmla="*/ 59 h 59"/>
                  <a:gd name="T38" fmla="*/ 26 w 46"/>
                  <a:gd name="T39" fmla="*/ 57 h 59"/>
                  <a:gd name="T40" fmla="*/ 32 w 46"/>
                  <a:gd name="T41" fmla="*/ 51 h 59"/>
                  <a:gd name="T42" fmla="*/ 38 w 46"/>
                  <a:gd name="T43" fmla="*/ 41 h 59"/>
                  <a:gd name="T44" fmla="*/ 44 w 46"/>
                  <a:gd name="T45" fmla="*/ 31 h 59"/>
                  <a:gd name="T46" fmla="*/ 46 w 46"/>
                  <a:gd name="T47" fmla="*/ 18 h 59"/>
                  <a:gd name="T48" fmla="*/ 43 w 46"/>
                  <a:gd name="T49" fmla="*/ 0 h 59"/>
                  <a:gd name="T50" fmla="*/ 35 w 46"/>
                  <a:gd name="T51" fmla="*/ 1 h 59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46"/>
                  <a:gd name="T79" fmla="*/ 0 h 59"/>
                  <a:gd name="T80" fmla="*/ 46 w 46"/>
                  <a:gd name="T81" fmla="*/ 59 h 59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46" h="59">
                    <a:moveTo>
                      <a:pt x="35" y="1"/>
                    </a:moveTo>
                    <a:lnTo>
                      <a:pt x="36" y="8"/>
                    </a:lnTo>
                    <a:lnTo>
                      <a:pt x="36" y="16"/>
                    </a:lnTo>
                    <a:lnTo>
                      <a:pt x="34" y="26"/>
                    </a:lnTo>
                    <a:lnTo>
                      <a:pt x="30" y="36"/>
                    </a:lnTo>
                    <a:lnTo>
                      <a:pt x="24" y="45"/>
                    </a:lnTo>
                    <a:lnTo>
                      <a:pt x="19" y="49"/>
                    </a:lnTo>
                    <a:lnTo>
                      <a:pt x="14" y="52"/>
                    </a:lnTo>
                    <a:lnTo>
                      <a:pt x="10" y="53"/>
                    </a:lnTo>
                    <a:lnTo>
                      <a:pt x="6" y="51"/>
                    </a:lnTo>
                    <a:lnTo>
                      <a:pt x="3" y="49"/>
                    </a:lnTo>
                    <a:lnTo>
                      <a:pt x="1" y="48"/>
                    </a:lnTo>
                    <a:lnTo>
                      <a:pt x="0" y="48"/>
                    </a:lnTo>
                    <a:lnTo>
                      <a:pt x="1" y="49"/>
                    </a:lnTo>
                    <a:lnTo>
                      <a:pt x="3" y="51"/>
                    </a:lnTo>
                    <a:lnTo>
                      <a:pt x="6" y="54"/>
                    </a:lnTo>
                    <a:lnTo>
                      <a:pt x="11" y="58"/>
                    </a:lnTo>
                    <a:lnTo>
                      <a:pt x="15" y="59"/>
                    </a:lnTo>
                    <a:lnTo>
                      <a:pt x="21" y="59"/>
                    </a:lnTo>
                    <a:lnTo>
                      <a:pt x="26" y="57"/>
                    </a:lnTo>
                    <a:lnTo>
                      <a:pt x="32" y="51"/>
                    </a:lnTo>
                    <a:lnTo>
                      <a:pt x="38" y="41"/>
                    </a:lnTo>
                    <a:lnTo>
                      <a:pt x="44" y="31"/>
                    </a:lnTo>
                    <a:lnTo>
                      <a:pt x="46" y="18"/>
                    </a:lnTo>
                    <a:lnTo>
                      <a:pt x="43" y="0"/>
                    </a:lnTo>
                    <a:lnTo>
                      <a:pt x="35" y="1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45" name="Freeform 52"/>
              <p:cNvSpPr>
                <a:spLocks/>
              </p:cNvSpPr>
              <p:nvPr/>
            </p:nvSpPr>
            <p:spPr bwMode="auto">
              <a:xfrm>
                <a:off x="4508" y="1401"/>
                <a:ext cx="15" cy="13"/>
              </a:xfrm>
              <a:custGeom>
                <a:avLst/>
                <a:gdLst>
                  <a:gd name="T0" fmla="*/ 6 w 15"/>
                  <a:gd name="T1" fmla="*/ 0 h 13"/>
                  <a:gd name="T2" fmla="*/ 0 w 15"/>
                  <a:gd name="T3" fmla="*/ 13 h 13"/>
                  <a:gd name="T4" fmla="*/ 15 w 15"/>
                  <a:gd name="T5" fmla="*/ 6 h 13"/>
                  <a:gd name="T6" fmla="*/ 6 w 15"/>
                  <a:gd name="T7" fmla="*/ 0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5"/>
                  <a:gd name="T13" fmla="*/ 0 h 13"/>
                  <a:gd name="T14" fmla="*/ 15 w 15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5" h="13">
                    <a:moveTo>
                      <a:pt x="6" y="0"/>
                    </a:moveTo>
                    <a:lnTo>
                      <a:pt x="0" y="13"/>
                    </a:lnTo>
                    <a:lnTo>
                      <a:pt x="15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46" name="Freeform 53"/>
              <p:cNvSpPr>
                <a:spLocks/>
              </p:cNvSpPr>
              <p:nvPr/>
            </p:nvSpPr>
            <p:spPr bwMode="auto">
              <a:xfrm>
                <a:off x="4497" y="1389"/>
                <a:ext cx="36" cy="52"/>
              </a:xfrm>
              <a:custGeom>
                <a:avLst/>
                <a:gdLst>
                  <a:gd name="T0" fmla="*/ 30 w 36"/>
                  <a:gd name="T1" fmla="*/ 35 h 52"/>
                  <a:gd name="T2" fmla="*/ 34 w 36"/>
                  <a:gd name="T3" fmla="*/ 25 h 52"/>
                  <a:gd name="T4" fmla="*/ 36 w 36"/>
                  <a:gd name="T5" fmla="*/ 15 h 52"/>
                  <a:gd name="T6" fmla="*/ 36 w 36"/>
                  <a:gd name="T7" fmla="*/ 7 h 52"/>
                  <a:gd name="T8" fmla="*/ 35 w 36"/>
                  <a:gd name="T9" fmla="*/ 0 h 52"/>
                  <a:gd name="T10" fmla="*/ 23 w 36"/>
                  <a:gd name="T11" fmla="*/ 1 h 52"/>
                  <a:gd name="T12" fmla="*/ 17 w 36"/>
                  <a:gd name="T13" fmla="*/ 12 h 52"/>
                  <a:gd name="T14" fmla="*/ 26 w 36"/>
                  <a:gd name="T15" fmla="*/ 18 h 52"/>
                  <a:gd name="T16" fmla="*/ 11 w 36"/>
                  <a:gd name="T17" fmla="*/ 25 h 52"/>
                  <a:gd name="T18" fmla="*/ 0 w 36"/>
                  <a:gd name="T19" fmla="*/ 47 h 52"/>
                  <a:gd name="T20" fmla="*/ 1 w 36"/>
                  <a:gd name="T21" fmla="*/ 47 h 52"/>
                  <a:gd name="T22" fmla="*/ 3 w 36"/>
                  <a:gd name="T23" fmla="*/ 48 h 52"/>
                  <a:gd name="T24" fmla="*/ 6 w 36"/>
                  <a:gd name="T25" fmla="*/ 50 h 52"/>
                  <a:gd name="T26" fmla="*/ 10 w 36"/>
                  <a:gd name="T27" fmla="*/ 52 h 52"/>
                  <a:gd name="T28" fmla="*/ 14 w 36"/>
                  <a:gd name="T29" fmla="*/ 51 h 52"/>
                  <a:gd name="T30" fmla="*/ 19 w 36"/>
                  <a:gd name="T31" fmla="*/ 48 h 52"/>
                  <a:gd name="T32" fmla="*/ 24 w 36"/>
                  <a:gd name="T33" fmla="*/ 44 h 52"/>
                  <a:gd name="T34" fmla="*/ 30 w 36"/>
                  <a:gd name="T35" fmla="*/ 35 h 5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6"/>
                  <a:gd name="T55" fmla="*/ 0 h 52"/>
                  <a:gd name="T56" fmla="*/ 36 w 36"/>
                  <a:gd name="T57" fmla="*/ 52 h 52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6" h="52">
                    <a:moveTo>
                      <a:pt x="30" y="35"/>
                    </a:moveTo>
                    <a:lnTo>
                      <a:pt x="34" y="25"/>
                    </a:lnTo>
                    <a:lnTo>
                      <a:pt x="36" y="15"/>
                    </a:lnTo>
                    <a:lnTo>
                      <a:pt x="36" y="7"/>
                    </a:lnTo>
                    <a:lnTo>
                      <a:pt x="35" y="0"/>
                    </a:lnTo>
                    <a:lnTo>
                      <a:pt x="23" y="1"/>
                    </a:lnTo>
                    <a:lnTo>
                      <a:pt x="17" y="12"/>
                    </a:lnTo>
                    <a:lnTo>
                      <a:pt x="26" y="18"/>
                    </a:lnTo>
                    <a:lnTo>
                      <a:pt x="11" y="25"/>
                    </a:lnTo>
                    <a:lnTo>
                      <a:pt x="0" y="47"/>
                    </a:lnTo>
                    <a:lnTo>
                      <a:pt x="1" y="47"/>
                    </a:lnTo>
                    <a:lnTo>
                      <a:pt x="3" y="48"/>
                    </a:lnTo>
                    <a:lnTo>
                      <a:pt x="6" y="50"/>
                    </a:lnTo>
                    <a:lnTo>
                      <a:pt x="10" y="52"/>
                    </a:lnTo>
                    <a:lnTo>
                      <a:pt x="14" y="51"/>
                    </a:lnTo>
                    <a:lnTo>
                      <a:pt x="19" y="48"/>
                    </a:lnTo>
                    <a:lnTo>
                      <a:pt x="24" y="44"/>
                    </a:lnTo>
                    <a:lnTo>
                      <a:pt x="30" y="35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47" name="Freeform 54"/>
              <p:cNvSpPr>
                <a:spLocks/>
              </p:cNvSpPr>
              <p:nvPr/>
            </p:nvSpPr>
            <p:spPr bwMode="auto">
              <a:xfrm>
                <a:off x="4795" y="1317"/>
                <a:ext cx="159" cy="229"/>
              </a:xfrm>
              <a:custGeom>
                <a:avLst/>
                <a:gdLst>
                  <a:gd name="T0" fmla="*/ 16 w 159"/>
                  <a:gd name="T1" fmla="*/ 19 h 229"/>
                  <a:gd name="T2" fmla="*/ 18 w 159"/>
                  <a:gd name="T3" fmla="*/ 18 h 229"/>
                  <a:gd name="T4" fmla="*/ 22 w 159"/>
                  <a:gd name="T5" fmla="*/ 16 h 229"/>
                  <a:gd name="T6" fmla="*/ 27 w 159"/>
                  <a:gd name="T7" fmla="*/ 13 h 229"/>
                  <a:gd name="T8" fmla="*/ 35 w 159"/>
                  <a:gd name="T9" fmla="*/ 9 h 229"/>
                  <a:gd name="T10" fmla="*/ 43 w 159"/>
                  <a:gd name="T11" fmla="*/ 6 h 229"/>
                  <a:gd name="T12" fmla="*/ 52 w 159"/>
                  <a:gd name="T13" fmla="*/ 3 h 229"/>
                  <a:gd name="T14" fmla="*/ 61 w 159"/>
                  <a:gd name="T15" fmla="*/ 1 h 229"/>
                  <a:gd name="T16" fmla="*/ 69 w 159"/>
                  <a:gd name="T17" fmla="*/ 0 h 229"/>
                  <a:gd name="T18" fmla="*/ 78 w 159"/>
                  <a:gd name="T19" fmla="*/ 2 h 229"/>
                  <a:gd name="T20" fmla="*/ 89 w 159"/>
                  <a:gd name="T21" fmla="*/ 6 h 229"/>
                  <a:gd name="T22" fmla="*/ 99 w 159"/>
                  <a:gd name="T23" fmla="*/ 12 h 229"/>
                  <a:gd name="T24" fmla="*/ 110 w 159"/>
                  <a:gd name="T25" fmla="*/ 20 h 229"/>
                  <a:gd name="T26" fmla="*/ 120 w 159"/>
                  <a:gd name="T27" fmla="*/ 28 h 229"/>
                  <a:gd name="T28" fmla="*/ 129 w 159"/>
                  <a:gd name="T29" fmla="*/ 36 h 229"/>
                  <a:gd name="T30" fmla="*/ 136 w 159"/>
                  <a:gd name="T31" fmla="*/ 42 h 229"/>
                  <a:gd name="T32" fmla="*/ 141 w 159"/>
                  <a:gd name="T33" fmla="*/ 46 h 229"/>
                  <a:gd name="T34" fmla="*/ 142 w 159"/>
                  <a:gd name="T35" fmla="*/ 48 h 229"/>
                  <a:gd name="T36" fmla="*/ 144 w 159"/>
                  <a:gd name="T37" fmla="*/ 51 h 229"/>
                  <a:gd name="T38" fmla="*/ 145 w 159"/>
                  <a:gd name="T39" fmla="*/ 54 h 229"/>
                  <a:gd name="T40" fmla="*/ 148 w 159"/>
                  <a:gd name="T41" fmla="*/ 62 h 229"/>
                  <a:gd name="T42" fmla="*/ 151 w 159"/>
                  <a:gd name="T43" fmla="*/ 73 h 229"/>
                  <a:gd name="T44" fmla="*/ 155 w 159"/>
                  <a:gd name="T45" fmla="*/ 87 h 229"/>
                  <a:gd name="T46" fmla="*/ 157 w 159"/>
                  <a:gd name="T47" fmla="*/ 103 h 229"/>
                  <a:gd name="T48" fmla="*/ 159 w 159"/>
                  <a:gd name="T49" fmla="*/ 120 h 229"/>
                  <a:gd name="T50" fmla="*/ 159 w 159"/>
                  <a:gd name="T51" fmla="*/ 139 h 229"/>
                  <a:gd name="T52" fmla="*/ 156 w 159"/>
                  <a:gd name="T53" fmla="*/ 158 h 229"/>
                  <a:gd name="T54" fmla="*/ 154 w 159"/>
                  <a:gd name="T55" fmla="*/ 167 h 229"/>
                  <a:gd name="T56" fmla="*/ 150 w 159"/>
                  <a:gd name="T57" fmla="*/ 175 h 229"/>
                  <a:gd name="T58" fmla="*/ 147 w 159"/>
                  <a:gd name="T59" fmla="*/ 183 h 229"/>
                  <a:gd name="T60" fmla="*/ 143 w 159"/>
                  <a:gd name="T61" fmla="*/ 190 h 229"/>
                  <a:gd name="T62" fmla="*/ 138 w 159"/>
                  <a:gd name="T63" fmla="*/ 197 h 229"/>
                  <a:gd name="T64" fmla="*/ 133 w 159"/>
                  <a:gd name="T65" fmla="*/ 203 h 229"/>
                  <a:gd name="T66" fmla="*/ 127 w 159"/>
                  <a:gd name="T67" fmla="*/ 208 h 229"/>
                  <a:gd name="T68" fmla="*/ 120 w 159"/>
                  <a:gd name="T69" fmla="*/ 213 h 229"/>
                  <a:gd name="T70" fmla="*/ 96 w 159"/>
                  <a:gd name="T71" fmla="*/ 225 h 229"/>
                  <a:gd name="T72" fmla="*/ 77 w 159"/>
                  <a:gd name="T73" fmla="*/ 229 h 229"/>
                  <a:gd name="T74" fmla="*/ 60 w 159"/>
                  <a:gd name="T75" fmla="*/ 227 h 229"/>
                  <a:gd name="T76" fmla="*/ 47 w 159"/>
                  <a:gd name="T77" fmla="*/ 222 h 229"/>
                  <a:gd name="T78" fmla="*/ 38 w 159"/>
                  <a:gd name="T79" fmla="*/ 214 h 229"/>
                  <a:gd name="T80" fmla="*/ 31 w 159"/>
                  <a:gd name="T81" fmla="*/ 205 h 229"/>
                  <a:gd name="T82" fmla="*/ 27 w 159"/>
                  <a:gd name="T83" fmla="*/ 198 h 229"/>
                  <a:gd name="T84" fmla="*/ 25 w 159"/>
                  <a:gd name="T85" fmla="*/ 195 h 229"/>
                  <a:gd name="T86" fmla="*/ 19 w 159"/>
                  <a:gd name="T87" fmla="*/ 179 h 229"/>
                  <a:gd name="T88" fmla="*/ 31 w 159"/>
                  <a:gd name="T89" fmla="*/ 173 h 229"/>
                  <a:gd name="T90" fmla="*/ 35 w 159"/>
                  <a:gd name="T91" fmla="*/ 170 h 229"/>
                  <a:gd name="T92" fmla="*/ 40 w 159"/>
                  <a:gd name="T93" fmla="*/ 162 h 229"/>
                  <a:gd name="T94" fmla="*/ 45 w 159"/>
                  <a:gd name="T95" fmla="*/ 148 h 229"/>
                  <a:gd name="T96" fmla="*/ 43 w 159"/>
                  <a:gd name="T97" fmla="*/ 127 h 229"/>
                  <a:gd name="T98" fmla="*/ 40 w 159"/>
                  <a:gd name="T99" fmla="*/ 111 h 229"/>
                  <a:gd name="T100" fmla="*/ 37 w 159"/>
                  <a:gd name="T101" fmla="*/ 97 h 229"/>
                  <a:gd name="T102" fmla="*/ 34 w 159"/>
                  <a:gd name="T103" fmla="*/ 86 h 229"/>
                  <a:gd name="T104" fmla="*/ 31 w 159"/>
                  <a:gd name="T105" fmla="*/ 76 h 229"/>
                  <a:gd name="T106" fmla="*/ 27 w 159"/>
                  <a:gd name="T107" fmla="*/ 67 h 229"/>
                  <a:gd name="T108" fmla="*/ 23 w 159"/>
                  <a:gd name="T109" fmla="*/ 59 h 229"/>
                  <a:gd name="T110" fmla="*/ 18 w 159"/>
                  <a:gd name="T111" fmla="*/ 52 h 229"/>
                  <a:gd name="T112" fmla="*/ 13 w 159"/>
                  <a:gd name="T113" fmla="*/ 45 h 229"/>
                  <a:gd name="T114" fmla="*/ 0 w 159"/>
                  <a:gd name="T115" fmla="*/ 29 h 229"/>
                  <a:gd name="T116" fmla="*/ 16 w 159"/>
                  <a:gd name="T117" fmla="*/ 19 h 229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159"/>
                  <a:gd name="T178" fmla="*/ 0 h 229"/>
                  <a:gd name="T179" fmla="*/ 159 w 159"/>
                  <a:gd name="T180" fmla="*/ 229 h 229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159" h="229">
                    <a:moveTo>
                      <a:pt x="16" y="19"/>
                    </a:moveTo>
                    <a:lnTo>
                      <a:pt x="18" y="18"/>
                    </a:lnTo>
                    <a:lnTo>
                      <a:pt x="22" y="16"/>
                    </a:lnTo>
                    <a:lnTo>
                      <a:pt x="27" y="13"/>
                    </a:lnTo>
                    <a:lnTo>
                      <a:pt x="35" y="9"/>
                    </a:lnTo>
                    <a:lnTo>
                      <a:pt x="43" y="6"/>
                    </a:lnTo>
                    <a:lnTo>
                      <a:pt x="52" y="3"/>
                    </a:lnTo>
                    <a:lnTo>
                      <a:pt x="61" y="1"/>
                    </a:lnTo>
                    <a:lnTo>
                      <a:pt x="69" y="0"/>
                    </a:lnTo>
                    <a:lnTo>
                      <a:pt x="78" y="2"/>
                    </a:lnTo>
                    <a:lnTo>
                      <a:pt x="89" y="6"/>
                    </a:lnTo>
                    <a:lnTo>
                      <a:pt x="99" y="12"/>
                    </a:lnTo>
                    <a:lnTo>
                      <a:pt x="110" y="20"/>
                    </a:lnTo>
                    <a:lnTo>
                      <a:pt x="120" y="28"/>
                    </a:lnTo>
                    <a:lnTo>
                      <a:pt x="129" y="36"/>
                    </a:lnTo>
                    <a:lnTo>
                      <a:pt x="136" y="42"/>
                    </a:lnTo>
                    <a:lnTo>
                      <a:pt x="141" y="46"/>
                    </a:lnTo>
                    <a:lnTo>
                      <a:pt x="142" y="48"/>
                    </a:lnTo>
                    <a:lnTo>
                      <a:pt x="144" y="51"/>
                    </a:lnTo>
                    <a:lnTo>
                      <a:pt x="145" y="54"/>
                    </a:lnTo>
                    <a:lnTo>
                      <a:pt x="148" y="62"/>
                    </a:lnTo>
                    <a:lnTo>
                      <a:pt x="151" y="73"/>
                    </a:lnTo>
                    <a:lnTo>
                      <a:pt x="155" y="87"/>
                    </a:lnTo>
                    <a:lnTo>
                      <a:pt x="157" y="103"/>
                    </a:lnTo>
                    <a:lnTo>
                      <a:pt x="159" y="120"/>
                    </a:lnTo>
                    <a:lnTo>
                      <a:pt x="159" y="139"/>
                    </a:lnTo>
                    <a:lnTo>
                      <a:pt x="156" y="158"/>
                    </a:lnTo>
                    <a:lnTo>
                      <a:pt x="154" y="167"/>
                    </a:lnTo>
                    <a:lnTo>
                      <a:pt x="150" y="175"/>
                    </a:lnTo>
                    <a:lnTo>
                      <a:pt x="147" y="183"/>
                    </a:lnTo>
                    <a:lnTo>
                      <a:pt x="143" y="190"/>
                    </a:lnTo>
                    <a:lnTo>
                      <a:pt x="138" y="197"/>
                    </a:lnTo>
                    <a:lnTo>
                      <a:pt x="133" y="203"/>
                    </a:lnTo>
                    <a:lnTo>
                      <a:pt x="127" y="208"/>
                    </a:lnTo>
                    <a:lnTo>
                      <a:pt x="120" y="213"/>
                    </a:lnTo>
                    <a:lnTo>
                      <a:pt x="96" y="225"/>
                    </a:lnTo>
                    <a:lnTo>
                      <a:pt x="77" y="229"/>
                    </a:lnTo>
                    <a:lnTo>
                      <a:pt x="60" y="227"/>
                    </a:lnTo>
                    <a:lnTo>
                      <a:pt x="47" y="222"/>
                    </a:lnTo>
                    <a:lnTo>
                      <a:pt x="38" y="214"/>
                    </a:lnTo>
                    <a:lnTo>
                      <a:pt x="31" y="205"/>
                    </a:lnTo>
                    <a:lnTo>
                      <a:pt x="27" y="198"/>
                    </a:lnTo>
                    <a:lnTo>
                      <a:pt x="25" y="195"/>
                    </a:lnTo>
                    <a:lnTo>
                      <a:pt x="19" y="179"/>
                    </a:lnTo>
                    <a:lnTo>
                      <a:pt x="31" y="173"/>
                    </a:lnTo>
                    <a:lnTo>
                      <a:pt x="35" y="170"/>
                    </a:lnTo>
                    <a:lnTo>
                      <a:pt x="40" y="162"/>
                    </a:lnTo>
                    <a:lnTo>
                      <a:pt x="45" y="148"/>
                    </a:lnTo>
                    <a:lnTo>
                      <a:pt x="43" y="127"/>
                    </a:lnTo>
                    <a:lnTo>
                      <a:pt x="40" y="111"/>
                    </a:lnTo>
                    <a:lnTo>
                      <a:pt x="37" y="97"/>
                    </a:lnTo>
                    <a:lnTo>
                      <a:pt x="34" y="86"/>
                    </a:lnTo>
                    <a:lnTo>
                      <a:pt x="31" y="76"/>
                    </a:lnTo>
                    <a:lnTo>
                      <a:pt x="27" y="67"/>
                    </a:lnTo>
                    <a:lnTo>
                      <a:pt x="23" y="59"/>
                    </a:lnTo>
                    <a:lnTo>
                      <a:pt x="18" y="52"/>
                    </a:lnTo>
                    <a:lnTo>
                      <a:pt x="13" y="45"/>
                    </a:lnTo>
                    <a:lnTo>
                      <a:pt x="0" y="29"/>
                    </a:lnTo>
                    <a:lnTo>
                      <a:pt x="16" y="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48" name="Freeform 55"/>
              <p:cNvSpPr>
                <a:spLocks/>
              </p:cNvSpPr>
              <p:nvPr/>
            </p:nvSpPr>
            <p:spPr bwMode="auto">
              <a:xfrm>
                <a:off x="4815" y="1332"/>
                <a:ext cx="115" cy="125"/>
              </a:xfrm>
              <a:custGeom>
                <a:avLst/>
                <a:gdLst>
                  <a:gd name="T0" fmla="*/ 102 w 115"/>
                  <a:gd name="T1" fmla="*/ 124 h 125"/>
                  <a:gd name="T2" fmla="*/ 103 w 115"/>
                  <a:gd name="T3" fmla="*/ 124 h 125"/>
                  <a:gd name="T4" fmla="*/ 106 w 115"/>
                  <a:gd name="T5" fmla="*/ 121 h 125"/>
                  <a:gd name="T6" fmla="*/ 109 w 115"/>
                  <a:gd name="T7" fmla="*/ 117 h 125"/>
                  <a:gd name="T8" fmla="*/ 112 w 115"/>
                  <a:gd name="T9" fmla="*/ 110 h 125"/>
                  <a:gd name="T10" fmla="*/ 114 w 115"/>
                  <a:gd name="T11" fmla="*/ 103 h 125"/>
                  <a:gd name="T12" fmla="*/ 115 w 115"/>
                  <a:gd name="T13" fmla="*/ 94 h 125"/>
                  <a:gd name="T14" fmla="*/ 113 w 115"/>
                  <a:gd name="T15" fmla="*/ 82 h 125"/>
                  <a:gd name="T16" fmla="*/ 107 w 115"/>
                  <a:gd name="T17" fmla="*/ 69 h 125"/>
                  <a:gd name="T18" fmla="*/ 102 w 115"/>
                  <a:gd name="T19" fmla="*/ 60 h 125"/>
                  <a:gd name="T20" fmla="*/ 97 w 115"/>
                  <a:gd name="T21" fmla="*/ 51 h 125"/>
                  <a:gd name="T22" fmla="*/ 91 w 115"/>
                  <a:gd name="T23" fmla="*/ 42 h 125"/>
                  <a:gd name="T24" fmla="*/ 86 w 115"/>
                  <a:gd name="T25" fmla="*/ 34 h 125"/>
                  <a:gd name="T26" fmla="*/ 81 w 115"/>
                  <a:gd name="T27" fmla="*/ 26 h 125"/>
                  <a:gd name="T28" fmla="*/ 76 w 115"/>
                  <a:gd name="T29" fmla="*/ 18 h 125"/>
                  <a:gd name="T30" fmla="*/ 71 w 115"/>
                  <a:gd name="T31" fmla="*/ 12 h 125"/>
                  <a:gd name="T32" fmla="*/ 67 w 115"/>
                  <a:gd name="T33" fmla="*/ 6 h 125"/>
                  <a:gd name="T34" fmla="*/ 62 w 115"/>
                  <a:gd name="T35" fmla="*/ 4 h 125"/>
                  <a:gd name="T36" fmla="*/ 58 w 115"/>
                  <a:gd name="T37" fmla="*/ 2 h 125"/>
                  <a:gd name="T38" fmla="*/ 53 w 115"/>
                  <a:gd name="T39" fmla="*/ 1 h 125"/>
                  <a:gd name="T40" fmla="*/ 49 w 115"/>
                  <a:gd name="T41" fmla="*/ 0 h 125"/>
                  <a:gd name="T42" fmla="*/ 42 w 115"/>
                  <a:gd name="T43" fmla="*/ 1 h 125"/>
                  <a:gd name="T44" fmla="*/ 34 w 115"/>
                  <a:gd name="T45" fmla="*/ 3 h 125"/>
                  <a:gd name="T46" fmla="*/ 25 w 115"/>
                  <a:gd name="T47" fmla="*/ 6 h 125"/>
                  <a:gd name="T48" fmla="*/ 18 w 115"/>
                  <a:gd name="T49" fmla="*/ 9 h 125"/>
                  <a:gd name="T50" fmla="*/ 10 w 115"/>
                  <a:gd name="T51" fmla="*/ 12 h 125"/>
                  <a:gd name="T52" fmla="*/ 5 w 115"/>
                  <a:gd name="T53" fmla="*/ 15 h 125"/>
                  <a:gd name="T54" fmla="*/ 1 w 115"/>
                  <a:gd name="T55" fmla="*/ 17 h 125"/>
                  <a:gd name="T56" fmla="*/ 0 w 115"/>
                  <a:gd name="T57" fmla="*/ 18 h 125"/>
                  <a:gd name="T58" fmla="*/ 6 w 115"/>
                  <a:gd name="T59" fmla="*/ 26 h 125"/>
                  <a:gd name="T60" fmla="*/ 12 w 115"/>
                  <a:gd name="T61" fmla="*/ 34 h 125"/>
                  <a:gd name="T62" fmla="*/ 16 w 115"/>
                  <a:gd name="T63" fmla="*/ 43 h 125"/>
                  <a:gd name="T64" fmla="*/ 20 w 115"/>
                  <a:gd name="T65" fmla="*/ 53 h 125"/>
                  <a:gd name="T66" fmla="*/ 23 w 115"/>
                  <a:gd name="T67" fmla="*/ 64 h 125"/>
                  <a:gd name="T68" fmla="*/ 27 w 115"/>
                  <a:gd name="T69" fmla="*/ 77 h 125"/>
                  <a:gd name="T70" fmla="*/ 30 w 115"/>
                  <a:gd name="T71" fmla="*/ 91 h 125"/>
                  <a:gd name="T72" fmla="*/ 34 w 115"/>
                  <a:gd name="T73" fmla="*/ 108 h 125"/>
                  <a:gd name="T74" fmla="*/ 34 w 115"/>
                  <a:gd name="T75" fmla="*/ 109 h 125"/>
                  <a:gd name="T76" fmla="*/ 36 w 115"/>
                  <a:gd name="T77" fmla="*/ 110 h 125"/>
                  <a:gd name="T78" fmla="*/ 40 w 115"/>
                  <a:gd name="T79" fmla="*/ 112 h 125"/>
                  <a:gd name="T80" fmla="*/ 45 w 115"/>
                  <a:gd name="T81" fmla="*/ 115 h 125"/>
                  <a:gd name="T82" fmla="*/ 49 w 115"/>
                  <a:gd name="T83" fmla="*/ 118 h 125"/>
                  <a:gd name="T84" fmla="*/ 56 w 115"/>
                  <a:gd name="T85" fmla="*/ 121 h 125"/>
                  <a:gd name="T86" fmla="*/ 62 w 115"/>
                  <a:gd name="T87" fmla="*/ 123 h 125"/>
                  <a:gd name="T88" fmla="*/ 69 w 115"/>
                  <a:gd name="T89" fmla="*/ 124 h 125"/>
                  <a:gd name="T90" fmla="*/ 75 w 115"/>
                  <a:gd name="T91" fmla="*/ 125 h 125"/>
                  <a:gd name="T92" fmla="*/ 81 w 115"/>
                  <a:gd name="T93" fmla="*/ 125 h 125"/>
                  <a:gd name="T94" fmla="*/ 86 w 115"/>
                  <a:gd name="T95" fmla="*/ 125 h 125"/>
                  <a:gd name="T96" fmla="*/ 92 w 115"/>
                  <a:gd name="T97" fmla="*/ 125 h 125"/>
                  <a:gd name="T98" fmla="*/ 96 w 115"/>
                  <a:gd name="T99" fmla="*/ 125 h 125"/>
                  <a:gd name="T100" fmla="*/ 99 w 115"/>
                  <a:gd name="T101" fmla="*/ 125 h 125"/>
                  <a:gd name="T102" fmla="*/ 102 w 115"/>
                  <a:gd name="T103" fmla="*/ 124 h 125"/>
                  <a:gd name="T104" fmla="*/ 102 w 115"/>
                  <a:gd name="T105" fmla="*/ 124 h 125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15"/>
                  <a:gd name="T160" fmla="*/ 0 h 125"/>
                  <a:gd name="T161" fmla="*/ 115 w 115"/>
                  <a:gd name="T162" fmla="*/ 125 h 125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15" h="125">
                    <a:moveTo>
                      <a:pt x="102" y="124"/>
                    </a:moveTo>
                    <a:lnTo>
                      <a:pt x="103" y="124"/>
                    </a:lnTo>
                    <a:lnTo>
                      <a:pt x="106" y="121"/>
                    </a:lnTo>
                    <a:lnTo>
                      <a:pt x="109" y="117"/>
                    </a:lnTo>
                    <a:lnTo>
                      <a:pt x="112" y="110"/>
                    </a:lnTo>
                    <a:lnTo>
                      <a:pt x="114" y="103"/>
                    </a:lnTo>
                    <a:lnTo>
                      <a:pt x="115" y="94"/>
                    </a:lnTo>
                    <a:lnTo>
                      <a:pt x="113" y="82"/>
                    </a:lnTo>
                    <a:lnTo>
                      <a:pt x="107" y="69"/>
                    </a:lnTo>
                    <a:lnTo>
                      <a:pt x="102" y="60"/>
                    </a:lnTo>
                    <a:lnTo>
                      <a:pt x="97" y="51"/>
                    </a:lnTo>
                    <a:lnTo>
                      <a:pt x="91" y="42"/>
                    </a:lnTo>
                    <a:lnTo>
                      <a:pt x="86" y="34"/>
                    </a:lnTo>
                    <a:lnTo>
                      <a:pt x="81" y="26"/>
                    </a:lnTo>
                    <a:lnTo>
                      <a:pt x="76" y="18"/>
                    </a:lnTo>
                    <a:lnTo>
                      <a:pt x="71" y="12"/>
                    </a:lnTo>
                    <a:lnTo>
                      <a:pt x="67" y="6"/>
                    </a:lnTo>
                    <a:lnTo>
                      <a:pt x="62" y="4"/>
                    </a:lnTo>
                    <a:lnTo>
                      <a:pt x="58" y="2"/>
                    </a:lnTo>
                    <a:lnTo>
                      <a:pt x="53" y="1"/>
                    </a:lnTo>
                    <a:lnTo>
                      <a:pt x="49" y="0"/>
                    </a:lnTo>
                    <a:lnTo>
                      <a:pt x="42" y="1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8" y="9"/>
                    </a:lnTo>
                    <a:lnTo>
                      <a:pt x="10" y="12"/>
                    </a:lnTo>
                    <a:lnTo>
                      <a:pt x="5" y="15"/>
                    </a:lnTo>
                    <a:lnTo>
                      <a:pt x="1" y="17"/>
                    </a:lnTo>
                    <a:lnTo>
                      <a:pt x="0" y="18"/>
                    </a:lnTo>
                    <a:lnTo>
                      <a:pt x="6" y="26"/>
                    </a:lnTo>
                    <a:lnTo>
                      <a:pt x="12" y="34"/>
                    </a:lnTo>
                    <a:lnTo>
                      <a:pt x="16" y="43"/>
                    </a:lnTo>
                    <a:lnTo>
                      <a:pt x="20" y="53"/>
                    </a:lnTo>
                    <a:lnTo>
                      <a:pt x="23" y="64"/>
                    </a:lnTo>
                    <a:lnTo>
                      <a:pt x="27" y="77"/>
                    </a:lnTo>
                    <a:lnTo>
                      <a:pt x="30" y="91"/>
                    </a:lnTo>
                    <a:lnTo>
                      <a:pt x="34" y="108"/>
                    </a:lnTo>
                    <a:lnTo>
                      <a:pt x="34" y="109"/>
                    </a:lnTo>
                    <a:lnTo>
                      <a:pt x="36" y="110"/>
                    </a:lnTo>
                    <a:lnTo>
                      <a:pt x="40" y="112"/>
                    </a:lnTo>
                    <a:lnTo>
                      <a:pt x="45" y="115"/>
                    </a:lnTo>
                    <a:lnTo>
                      <a:pt x="49" y="118"/>
                    </a:lnTo>
                    <a:lnTo>
                      <a:pt x="56" y="121"/>
                    </a:lnTo>
                    <a:lnTo>
                      <a:pt x="62" y="123"/>
                    </a:lnTo>
                    <a:lnTo>
                      <a:pt x="69" y="124"/>
                    </a:lnTo>
                    <a:lnTo>
                      <a:pt x="75" y="125"/>
                    </a:lnTo>
                    <a:lnTo>
                      <a:pt x="81" y="125"/>
                    </a:lnTo>
                    <a:lnTo>
                      <a:pt x="86" y="125"/>
                    </a:lnTo>
                    <a:lnTo>
                      <a:pt x="92" y="125"/>
                    </a:lnTo>
                    <a:lnTo>
                      <a:pt x="96" y="125"/>
                    </a:lnTo>
                    <a:lnTo>
                      <a:pt x="99" y="125"/>
                    </a:lnTo>
                    <a:lnTo>
                      <a:pt x="102" y="124"/>
                    </a:lnTo>
                    <a:close/>
                  </a:path>
                </a:pathLst>
              </a:custGeom>
              <a:solidFill>
                <a:srgbClr val="E2E2E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49" name="Freeform 56"/>
              <p:cNvSpPr>
                <a:spLocks/>
              </p:cNvSpPr>
              <p:nvPr/>
            </p:nvSpPr>
            <p:spPr bwMode="auto">
              <a:xfrm>
                <a:off x="4829" y="1338"/>
                <a:ext cx="114" cy="193"/>
              </a:xfrm>
              <a:custGeom>
                <a:avLst/>
                <a:gdLst>
                  <a:gd name="T0" fmla="*/ 1 w 114"/>
                  <a:gd name="T1" fmla="*/ 168 h 193"/>
                  <a:gd name="T2" fmla="*/ 10 w 114"/>
                  <a:gd name="T3" fmla="*/ 181 h 193"/>
                  <a:gd name="T4" fmla="*/ 29 w 114"/>
                  <a:gd name="T5" fmla="*/ 192 h 193"/>
                  <a:gd name="T6" fmla="*/ 61 w 114"/>
                  <a:gd name="T7" fmla="*/ 189 h 193"/>
                  <a:gd name="T8" fmla="*/ 100 w 114"/>
                  <a:gd name="T9" fmla="*/ 161 h 193"/>
                  <a:gd name="T10" fmla="*/ 114 w 114"/>
                  <a:gd name="T11" fmla="*/ 116 h 193"/>
                  <a:gd name="T12" fmla="*/ 111 w 114"/>
                  <a:gd name="T13" fmla="*/ 72 h 193"/>
                  <a:gd name="T14" fmla="*/ 102 w 114"/>
                  <a:gd name="T15" fmla="*/ 42 h 193"/>
                  <a:gd name="T16" fmla="*/ 99 w 114"/>
                  <a:gd name="T17" fmla="*/ 36 h 193"/>
                  <a:gd name="T18" fmla="*/ 91 w 114"/>
                  <a:gd name="T19" fmla="*/ 29 h 193"/>
                  <a:gd name="T20" fmla="*/ 77 w 114"/>
                  <a:gd name="T21" fmla="*/ 18 h 193"/>
                  <a:gd name="T22" fmla="*/ 61 w 114"/>
                  <a:gd name="T23" fmla="*/ 5 h 193"/>
                  <a:gd name="T24" fmla="*/ 57 w 114"/>
                  <a:gd name="T25" fmla="*/ 6 h 193"/>
                  <a:gd name="T26" fmla="*/ 67 w 114"/>
                  <a:gd name="T27" fmla="*/ 20 h 193"/>
                  <a:gd name="T28" fmla="*/ 77 w 114"/>
                  <a:gd name="T29" fmla="*/ 36 h 193"/>
                  <a:gd name="T30" fmla="*/ 88 w 114"/>
                  <a:gd name="T31" fmla="*/ 54 h 193"/>
                  <a:gd name="T32" fmla="*/ 99 w 114"/>
                  <a:gd name="T33" fmla="*/ 76 h 193"/>
                  <a:gd name="T34" fmla="*/ 100 w 114"/>
                  <a:gd name="T35" fmla="*/ 97 h 193"/>
                  <a:gd name="T36" fmla="*/ 95 w 114"/>
                  <a:gd name="T37" fmla="*/ 111 h 193"/>
                  <a:gd name="T38" fmla="*/ 89 w 114"/>
                  <a:gd name="T39" fmla="*/ 118 h 193"/>
                  <a:gd name="T40" fmla="*/ 88 w 114"/>
                  <a:gd name="T41" fmla="*/ 118 h 193"/>
                  <a:gd name="T42" fmla="*/ 82 w 114"/>
                  <a:gd name="T43" fmla="*/ 119 h 193"/>
                  <a:gd name="T44" fmla="*/ 72 w 114"/>
                  <a:gd name="T45" fmla="*/ 119 h 193"/>
                  <a:gd name="T46" fmla="*/ 61 w 114"/>
                  <a:gd name="T47" fmla="*/ 119 h 193"/>
                  <a:gd name="T48" fmla="*/ 48 w 114"/>
                  <a:gd name="T49" fmla="*/ 117 h 193"/>
                  <a:gd name="T50" fmla="*/ 35 w 114"/>
                  <a:gd name="T51" fmla="*/ 112 h 193"/>
                  <a:gd name="T52" fmla="*/ 26 w 114"/>
                  <a:gd name="T53" fmla="*/ 106 h 193"/>
                  <a:gd name="T54" fmla="*/ 20 w 114"/>
                  <a:gd name="T55" fmla="*/ 103 h 193"/>
                  <a:gd name="T56" fmla="*/ 22 w 114"/>
                  <a:gd name="T57" fmla="*/ 119 h 193"/>
                  <a:gd name="T58" fmla="*/ 17 w 114"/>
                  <a:gd name="T59" fmla="*/ 144 h 193"/>
                  <a:gd name="T60" fmla="*/ 9 w 114"/>
                  <a:gd name="T61" fmla="*/ 159 h 193"/>
                  <a:gd name="T62" fmla="*/ 2 w 114"/>
                  <a:gd name="T63" fmla="*/ 166 h 19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114"/>
                  <a:gd name="T97" fmla="*/ 0 h 193"/>
                  <a:gd name="T98" fmla="*/ 114 w 114"/>
                  <a:gd name="T99" fmla="*/ 193 h 193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114" h="193">
                    <a:moveTo>
                      <a:pt x="0" y="166"/>
                    </a:moveTo>
                    <a:lnTo>
                      <a:pt x="1" y="168"/>
                    </a:lnTo>
                    <a:lnTo>
                      <a:pt x="4" y="174"/>
                    </a:lnTo>
                    <a:lnTo>
                      <a:pt x="10" y="181"/>
                    </a:lnTo>
                    <a:lnTo>
                      <a:pt x="18" y="187"/>
                    </a:lnTo>
                    <a:lnTo>
                      <a:pt x="29" y="192"/>
                    </a:lnTo>
                    <a:lnTo>
                      <a:pt x="43" y="193"/>
                    </a:lnTo>
                    <a:lnTo>
                      <a:pt x="61" y="189"/>
                    </a:lnTo>
                    <a:lnTo>
                      <a:pt x="81" y="178"/>
                    </a:lnTo>
                    <a:lnTo>
                      <a:pt x="100" y="161"/>
                    </a:lnTo>
                    <a:lnTo>
                      <a:pt x="110" y="139"/>
                    </a:lnTo>
                    <a:lnTo>
                      <a:pt x="114" y="116"/>
                    </a:lnTo>
                    <a:lnTo>
                      <a:pt x="114" y="93"/>
                    </a:lnTo>
                    <a:lnTo>
                      <a:pt x="111" y="72"/>
                    </a:lnTo>
                    <a:lnTo>
                      <a:pt x="106" y="54"/>
                    </a:lnTo>
                    <a:lnTo>
                      <a:pt x="102" y="42"/>
                    </a:lnTo>
                    <a:lnTo>
                      <a:pt x="101" y="38"/>
                    </a:lnTo>
                    <a:lnTo>
                      <a:pt x="99" y="36"/>
                    </a:lnTo>
                    <a:lnTo>
                      <a:pt x="96" y="33"/>
                    </a:lnTo>
                    <a:lnTo>
                      <a:pt x="91" y="29"/>
                    </a:lnTo>
                    <a:lnTo>
                      <a:pt x="85" y="23"/>
                    </a:lnTo>
                    <a:lnTo>
                      <a:pt x="77" y="18"/>
                    </a:lnTo>
                    <a:lnTo>
                      <a:pt x="70" y="11"/>
                    </a:lnTo>
                    <a:lnTo>
                      <a:pt x="61" y="5"/>
                    </a:lnTo>
                    <a:lnTo>
                      <a:pt x="53" y="0"/>
                    </a:lnTo>
                    <a:lnTo>
                      <a:pt x="57" y="6"/>
                    </a:lnTo>
                    <a:lnTo>
                      <a:pt x="62" y="12"/>
                    </a:lnTo>
                    <a:lnTo>
                      <a:pt x="67" y="20"/>
                    </a:lnTo>
                    <a:lnTo>
                      <a:pt x="72" y="28"/>
                    </a:lnTo>
                    <a:lnTo>
                      <a:pt x="77" y="36"/>
                    </a:lnTo>
                    <a:lnTo>
                      <a:pt x="83" y="45"/>
                    </a:lnTo>
                    <a:lnTo>
                      <a:pt x="88" y="54"/>
                    </a:lnTo>
                    <a:lnTo>
                      <a:pt x="93" y="63"/>
                    </a:lnTo>
                    <a:lnTo>
                      <a:pt x="99" y="76"/>
                    </a:lnTo>
                    <a:lnTo>
                      <a:pt x="101" y="88"/>
                    </a:lnTo>
                    <a:lnTo>
                      <a:pt x="100" y="97"/>
                    </a:lnTo>
                    <a:lnTo>
                      <a:pt x="98" y="104"/>
                    </a:lnTo>
                    <a:lnTo>
                      <a:pt x="95" y="111"/>
                    </a:lnTo>
                    <a:lnTo>
                      <a:pt x="92" y="115"/>
                    </a:lnTo>
                    <a:lnTo>
                      <a:pt x="89" y="118"/>
                    </a:lnTo>
                    <a:lnTo>
                      <a:pt x="88" y="118"/>
                    </a:lnTo>
                    <a:lnTo>
                      <a:pt x="85" y="119"/>
                    </a:lnTo>
                    <a:lnTo>
                      <a:pt x="82" y="119"/>
                    </a:lnTo>
                    <a:lnTo>
                      <a:pt x="78" y="119"/>
                    </a:lnTo>
                    <a:lnTo>
                      <a:pt x="72" y="119"/>
                    </a:lnTo>
                    <a:lnTo>
                      <a:pt x="67" y="119"/>
                    </a:lnTo>
                    <a:lnTo>
                      <a:pt x="61" y="119"/>
                    </a:lnTo>
                    <a:lnTo>
                      <a:pt x="55" y="118"/>
                    </a:lnTo>
                    <a:lnTo>
                      <a:pt x="48" y="117"/>
                    </a:lnTo>
                    <a:lnTo>
                      <a:pt x="42" y="115"/>
                    </a:lnTo>
                    <a:lnTo>
                      <a:pt x="35" y="112"/>
                    </a:lnTo>
                    <a:lnTo>
                      <a:pt x="31" y="109"/>
                    </a:lnTo>
                    <a:lnTo>
                      <a:pt x="26" y="106"/>
                    </a:lnTo>
                    <a:lnTo>
                      <a:pt x="22" y="104"/>
                    </a:lnTo>
                    <a:lnTo>
                      <a:pt x="20" y="103"/>
                    </a:lnTo>
                    <a:lnTo>
                      <a:pt x="20" y="102"/>
                    </a:lnTo>
                    <a:lnTo>
                      <a:pt x="22" y="119"/>
                    </a:lnTo>
                    <a:lnTo>
                      <a:pt x="21" y="133"/>
                    </a:lnTo>
                    <a:lnTo>
                      <a:pt x="17" y="144"/>
                    </a:lnTo>
                    <a:lnTo>
                      <a:pt x="13" y="153"/>
                    </a:lnTo>
                    <a:lnTo>
                      <a:pt x="9" y="159"/>
                    </a:lnTo>
                    <a:lnTo>
                      <a:pt x="4" y="163"/>
                    </a:lnTo>
                    <a:lnTo>
                      <a:pt x="2" y="166"/>
                    </a:lnTo>
                    <a:lnTo>
                      <a:pt x="0" y="166"/>
                    </a:lnTo>
                    <a:close/>
                  </a:path>
                </a:pathLst>
              </a:custGeom>
              <a:solidFill>
                <a:srgbClr val="BCBCB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50" name="Freeform 57"/>
              <p:cNvSpPr>
                <a:spLocks/>
              </p:cNvSpPr>
              <p:nvPr/>
            </p:nvSpPr>
            <p:spPr bwMode="auto">
              <a:xfrm>
                <a:off x="4065" y="1492"/>
                <a:ext cx="264" cy="137"/>
              </a:xfrm>
              <a:custGeom>
                <a:avLst/>
                <a:gdLst>
                  <a:gd name="T0" fmla="*/ 252 w 264"/>
                  <a:gd name="T1" fmla="*/ 0 h 137"/>
                  <a:gd name="T2" fmla="*/ 237 w 264"/>
                  <a:gd name="T3" fmla="*/ 5 h 137"/>
                  <a:gd name="T4" fmla="*/ 225 w 264"/>
                  <a:gd name="T5" fmla="*/ 14 h 137"/>
                  <a:gd name="T6" fmla="*/ 212 w 264"/>
                  <a:gd name="T7" fmla="*/ 15 h 137"/>
                  <a:gd name="T8" fmla="*/ 199 w 264"/>
                  <a:gd name="T9" fmla="*/ 17 h 137"/>
                  <a:gd name="T10" fmla="*/ 173 w 264"/>
                  <a:gd name="T11" fmla="*/ 34 h 137"/>
                  <a:gd name="T12" fmla="*/ 142 w 264"/>
                  <a:gd name="T13" fmla="*/ 52 h 137"/>
                  <a:gd name="T14" fmla="*/ 126 w 264"/>
                  <a:gd name="T15" fmla="*/ 58 h 137"/>
                  <a:gd name="T16" fmla="*/ 107 w 264"/>
                  <a:gd name="T17" fmla="*/ 60 h 137"/>
                  <a:gd name="T18" fmla="*/ 98 w 264"/>
                  <a:gd name="T19" fmla="*/ 71 h 137"/>
                  <a:gd name="T20" fmla="*/ 96 w 264"/>
                  <a:gd name="T21" fmla="*/ 73 h 137"/>
                  <a:gd name="T22" fmla="*/ 89 w 264"/>
                  <a:gd name="T23" fmla="*/ 72 h 137"/>
                  <a:gd name="T24" fmla="*/ 85 w 264"/>
                  <a:gd name="T25" fmla="*/ 74 h 137"/>
                  <a:gd name="T26" fmla="*/ 75 w 264"/>
                  <a:gd name="T27" fmla="*/ 85 h 137"/>
                  <a:gd name="T28" fmla="*/ 74 w 264"/>
                  <a:gd name="T29" fmla="*/ 87 h 137"/>
                  <a:gd name="T30" fmla="*/ 56 w 264"/>
                  <a:gd name="T31" fmla="*/ 75 h 137"/>
                  <a:gd name="T32" fmla="*/ 49 w 264"/>
                  <a:gd name="T33" fmla="*/ 72 h 137"/>
                  <a:gd name="T34" fmla="*/ 35 w 264"/>
                  <a:gd name="T35" fmla="*/ 80 h 137"/>
                  <a:gd name="T36" fmla="*/ 35 w 264"/>
                  <a:gd name="T37" fmla="*/ 85 h 137"/>
                  <a:gd name="T38" fmla="*/ 36 w 264"/>
                  <a:gd name="T39" fmla="*/ 92 h 137"/>
                  <a:gd name="T40" fmla="*/ 36 w 264"/>
                  <a:gd name="T41" fmla="*/ 93 h 137"/>
                  <a:gd name="T42" fmla="*/ 29 w 264"/>
                  <a:gd name="T43" fmla="*/ 87 h 137"/>
                  <a:gd name="T44" fmla="*/ 23 w 264"/>
                  <a:gd name="T45" fmla="*/ 81 h 137"/>
                  <a:gd name="T46" fmla="*/ 23 w 264"/>
                  <a:gd name="T47" fmla="*/ 80 h 137"/>
                  <a:gd name="T48" fmla="*/ 23 w 264"/>
                  <a:gd name="T49" fmla="*/ 80 h 137"/>
                  <a:gd name="T50" fmla="*/ 10 w 264"/>
                  <a:gd name="T51" fmla="*/ 77 h 137"/>
                  <a:gd name="T52" fmla="*/ 1 w 264"/>
                  <a:gd name="T53" fmla="*/ 91 h 137"/>
                  <a:gd name="T54" fmla="*/ 6 w 264"/>
                  <a:gd name="T55" fmla="*/ 99 h 137"/>
                  <a:gd name="T56" fmla="*/ 7 w 264"/>
                  <a:gd name="T57" fmla="*/ 100 h 137"/>
                  <a:gd name="T58" fmla="*/ 10 w 264"/>
                  <a:gd name="T59" fmla="*/ 103 h 137"/>
                  <a:gd name="T60" fmla="*/ 19 w 264"/>
                  <a:gd name="T61" fmla="*/ 113 h 137"/>
                  <a:gd name="T62" fmla="*/ 34 w 264"/>
                  <a:gd name="T63" fmla="*/ 122 h 137"/>
                  <a:gd name="T64" fmla="*/ 50 w 264"/>
                  <a:gd name="T65" fmla="*/ 132 h 137"/>
                  <a:gd name="T66" fmla="*/ 74 w 264"/>
                  <a:gd name="T67" fmla="*/ 137 h 137"/>
                  <a:gd name="T68" fmla="*/ 85 w 264"/>
                  <a:gd name="T69" fmla="*/ 125 h 137"/>
                  <a:gd name="T70" fmla="*/ 86 w 264"/>
                  <a:gd name="T71" fmla="*/ 124 h 137"/>
                  <a:gd name="T72" fmla="*/ 87 w 264"/>
                  <a:gd name="T73" fmla="*/ 124 h 137"/>
                  <a:gd name="T74" fmla="*/ 107 w 264"/>
                  <a:gd name="T75" fmla="*/ 125 h 137"/>
                  <a:gd name="T76" fmla="*/ 113 w 264"/>
                  <a:gd name="T77" fmla="*/ 114 h 137"/>
                  <a:gd name="T78" fmla="*/ 111 w 264"/>
                  <a:gd name="T79" fmla="*/ 102 h 137"/>
                  <a:gd name="T80" fmla="*/ 111 w 264"/>
                  <a:gd name="T81" fmla="*/ 97 h 137"/>
                  <a:gd name="T82" fmla="*/ 118 w 264"/>
                  <a:gd name="T83" fmla="*/ 90 h 137"/>
                  <a:gd name="T84" fmla="*/ 122 w 264"/>
                  <a:gd name="T85" fmla="*/ 83 h 137"/>
                  <a:gd name="T86" fmla="*/ 169 w 264"/>
                  <a:gd name="T87" fmla="*/ 65 h 137"/>
                  <a:gd name="T88" fmla="*/ 210 w 264"/>
                  <a:gd name="T89" fmla="*/ 37 h 137"/>
                  <a:gd name="T90" fmla="*/ 223 w 264"/>
                  <a:gd name="T91" fmla="*/ 39 h 137"/>
                  <a:gd name="T92" fmla="*/ 236 w 264"/>
                  <a:gd name="T93" fmla="*/ 36 h 137"/>
                  <a:gd name="T94" fmla="*/ 245 w 264"/>
                  <a:gd name="T95" fmla="*/ 27 h 137"/>
                  <a:gd name="T96" fmla="*/ 256 w 264"/>
                  <a:gd name="T97" fmla="*/ 21 h 137"/>
                  <a:gd name="T98" fmla="*/ 263 w 264"/>
                  <a:gd name="T99" fmla="*/ 7 h 137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264"/>
                  <a:gd name="T151" fmla="*/ 0 h 137"/>
                  <a:gd name="T152" fmla="*/ 264 w 264"/>
                  <a:gd name="T153" fmla="*/ 137 h 137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264" h="137">
                    <a:moveTo>
                      <a:pt x="263" y="7"/>
                    </a:moveTo>
                    <a:lnTo>
                      <a:pt x="260" y="3"/>
                    </a:lnTo>
                    <a:lnTo>
                      <a:pt x="256" y="0"/>
                    </a:lnTo>
                    <a:lnTo>
                      <a:pt x="252" y="0"/>
                    </a:lnTo>
                    <a:lnTo>
                      <a:pt x="247" y="0"/>
                    </a:lnTo>
                    <a:lnTo>
                      <a:pt x="243" y="1"/>
                    </a:lnTo>
                    <a:lnTo>
                      <a:pt x="240" y="3"/>
                    </a:lnTo>
                    <a:lnTo>
                      <a:pt x="237" y="5"/>
                    </a:lnTo>
                    <a:lnTo>
                      <a:pt x="234" y="7"/>
                    </a:lnTo>
                    <a:lnTo>
                      <a:pt x="231" y="10"/>
                    </a:lnTo>
                    <a:lnTo>
                      <a:pt x="228" y="12"/>
                    </a:lnTo>
                    <a:lnTo>
                      <a:pt x="225" y="14"/>
                    </a:lnTo>
                    <a:lnTo>
                      <a:pt x="222" y="15"/>
                    </a:lnTo>
                    <a:lnTo>
                      <a:pt x="219" y="15"/>
                    </a:lnTo>
                    <a:lnTo>
                      <a:pt x="215" y="15"/>
                    </a:lnTo>
                    <a:lnTo>
                      <a:pt x="212" y="15"/>
                    </a:lnTo>
                    <a:lnTo>
                      <a:pt x="209" y="15"/>
                    </a:lnTo>
                    <a:lnTo>
                      <a:pt x="206" y="15"/>
                    </a:lnTo>
                    <a:lnTo>
                      <a:pt x="202" y="16"/>
                    </a:lnTo>
                    <a:lnTo>
                      <a:pt x="199" y="17"/>
                    </a:lnTo>
                    <a:lnTo>
                      <a:pt x="196" y="19"/>
                    </a:lnTo>
                    <a:lnTo>
                      <a:pt x="188" y="24"/>
                    </a:lnTo>
                    <a:lnTo>
                      <a:pt x="181" y="29"/>
                    </a:lnTo>
                    <a:lnTo>
                      <a:pt x="173" y="34"/>
                    </a:lnTo>
                    <a:lnTo>
                      <a:pt x="165" y="38"/>
                    </a:lnTo>
                    <a:lnTo>
                      <a:pt x="157" y="43"/>
                    </a:lnTo>
                    <a:lnTo>
                      <a:pt x="150" y="47"/>
                    </a:lnTo>
                    <a:lnTo>
                      <a:pt x="142" y="52"/>
                    </a:lnTo>
                    <a:lnTo>
                      <a:pt x="134" y="57"/>
                    </a:lnTo>
                    <a:lnTo>
                      <a:pt x="132" y="58"/>
                    </a:lnTo>
                    <a:lnTo>
                      <a:pt x="129" y="59"/>
                    </a:lnTo>
                    <a:lnTo>
                      <a:pt x="126" y="58"/>
                    </a:lnTo>
                    <a:lnTo>
                      <a:pt x="123" y="58"/>
                    </a:lnTo>
                    <a:lnTo>
                      <a:pt x="113" y="59"/>
                    </a:lnTo>
                    <a:lnTo>
                      <a:pt x="110" y="59"/>
                    </a:lnTo>
                    <a:lnTo>
                      <a:pt x="107" y="60"/>
                    </a:lnTo>
                    <a:lnTo>
                      <a:pt x="105" y="62"/>
                    </a:lnTo>
                    <a:lnTo>
                      <a:pt x="103" y="64"/>
                    </a:lnTo>
                    <a:lnTo>
                      <a:pt x="98" y="71"/>
                    </a:lnTo>
                    <a:lnTo>
                      <a:pt x="98" y="72"/>
                    </a:lnTo>
                    <a:lnTo>
                      <a:pt x="97" y="73"/>
                    </a:lnTo>
                    <a:lnTo>
                      <a:pt x="96" y="73"/>
                    </a:lnTo>
                    <a:lnTo>
                      <a:pt x="93" y="73"/>
                    </a:lnTo>
                    <a:lnTo>
                      <a:pt x="91" y="73"/>
                    </a:lnTo>
                    <a:lnTo>
                      <a:pt x="89" y="72"/>
                    </a:lnTo>
                    <a:lnTo>
                      <a:pt x="88" y="72"/>
                    </a:lnTo>
                    <a:lnTo>
                      <a:pt x="87" y="72"/>
                    </a:lnTo>
                    <a:lnTo>
                      <a:pt x="87" y="73"/>
                    </a:lnTo>
                    <a:lnTo>
                      <a:pt x="85" y="74"/>
                    </a:lnTo>
                    <a:lnTo>
                      <a:pt x="81" y="75"/>
                    </a:lnTo>
                    <a:lnTo>
                      <a:pt x="78" y="79"/>
                    </a:lnTo>
                    <a:lnTo>
                      <a:pt x="74" y="83"/>
                    </a:lnTo>
                    <a:lnTo>
                      <a:pt x="75" y="85"/>
                    </a:lnTo>
                    <a:lnTo>
                      <a:pt x="76" y="87"/>
                    </a:lnTo>
                    <a:lnTo>
                      <a:pt x="76" y="88"/>
                    </a:lnTo>
                    <a:lnTo>
                      <a:pt x="77" y="89"/>
                    </a:lnTo>
                    <a:lnTo>
                      <a:pt x="74" y="87"/>
                    </a:lnTo>
                    <a:lnTo>
                      <a:pt x="70" y="84"/>
                    </a:lnTo>
                    <a:lnTo>
                      <a:pt x="65" y="80"/>
                    </a:lnTo>
                    <a:lnTo>
                      <a:pt x="57" y="75"/>
                    </a:lnTo>
                    <a:lnTo>
                      <a:pt x="56" y="75"/>
                    </a:lnTo>
                    <a:lnTo>
                      <a:pt x="56" y="74"/>
                    </a:lnTo>
                    <a:lnTo>
                      <a:pt x="54" y="73"/>
                    </a:lnTo>
                    <a:lnTo>
                      <a:pt x="52" y="72"/>
                    </a:lnTo>
                    <a:lnTo>
                      <a:pt x="49" y="72"/>
                    </a:lnTo>
                    <a:lnTo>
                      <a:pt x="45" y="72"/>
                    </a:lnTo>
                    <a:lnTo>
                      <a:pt x="41" y="74"/>
                    </a:lnTo>
                    <a:lnTo>
                      <a:pt x="36" y="77"/>
                    </a:lnTo>
                    <a:lnTo>
                      <a:pt x="35" y="80"/>
                    </a:lnTo>
                    <a:lnTo>
                      <a:pt x="35" y="83"/>
                    </a:lnTo>
                    <a:lnTo>
                      <a:pt x="35" y="84"/>
                    </a:lnTo>
                    <a:lnTo>
                      <a:pt x="35" y="85"/>
                    </a:lnTo>
                    <a:lnTo>
                      <a:pt x="35" y="87"/>
                    </a:lnTo>
                    <a:lnTo>
                      <a:pt x="35" y="89"/>
                    </a:lnTo>
                    <a:lnTo>
                      <a:pt x="36" y="91"/>
                    </a:lnTo>
                    <a:lnTo>
                      <a:pt x="36" y="92"/>
                    </a:lnTo>
                    <a:lnTo>
                      <a:pt x="38" y="93"/>
                    </a:lnTo>
                    <a:lnTo>
                      <a:pt x="38" y="94"/>
                    </a:lnTo>
                    <a:lnTo>
                      <a:pt x="40" y="95"/>
                    </a:lnTo>
                    <a:lnTo>
                      <a:pt x="36" y="93"/>
                    </a:lnTo>
                    <a:lnTo>
                      <a:pt x="34" y="91"/>
                    </a:lnTo>
                    <a:lnTo>
                      <a:pt x="32" y="89"/>
                    </a:lnTo>
                    <a:lnTo>
                      <a:pt x="30" y="87"/>
                    </a:lnTo>
                    <a:lnTo>
                      <a:pt x="29" y="87"/>
                    </a:lnTo>
                    <a:lnTo>
                      <a:pt x="28" y="86"/>
                    </a:lnTo>
                    <a:lnTo>
                      <a:pt x="23" y="81"/>
                    </a:lnTo>
                    <a:lnTo>
                      <a:pt x="23" y="80"/>
                    </a:lnTo>
                    <a:lnTo>
                      <a:pt x="19" y="77"/>
                    </a:lnTo>
                    <a:lnTo>
                      <a:pt x="14" y="76"/>
                    </a:lnTo>
                    <a:lnTo>
                      <a:pt x="10" y="77"/>
                    </a:lnTo>
                    <a:lnTo>
                      <a:pt x="5" y="79"/>
                    </a:lnTo>
                    <a:lnTo>
                      <a:pt x="1" y="82"/>
                    </a:lnTo>
                    <a:lnTo>
                      <a:pt x="0" y="87"/>
                    </a:lnTo>
                    <a:lnTo>
                      <a:pt x="1" y="91"/>
                    </a:lnTo>
                    <a:lnTo>
                      <a:pt x="3" y="95"/>
                    </a:lnTo>
                    <a:lnTo>
                      <a:pt x="6" y="99"/>
                    </a:lnTo>
                    <a:lnTo>
                      <a:pt x="7" y="100"/>
                    </a:lnTo>
                    <a:lnTo>
                      <a:pt x="8" y="100"/>
                    </a:lnTo>
                    <a:lnTo>
                      <a:pt x="8" y="101"/>
                    </a:lnTo>
                    <a:lnTo>
                      <a:pt x="10" y="103"/>
                    </a:lnTo>
                    <a:lnTo>
                      <a:pt x="11" y="105"/>
                    </a:lnTo>
                    <a:lnTo>
                      <a:pt x="13" y="109"/>
                    </a:lnTo>
                    <a:lnTo>
                      <a:pt x="16" y="110"/>
                    </a:lnTo>
                    <a:lnTo>
                      <a:pt x="19" y="113"/>
                    </a:lnTo>
                    <a:lnTo>
                      <a:pt x="22" y="115"/>
                    </a:lnTo>
                    <a:lnTo>
                      <a:pt x="27" y="117"/>
                    </a:lnTo>
                    <a:lnTo>
                      <a:pt x="30" y="120"/>
                    </a:lnTo>
                    <a:lnTo>
                      <a:pt x="34" y="122"/>
                    </a:lnTo>
                    <a:lnTo>
                      <a:pt x="38" y="125"/>
                    </a:lnTo>
                    <a:lnTo>
                      <a:pt x="42" y="127"/>
                    </a:lnTo>
                    <a:lnTo>
                      <a:pt x="46" y="129"/>
                    </a:lnTo>
                    <a:lnTo>
                      <a:pt x="50" y="132"/>
                    </a:lnTo>
                    <a:lnTo>
                      <a:pt x="54" y="134"/>
                    </a:lnTo>
                    <a:lnTo>
                      <a:pt x="58" y="135"/>
                    </a:lnTo>
                    <a:lnTo>
                      <a:pt x="70" y="137"/>
                    </a:lnTo>
                    <a:lnTo>
                      <a:pt x="74" y="137"/>
                    </a:lnTo>
                    <a:lnTo>
                      <a:pt x="78" y="135"/>
                    </a:lnTo>
                    <a:lnTo>
                      <a:pt x="82" y="133"/>
                    </a:lnTo>
                    <a:lnTo>
                      <a:pt x="84" y="130"/>
                    </a:lnTo>
                    <a:lnTo>
                      <a:pt x="85" y="125"/>
                    </a:lnTo>
                    <a:lnTo>
                      <a:pt x="86" y="125"/>
                    </a:lnTo>
                    <a:lnTo>
                      <a:pt x="86" y="124"/>
                    </a:lnTo>
                    <a:lnTo>
                      <a:pt x="87" y="124"/>
                    </a:lnTo>
                    <a:lnTo>
                      <a:pt x="91" y="126"/>
                    </a:lnTo>
                    <a:lnTo>
                      <a:pt x="97" y="128"/>
                    </a:lnTo>
                    <a:lnTo>
                      <a:pt x="102" y="127"/>
                    </a:lnTo>
                    <a:lnTo>
                      <a:pt x="107" y="125"/>
                    </a:lnTo>
                    <a:lnTo>
                      <a:pt x="110" y="121"/>
                    </a:lnTo>
                    <a:lnTo>
                      <a:pt x="112" y="118"/>
                    </a:lnTo>
                    <a:lnTo>
                      <a:pt x="113" y="116"/>
                    </a:lnTo>
                    <a:lnTo>
                      <a:pt x="113" y="114"/>
                    </a:lnTo>
                    <a:lnTo>
                      <a:pt x="113" y="112"/>
                    </a:lnTo>
                    <a:lnTo>
                      <a:pt x="113" y="110"/>
                    </a:lnTo>
                    <a:lnTo>
                      <a:pt x="112" y="103"/>
                    </a:lnTo>
                    <a:lnTo>
                      <a:pt x="111" y="102"/>
                    </a:lnTo>
                    <a:lnTo>
                      <a:pt x="111" y="100"/>
                    </a:lnTo>
                    <a:lnTo>
                      <a:pt x="111" y="99"/>
                    </a:lnTo>
                    <a:lnTo>
                      <a:pt x="110" y="98"/>
                    </a:lnTo>
                    <a:lnTo>
                      <a:pt x="111" y="97"/>
                    </a:lnTo>
                    <a:lnTo>
                      <a:pt x="113" y="96"/>
                    </a:lnTo>
                    <a:lnTo>
                      <a:pt x="113" y="95"/>
                    </a:lnTo>
                    <a:lnTo>
                      <a:pt x="118" y="90"/>
                    </a:lnTo>
                    <a:lnTo>
                      <a:pt x="119" y="89"/>
                    </a:lnTo>
                    <a:lnTo>
                      <a:pt x="120" y="87"/>
                    </a:lnTo>
                    <a:lnTo>
                      <a:pt x="121" y="85"/>
                    </a:lnTo>
                    <a:lnTo>
                      <a:pt x="122" y="83"/>
                    </a:lnTo>
                    <a:lnTo>
                      <a:pt x="135" y="81"/>
                    </a:lnTo>
                    <a:lnTo>
                      <a:pt x="147" y="77"/>
                    </a:lnTo>
                    <a:lnTo>
                      <a:pt x="158" y="72"/>
                    </a:lnTo>
                    <a:lnTo>
                      <a:pt x="169" y="65"/>
                    </a:lnTo>
                    <a:lnTo>
                      <a:pt x="179" y="59"/>
                    </a:lnTo>
                    <a:lnTo>
                      <a:pt x="190" y="51"/>
                    </a:lnTo>
                    <a:lnTo>
                      <a:pt x="200" y="44"/>
                    </a:lnTo>
                    <a:lnTo>
                      <a:pt x="210" y="37"/>
                    </a:lnTo>
                    <a:lnTo>
                      <a:pt x="214" y="38"/>
                    </a:lnTo>
                    <a:lnTo>
                      <a:pt x="217" y="39"/>
                    </a:lnTo>
                    <a:lnTo>
                      <a:pt x="220" y="39"/>
                    </a:lnTo>
                    <a:lnTo>
                      <a:pt x="223" y="39"/>
                    </a:lnTo>
                    <a:lnTo>
                      <a:pt x="226" y="38"/>
                    </a:lnTo>
                    <a:lnTo>
                      <a:pt x="230" y="37"/>
                    </a:lnTo>
                    <a:lnTo>
                      <a:pt x="232" y="37"/>
                    </a:lnTo>
                    <a:lnTo>
                      <a:pt x="236" y="36"/>
                    </a:lnTo>
                    <a:lnTo>
                      <a:pt x="239" y="35"/>
                    </a:lnTo>
                    <a:lnTo>
                      <a:pt x="241" y="32"/>
                    </a:lnTo>
                    <a:lnTo>
                      <a:pt x="243" y="30"/>
                    </a:lnTo>
                    <a:lnTo>
                      <a:pt x="245" y="27"/>
                    </a:lnTo>
                    <a:lnTo>
                      <a:pt x="247" y="25"/>
                    </a:lnTo>
                    <a:lnTo>
                      <a:pt x="249" y="22"/>
                    </a:lnTo>
                    <a:lnTo>
                      <a:pt x="252" y="21"/>
                    </a:lnTo>
                    <a:lnTo>
                      <a:pt x="256" y="21"/>
                    </a:lnTo>
                    <a:lnTo>
                      <a:pt x="260" y="19"/>
                    </a:lnTo>
                    <a:lnTo>
                      <a:pt x="263" y="15"/>
                    </a:lnTo>
                    <a:lnTo>
                      <a:pt x="264" y="11"/>
                    </a:lnTo>
                    <a:lnTo>
                      <a:pt x="263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51" name="Freeform 58"/>
              <p:cNvSpPr>
                <a:spLocks/>
              </p:cNvSpPr>
              <p:nvPr/>
            </p:nvSpPr>
            <p:spPr bwMode="auto">
              <a:xfrm>
                <a:off x="4372" y="1471"/>
                <a:ext cx="24" cy="22"/>
              </a:xfrm>
              <a:custGeom>
                <a:avLst/>
                <a:gdLst>
                  <a:gd name="T0" fmla="*/ 0 w 24"/>
                  <a:gd name="T1" fmla="*/ 11 h 22"/>
                  <a:gd name="T2" fmla="*/ 0 w 24"/>
                  <a:gd name="T3" fmla="*/ 15 h 22"/>
                  <a:gd name="T4" fmla="*/ 3 w 24"/>
                  <a:gd name="T5" fmla="*/ 19 h 22"/>
                  <a:gd name="T6" fmla="*/ 6 w 24"/>
                  <a:gd name="T7" fmla="*/ 21 h 22"/>
                  <a:gd name="T8" fmla="*/ 11 w 24"/>
                  <a:gd name="T9" fmla="*/ 22 h 22"/>
                  <a:gd name="T10" fmla="*/ 16 w 24"/>
                  <a:gd name="T11" fmla="*/ 21 h 22"/>
                  <a:gd name="T12" fmla="*/ 20 w 24"/>
                  <a:gd name="T13" fmla="*/ 19 h 22"/>
                  <a:gd name="T14" fmla="*/ 23 w 24"/>
                  <a:gd name="T15" fmla="*/ 15 h 22"/>
                  <a:gd name="T16" fmla="*/ 24 w 24"/>
                  <a:gd name="T17" fmla="*/ 11 h 22"/>
                  <a:gd name="T18" fmla="*/ 23 w 24"/>
                  <a:gd name="T19" fmla="*/ 6 h 22"/>
                  <a:gd name="T20" fmla="*/ 20 w 24"/>
                  <a:gd name="T21" fmla="*/ 3 h 22"/>
                  <a:gd name="T22" fmla="*/ 16 w 24"/>
                  <a:gd name="T23" fmla="*/ 0 h 22"/>
                  <a:gd name="T24" fmla="*/ 11 w 24"/>
                  <a:gd name="T25" fmla="*/ 0 h 22"/>
                  <a:gd name="T26" fmla="*/ 6 w 24"/>
                  <a:gd name="T27" fmla="*/ 0 h 22"/>
                  <a:gd name="T28" fmla="*/ 3 w 24"/>
                  <a:gd name="T29" fmla="*/ 3 h 22"/>
                  <a:gd name="T30" fmla="*/ 0 w 24"/>
                  <a:gd name="T31" fmla="*/ 6 h 22"/>
                  <a:gd name="T32" fmla="*/ 0 w 24"/>
                  <a:gd name="T33" fmla="*/ 11 h 22"/>
                  <a:gd name="T34" fmla="*/ 0 w 24"/>
                  <a:gd name="T35" fmla="*/ 11 h 2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4"/>
                  <a:gd name="T55" fmla="*/ 0 h 22"/>
                  <a:gd name="T56" fmla="*/ 24 w 24"/>
                  <a:gd name="T57" fmla="*/ 22 h 22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4" h="22">
                    <a:moveTo>
                      <a:pt x="0" y="11"/>
                    </a:moveTo>
                    <a:lnTo>
                      <a:pt x="0" y="15"/>
                    </a:lnTo>
                    <a:lnTo>
                      <a:pt x="3" y="19"/>
                    </a:lnTo>
                    <a:lnTo>
                      <a:pt x="6" y="21"/>
                    </a:lnTo>
                    <a:lnTo>
                      <a:pt x="11" y="22"/>
                    </a:lnTo>
                    <a:lnTo>
                      <a:pt x="16" y="21"/>
                    </a:lnTo>
                    <a:lnTo>
                      <a:pt x="20" y="19"/>
                    </a:lnTo>
                    <a:lnTo>
                      <a:pt x="23" y="15"/>
                    </a:lnTo>
                    <a:lnTo>
                      <a:pt x="24" y="11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16" y="0"/>
                    </a:lnTo>
                    <a:lnTo>
                      <a:pt x="11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52" name="Freeform 59"/>
              <p:cNvSpPr>
                <a:spLocks/>
              </p:cNvSpPr>
              <p:nvPr/>
            </p:nvSpPr>
            <p:spPr bwMode="auto">
              <a:xfrm>
                <a:off x="4250" y="1550"/>
                <a:ext cx="201" cy="138"/>
              </a:xfrm>
              <a:custGeom>
                <a:avLst/>
                <a:gdLst>
                  <a:gd name="T0" fmla="*/ 181 w 201"/>
                  <a:gd name="T1" fmla="*/ 21 h 138"/>
                  <a:gd name="T2" fmla="*/ 176 w 201"/>
                  <a:gd name="T3" fmla="*/ 21 h 138"/>
                  <a:gd name="T4" fmla="*/ 173 w 201"/>
                  <a:gd name="T5" fmla="*/ 19 h 138"/>
                  <a:gd name="T6" fmla="*/ 152 w 201"/>
                  <a:gd name="T7" fmla="*/ 0 h 138"/>
                  <a:gd name="T8" fmla="*/ 130 w 201"/>
                  <a:gd name="T9" fmla="*/ 11 h 138"/>
                  <a:gd name="T10" fmla="*/ 120 w 201"/>
                  <a:gd name="T11" fmla="*/ 21 h 138"/>
                  <a:gd name="T12" fmla="*/ 101 w 201"/>
                  <a:gd name="T13" fmla="*/ 39 h 138"/>
                  <a:gd name="T14" fmla="*/ 105 w 201"/>
                  <a:gd name="T15" fmla="*/ 53 h 138"/>
                  <a:gd name="T16" fmla="*/ 106 w 201"/>
                  <a:gd name="T17" fmla="*/ 55 h 138"/>
                  <a:gd name="T18" fmla="*/ 104 w 201"/>
                  <a:gd name="T19" fmla="*/ 54 h 138"/>
                  <a:gd name="T20" fmla="*/ 95 w 201"/>
                  <a:gd name="T21" fmla="*/ 51 h 138"/>
                  <a:gd name="T22" fmla="*/ 84 w 201"/>
                  <a:gd name="T23" fmla="*/ 61 h 138"/>
                  <a:gd name="T24" fmla="*/ 78 w 201"/>
                  <a:gd name="T25" fmla="*/ 71 h 138"/>
                  <a:gd name="T26" fmla="*/ 76 w 201"/>
                  <a:gd name="T27" fmla="*/ 78 h 138"/>
                  <a:gd name="T28" fmla="*/ 61 w 201"/>
                  <a:gd name="T29" fmla="*/ 76 h 138"/>
                  <a:gd name="T30" fmla="*/ 46 w 201"/>
                  <a:gd name="T31" fmla="*/ 72 h 138"/>
                  <a:gd name="T32" fmla="*/ 36 w 201"/>
                  <a:gd name="T33" fmla="*/ 72 h 138"/>
                  <a:gd name="T34" fmla="*/ 26 w 201"/>
                  <a:gd name="T35" fmla="*/ 76 h 138"/>
                  <a:gd name="T36" fmla="*/ 23 w 201"/>
                  <a:gd name="T37" fmla="*/ 81 h 138"/>
                  <a:gd name="T38" fmla="*/ 19 w 201"/>
                  <a:gd name="T39" fmla="*/ 81 h 138"/>
                  <a:gd name="T40" fmla="*/ 14 w 201"/>
                  <a:gd name="T41" fmla="*/ 82 h 138"/>
                  <a:gd name="T42" fmla="*/ 7 w 201"/>
                  <a:gd name="T43" fmla="*/ 84 h 138"/>
                  <a:gd name="T44" fmla="*/ 3 w 201"/>
                  <a:gd name="T45" fmla="*/ 89 h 138"/>
                  <a:gd name="T46" fmla="*/ 1 w 201"/>
                  <a:gd name="T47" fmla="*/ 94 h 138"/>
                  <a:gd name="T48" fmla="*/ 1 w 201"/>
                  <a:gd name="T49" fmla="*/ 102 h 138"/>
                  <a:gd name="T50" fmla="*/ 5 w 201"/>
                  <a:gd name="T51" fmla="*/ 117 h 138"/>
                  <a:gd name="T52" fmla="*/ 20 w 201"/>
                  <a:gd name="T53" fmla="*/ 136 h 138"/>
                  <a:gd name="T54" fmla="*/ 36 w 201"/>
                  <a:gd name="T55" fmla="*/ 129 h 138"/>
                  <a:gd name="T56" fmla="*/ 35 w 201"/>
                  <a:gd name="T57" fmla="*/ 120 h 138"/>
                  <a:gd name="T58" fmla="*/ 32 w 201"/>
                  <a:gd name="T59" fmla="*/ 114 h 138"/>
                  <a:gd name="T60" fmla="*/ 38 w 201"/>
                  <a:gd name="T61" fmla="*/ 117 h 138"/>
                  <a:gd name="T62" fmla="*/ 55 w 201"/>
                  <a:gd name="T63" fmla="*/ 124 h 138"/>
                  <a:gd name="T64" fmla="*/ 67 w 201"/>
                  <a:gd name="T65" fmla="*/ 114 h 138"/>
                  <a:gd name="T66" fmla="*/ 61 w 201"/>
                  <a:gd name="T67" fmla="*/ 102 h 138"/>
                  <a:gd name="T68" fmla="*/ 64 w 201"/>
                  <a:gd name="T69" fmla="*/ 103 h 138"/>
                  <a:gd name="T70" fmla="*/ 85 w 201"/>
                  <a:gd name="T71" fmla="*/ 106 h 138"/>
                  <a:gd name="T72" fmla="*/ 97 w 201"/>
                  <a:gd name="T73" fmla="*/ 99 h 138"/>
                  <a:gd name="T74" fmla="*/ 102 w 201"/>
                  <a:gd name="T75" fmla="*/ 82 h 138"/>
                  <a:gd name="T76" fmla="*/ 117 w 201"/>
                  <a:gd name="T77" fmla="*/ 86 h 138"/>
                  <a:gd name="T78" fmla="*/ 137 w 201"/>
                  <a:gd name="T79" fmla="*/ 84 h 138"/>
                  <a:gd name="T80" fmla="*/ 144 w 201"/>
                  <a:gd name="T81" fmla="*/ 75 h 138"/>
                  <a:gd name="T82" fmla="*/ 150 w 201"/>
                  <a:gd name="T83" fmla="*/ 66 h 138"/>
                  <a:gd name="T84" fmla="*/ 152 w 201"/>
                  <a:gd name="T85" fmla="*/ 54 h 138"/>
                  <a:gd name="T86" fmla="*/ 146 w 201"/>
                  <a:gd name="T87" fmla="*/ 46 h 138"/>
                  <a:gd name="T88" fmla="*/ 136 w 201"/>
                  <a:gd name="T89" fmla="*/ 43 h 138"/>
                  <a:gd name="T90" fmla="*/ 140 w 201"/>
                  <a:gd name="T91" fmla="*/ 35 h 138"/>
                  <a:gd name="T92" fmla="*/ 150 w 201"/>
                  <a:gd name="T93" fmla="*/ 30 h 138"/>
                  <a:gd name="T94" fmla="*/ 159 w 201"/>
                  <a:gd name="T95" fmla="*/ 40 h 138"/>
                  <a:gd name="T96" fmla="*/ 167 w 201"/>
                  <a:gd name="T97" fmla="*/ 44 h 138"/>
                  <a:gd name="T98" fmla="*/ 180 w 201"/>
                  <a:gd name="T99" fmla="*/ 44 h 138"/>
                  <a:gd name="T100" fmla="*/ 190 w 201"/>
                  <a:gd name="T101" fmla="*/ 43 h 138"/>
                  <a:gd name="T102" fmla="*/ 201 w 201"/>
                  <a:gd name="T103" fmla="*/ 31 h 138"/>
                  <a:gd name="T104" fmla="*/ 187 w 201"/>
                  <a:gd name="T105" fmla="*/ 21 h 138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01"/>
                  <a:gd name="T160" fmla="*/ 0 h 138"/>
                  <a:gd name="T161" fmla="*/ 201 w 201"/>
                  <a:gd name="T162" fmla="*/ 138 h 138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01" h="138">
                    <a:moveTo>
                      <a:pt x="187" y="21"/>
                    </a:moveTo>
                    <a:lnTo>
                      <a:pt x="185" y="21"/>
                    </a:lnTo>
                    <a:lnTo>
                      <a:pt x="183" y="21"/>
                    </a:lnTo>
                    <a:lnTo>
                      <a:pt x="181" y="21"/>
                    </a:lnTo>
                    <a:lnTo>
                      <a:pt x="179" y="21"/>
                    </a:lnTo>
                    <a:lnTo>
                      <a:pt x="178" y="21"/>
                    </a:lnTo>
                    <a:lnTo>
                      <a:pt x="177" y="21"/>
                    </a:lnTo>
                    <a:lnTo>
                      <a:pt x="176" y="21"/>
                    </a:lnTo>
                    <a:lnTo>
                      <a:pt x="175" y="20"/>
                    </a:lnTo>
                    <a:lnTo>
                      <a:pt x="174" y="20"/>
                    </a:lnTo>
                    <a:lnTo>
                      <a:pt x="173" y="19"/>
                    </a:lnTo>
                    <a:lnTo>
                      <a:pt x="163" y="4"/>
                    </a:lnTo>
                    <a:lnTo>
                      <a:pt x="160" y="2"/>
                    </a:lnTo>
                    <a:lnTo>
                      <a:pt x="157" y="0"/>
                    </a:lnTo>
                    <a:lnTo>
                      <a:pt x="152" y="0"/>
                    </a:lnTo>
                    <a:lnTo>
                      <a:pt x="148" y="1"/>
                    </a:lnTo>
                    <a:lnTo>
                      <a:pt x="137" y="7"/>
                    </a:lnTo>
                    <a:lnTo>
                      <a:pt x="134" y="9"/>
                    </a:lnTo>
                    <a:lnTo>
                      <a:pt x="130" y="11"/>
                    </a:lnTo>
                    <a:lnTo>
                      <a:pt x="128" y="14"/>
                    </a:lnTo>
                    <a:lnTo>
                      <a:pt x="126" y="16"/>
                    </a:lnTo>
                    <a:lnTo>
                      <a:pt x="123" y="18"/>
                    </a:lnTo>
                    <a:lnTo>
                      <a:pt x="120" y="21"/>
                    </a:lnTo>
                    <a:lnTo>
                      <a:pt x="117" y="22"/>
                    </a:lnTo>
                    <a:lnTo>
                      <a:pt x="114" y="24"/>
                    </a:lnTo>
                    <a:lnTo>
                      <a:pt x="102" y="37"/>
                    </a:lnTo>
                    <a:lnTo>
                      <a:pt x="101" y="39"/>
                    </a:lnTo>
                    <a:lnTo>
                      <a:pt x="100" y="41"/>
                    </a:lnTo>
                    <a:lnTo>
                      <a:pt x="100" y="43"/>
                    </a:lnTo>
                    <a:lnTo>
                      <a:pt x="101" y="46"/>
                    </a:lnTo>
                    <a:lnTo>
                      <a:pt x="105" y="53"/>
                    </a:lnTo>
                    <a:lnTo>
                      <a:pt x="106" y="54"/>
                    </a:lnTo>
                    <a:lnTo>
                      <a:pt x="106" y="55"/>
                    </a:lnTo>
                    <a:lnTo>
                      <a:pt x="107" y="56"/>
                    </a:lnTo>
                    <a:lnTo>
                      <a:pt x="106" y="55"/>
                    </a:lnTo>
                    <a:lnTo>
                      <a:pt x="105" y="54"/>
                    </a:lnTo>
                    <a:lnTo>
                      <a:pt x="104" y="54"/>
                    </a:lnTo>
                    <a:lnTo>
                      <a:pt x="103" y="53"/>
                    </a:lnTo>
                    <a:lnTo>
                      <a:pt x="102" y="52"/>
                    </a:lnTo>
                    <a:lnTo>
                      <a:pt x="100" y="52"/>
                    </a:lnTo>
                    <a:lnTo>
                      <a:pt x="95" y="51"/>
                    </a:lnTo>
                    <a:lnTo>
                      <a:pt x="91" y="51"/>
                    </a:lnTo>
                    <a:lnTo>
                      <a:pt x="89" y="54"/>
                    </a:lnTo>
                    <a:lnTo>
                      <a:pt x="86" y="56"/>
                    </a:lnTo>
                    <a:lnTo>
                      <a:pt x="84" y="61"/>
                    </a:lnTo>
                    <a:lnTo>
                      <a:pt x="80" y="67"/>
                    </a:lnTo>
                    <a:lnTo>
                      <a:pt x="80" y="68"/>
                    </a:lnTo>
                    <a:lnTo>
                      <a:pt x="79" y="69"/>
                    </a:lnTo>
                    <a:lnTo>
                      <a:pt x="78" y="71"/>
                    </a:lnTo>
                    <a:lnTo>
                      <a:pt x="78" y="73"/>
                    </a:lnTo>
                    <a:lnTo>
                      <a:pt x="77" y="74"/>
                    </a:lnTo>
                    <a:lnTo>
                      <a:pt x="77" y="76"/>
                    </a:lnTo>
                    <a:lnTo>
                      <a:pt x="76" y="78"/>
                    </a:lnTo>
                    <a:lnTo>
                      <a:pt x="75" y="81"/>
                    </a:lnTo>
                    <a:lnTo>
                      <a:pt x="71" y="80"/>
                    </a:lnTo>
                    <a:lnTo>
                      <a:pt x="67" y="78"/>
                    </a:lnTo>
                    <a:lnTo>
                      <a:pt x="61" y="76"/>
                    </a:lnTo>
                    <a:lnTo>
                      <a:pt x="56" y="73"/>
                    </a:lnTo>
                    <a:lnTo>
                      <a:pt x="51" y="72"/>
                    </a:lnTo>
                    <a:lnTo>
                      <a:pt x="49" y="72"/>
                    </a:lnTo>
                    <a:lnTo>
                      <a:pt x="46" y="72"/>
                    </a:lnTo>
                    <a:lnTo>
                      <a:pt x="44" y="72"/>
                    </a:lnTo>
                    <a:lnTo>
                      <a:pt x="42" y="72"/>
                    </a:lnTo>
                    <a:lnTo>
                      <a:pt x="40" y="72"/>
                    </a:lnTo>
                    <a:lnTo>
                      <a:pt x="36" y="72"/>
                    </a:lnTo>
                    <a:lnTo>
                      <a:pt x="33" y="72"/>
                    </a:lnTo>
                    <a:lnTo>
                      <a:pt x="32" y="73"/>
                    </a:lnTo>
                    <a:lnTo>
                      <a:pt x="29" y="74"/>
                    </a:lnTo>
                    <a:lnTo>
                      <a:pt x="26" y="76"/>
                    </a:lnTo>
                    <a:lnTo>
                      <a:pt x="23" y="80"/>
                    </a:lnTo>
                    <a:lnTo>
                      <a:pt x="23" y="81"/>
                    </a:lnTo>
                    <a:lnTo>
                      <a:pt x="23" y="82"/>
                    </a:lnTo>
                    <a:lnTo>
                      <a:pt x="22" y="81"/>
                    </a:lnTo>
                    <a:lnTo>
                      <a:pt x="21" y="81"/>
                    </a:lnTo>
                    <a:lnTo>
                      <a:pt x="19" y="81"/>
                    </a:lnTo>
                    <a:lnTo>
                      <a:pt x="18" y="81"/>
                    </a:lnTo>
                    <a:lnTo>
                      <a:pt x="16" y="81"/>
                    </a:lnTo>
                    <a:lnTo>
                      <a:pt x="15" y="82"/>
                    </a:lnTo>
                    <a:lnTo>
                      <a:pt x="14" y="82"/>
                    </a:lnTo>
                    <a:lnTo>
                      <a:pt x="11" y="83"/>
                    </a:lnTo>
                    <a:lnTo>
                      <a:pt x="10" y="83"/>
                    </a:lnTo>
                    <a:lnTo>
                      <a:pt x="10" y="84"/>
                    </a:lnTo>
                    <a:lnTo>
                      <a:pt x="7" y="84"/>
                    </a:lnTo>
                    <a:lnTo>
                      <a:pt x="6" y="86"/>
                    </a:lnTo>
                    <a:lnTo>
                      <a:pt x="5" y="87"/>
                    </a:lnTo>
                    <a:lnTo>
                      <a:pt x="3" y="89"/>
                    </a:lnTo>
                    <a:lnTo>
                      <a:pt x="2" y="91"/>
                    </a:lnTo>
                    <a:lnTo>
                      <a:pt x="2" y="92"/>
                    </a:lnTo>
                    <a:lnTo>
                      <a:pt x="1" y="93"/>
                    </a:lnTo>
                    <a:lnTo>
                      <a:pt x="1" y="94"/>
                    </a:lnTo>
                    <a:lnTo>
                      <a:pt x="0" y="97"/>
                    </a:lnTo>
                    <a:lnTo>
                      <a:pt x="1" y="99"/>
                    </a:lnTo>
                    <a:lnTo>
                      <a:pt x="1" y="100"/>
                    </a:lnTo>
                    <a:lnTo>
                      <a:pt x="1" y="102"/>
                    </a:lnTo>
                    <a:lnTo>
                      <a:pt x="2" y="106"/>
                    </a:lnTo>
                    <a:lnTo>
                      <a:pt x="3" y="107"/>
                    </a:lnTo>
                    <a:lnTo>
                      <a:pt x="3" y="111"/>
                    </a:lnTo>
                    <a:lnTo>
                      <a:pt x="5" y="117"/>
                    </a:lnTo>
                    <a:lnTo>
                      <a:pt x="7" y="124"/>
                    </a:lnTo>
                    <a:lnTo>
                      <a:pt x="12" y="129"/>
                    </a:lnTo>
                    <a:lnTo>
                      <a:pt x="16" y="133"/>
                    </a:lnTo>
                    <a:lnTo>
                      <a:pt x="20" y="136"/>
                    </a:lnTo>
                    <a:lnTo>
                      <a:pt x="25" y="138"/>
                    </a:lnTo>
                    <a:lnTo>
                      <a:pt x="29" y="135"/>
                    </a:lnTo>
                    <a:lnTo>
                      <a:pt x="33" y="133"/>
                    </a:lnTo>
                    <a:lnTo>
                      <a:pt x="36" y="129"/>
                    </a:lnTo>
                    <a:lnTo>
                      <a:pt x="38" y="125"/>
                    </a:lnTo>
                    <a:lnTo>
                      <a:pt x="36" y="122"/>
                    </a:lnTo>
                    <a:lnTo>
                      <a:pt x="36" y="121"/>
                    </a:lnTo>
                    <a:lnTo>
                      <a:pt x="35" y="120"/>
                    </a:lnTo>
                    <a:lnTo>
                      <a:pt x="34" y="118"/>
                    </a:lnTo>
                    <a:lnTo>
                      <a:pt x="33" y="116"/>
                    </a:lnTo>
                    <a:lnTo>
                      <a:pt x="32" y="114"/>
                    </a:lnTo>
                    <a:lnTo>
                      <a:pt x="31" y="112"/>
                    </a:lnTo>
                    <a:lnTo>
                      <a:pt x="34" y="114"/>
                    </a:lnTo>
                    <a:lnTo>
                      <a:pt x="36" y="116"/>
                    </a:lnTo>
                    <a:lnTo>
                      <a:pt x="38" y="117"/>
                    </a:lnTo>
                    <a:lnTo>
                      <a:pt x="41" y="119"/>
                    </a:lnTo>
                    <a:lnTo>
                      <a:pt x="47" y="122"/>
                    </a:lnTo>
                    <a:lnTo>
                      <a:pt x="51" y="124"/>
                    </a:lnTo>
                    <a:lnTo>
                      <a:pt x="55" y="124"/>
                    </a:lnTo>
                    <a:lnTo>
                      <a:pt x="58" y="124"/>
                    </a:lnTo>
                    <a:lnTo>
                      <a:pt x="62" y="122"/>
                    </a:lnTo>
                    <a:lnTo>
                      <a:pt x="66" y="118"/>
                    </a:lnTo>
                    <a:lnTo>
                      <a:pt x="67" y="114"/>
                    </a:lnTo>
                    <a:lnTo>
                      <a:pt x="67" y="109"/>
                    </a:lnTo>
                    <a:lnTo>
                      <a:pt x="64" y="105"/>
                    </a:lnTo>
                    <a:lnTo>
                      <a:pt x="61" y="102"/>
                    </a:lnTo>
                    <a:lnTo>
                      <a:pt x="61" y="101"/>
                    </a:lnTo>
                    <a:lnTo>
                      <a:pt x="60" y="101"/>
                    </a:lnTo>
                    <a:lnTo>
                      <a:pt x="64" y="103"/>
                    </a:lnTo>
                    <a:lnTo>
                      <a:pt x="69" y="104"/>
                    </a:lnTo>
                    <a:lnTo>
                      <a:pt x="73" y="105"/>
                    </a:lnTo>
                    <a:lnTo>
                      <a:pt x="77" y="106"/>
                    </a:lnTo>
                    <a:lnTo>
                      <a:pt x="85" y="106"/>
                    </a:lnTo>
                    <a:lnTo>
                      <a:pt x="89" y="105"/>
                    </a:lnTo>
                    <a:lnTo>
                      <a:pt x="92" y="104"/>
                    </a:lnTo>
                    <a:lnTo>
                      <a:pt x="95" y="101"/>
                    </a:lnTo>
                    <a:lnTo>
                      <a:pt x="97" y="99"/>
                    </a:lnTo>
                    <a:lnTo>
                      <a:pt x="101" y="90"/>
                    </a:lnTo>
                    <a:lnTo>
                      <a:pt x="102" y="87"/>
                    </a:lnTo>
                    <a:lnTo>
                      <a:pt x="102" y="85"/>
                    </a:lnTo>
                    <a:lnTo>
                      <a:pt x="102" y="82"/>
                    </a:lnTo>
                    <a:lnTo>
                      <a:pt x="103" y="80"/>
                    </a:lnTo>
                    <a:lnTo>
                      <a:pt x="107" y="82"/>
                    </a:lnTo>
                    <a:lnTo>
                      <a:pt x="112" y="85"/>
                    </a:lnTo>
                    <a:lnTo>
                      <a:pt x="117" y="86"/>
                    </a:lnTo>
                    <a:lnTo>
                      <a:pt x="123" y="87"/>
                    </a:lnTo>
                    <a:lnTo>
                      <a:pt x="133" y="86"/>
                    </a:lnTo>
                    <a:lnTo>
                      <a:pt x="135" y="85"/>
                    </a:lnTo>
                    <a:lnTo>
                      <a:pt x="137" y="84"/>
                    </a:lnTo>
                    <a:lnTo>
                      <a:pt x="139" y="82"/>
                    </a:lnTo>
                    <a:lnTo>
                      <a:pt x="141" y="80"/>
                    </a:lnTo>
                    <a:lnTo>
                      <a:pt x="141" y="77"/>
                    </a:lnTo>
                    <a:lnTo>
                      <a:pt x="144" y="75"/>
                    </a:lnTo>
                    <a:lnTo>
                      <a:pt x="145" y="72"/>
                    </a:lnTo>
                    <a:lnTo>
                      <a:pt x="147" y="69"/>
                    </a:lnTo>
                    <a:lnTo>
                      <a:pt x="148" y="66"/>
                    </a:lnTo>
                    <a:lnTo>
                      <a:pt x="150" y="66"/>
                    </a:lnTo>
                    <a:lnTo>
                      <a:pt x="152" y="63"/>
                    </a:lnTo>
                    <a:lnTo>
                      <a:pt x="153" y="61"/>
                    </a:lnTo>
                    <a:lnTo>
                      <a:pt x="153" y="57"/>
                    </a:lnTo>
                    <a:lnTo>
                      <a:pt x="152" y="54"/>
                    </a:lnTo>
                    <a:lnTo>
                      <a:pt x="150" y="52"/>
                    </a:lnTo>
                    <a:lnTo>
                      <a:pt x="149" y="49"/>
                    </a:lnTo>
                    <a:lnTo>
                      <a:pt x="148" y="47"/>
                    </a:lnTo>
                    <a:lnTo>
                      <a:pt x="146" y="46"/>
                    </a:lnTo>
                    <a:lnTo>
                      <a:pt x="143" y="45"/>
                    </a:lnTo>
                    <a:lnTo>
                      <a:pt x="141" y="44"/>
                    </a:lnTo>
                    <a:lnTo>
                      <a:pt x="139" y="44"/>
                    </a:lnTo>
                    <a:lnTo>
                      <a:pt x="136" y="43"/>
                    </a:lnTo>
                    <a:lnTo>
                      <a:pt x="134" y="42"/>
                    </a:lnTo>
                    <a:lnTo>
                      <a:pt x="131" y="42"/>
                    </a:lnTo>
                    <a:lnTo>
                      <a:pt x="136" y="39"/>
                    </a:lnTo>
                    <a:lnTo>
                      <a:pt x="140" y="35"/>
                    </a:lnTo>
                    <a:lnTo>
                      <a:pt x="145" y="32"/>
                    </a:lnTo>
                    <a:lnTo>
                      <a:pt x="149" y="29"/>
                    </a:lnTo>
                    <a:lnTo>
                      <a:pt x="150" y="29"/>
                    </a:lnTo>
                    <a:lnTo>
                      <a:pt x="150" y="30"/>
                    </a:lnTo>
                    <a:lnTo>
                      <a:pt x="150" y="31"/>
                    </a:lnTo>
                    <a:lnTo>
                      <a:pt x="151" y="31"/>
                    </a:lnTo>
                    <a:lnTo>
                      <a:pt x="157" y="38"/>
                    </a:lnTo>
                    <a:lnTo>
                      <a:pt x="159" y="40"/>
                    </a:lnTo>
                    <a:lnTo>
                      <a:pt x="161" y="41"/>
                    </a:lnTo>
                    <a:lnTo>
                      <a:pt x="163" y="42"/>
                    </a:lnTo>
                    <a:lnTo>
                      <a:pt x="165" y="42"/>
                    </a:lnTo>
                    <a:lnTo>
                      <a:pt x="167" y="44"/>
                    </a:lnTo>
                    <a:lnTo>
                      <a:pt x="170" y="44"/>
                    </a:lnTo>
                    <a:lnTo>
                      <a:pt x="172" y="45"/>
                    </a:lnTo>
                    <a:lnTo>
                      <a:pt x="174" y="45"/>
                    </a:lnTo>
                    <a:lnTo>
                      <a:pt x="180" y="44"/>
                    </a:lnTo>
                    <a:lnTo>
                      <a:pt x="183" y="44"/>
                    </a:lnTo>
                    <a:lnTo>
                      <a:pt x="185" y="44"/>
                    </a:lnTo>
                    <a:lnTo>
                      <a:pt x="187" y="44"/>
                    </a:lnTo>
                    <a:lnTo>
                      <a:pt x="190" y="43"/>
                    </a:lnTo>
                    <a:lnTo>
                      <a:pt x="194" y="42"/>
                    </a:lnTo>
                    <a:lnTo>
                      <a:pt x="199" y="39"/>
                    </a:lnTo>
                    <a:lnTo>
                      <a:pt x="201" y="35"/>
                    </a:lnTo>
                    <a:lnTo>
                      <a:pt x="201" y="31"/>
                    </a:lnTo>
                    <a:lnTo>
                      <a:pt x="200" y="26"/>
                    </a:lnTo>
                    <a:lnTo>
                      <a:pt x="196" y="23"/>
                    </a:lnTo>
                    <a:lnTo>
                      <a:pt x="192" y="21"/>
                    </a:lnTo>
                    <a:lnTo>
                      <a:pt x="187" y="2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53" name="Freeform 60"/>
              <p:cNvSpPr>
                <a:spLocks/>
              </p:cNvSpPr>
              <p:nvPr/>
            </p:nvSpPr>
            <p:spPr bwMode="auto">
              <a:xfrm>
                <a:off x="4374" y="1587"/>
                <a:ext cx="2" cy="2"/>
              </a:xfrm>
              <a:custGeom>
                <a:avLst/>
                <a:gdLst>
                  <a:gd name="T0" fmla="*/ 2 w 2"/>
                  <a:gd name="T1" fmla="*/ 1 h 2"/>
                  <a:gd name="T2" fmla="*/ 2 w 2"/>
                  <a:gd name="T3" fmla="*/ 2 h 2"/>
                  <a:gd name="T4" fmla="*/ 1 w 2"/>
                  <a:gd name="T5" fmla="*/ 1 h 2"/>
                  <a:gd name="T6" fmla="*/ 1 w 2"/>
                  <a:gd name="T7" fmla="*/ 1 h 2"/>
                  <a:gd name="T8" fmla="*/ 1 w 2"/>
                  <a:gd name="T9" fmla="*/ 1 h 2"/>
                  <a:gd name="T10" fmla="*/ 0 w 2"/>
                  <a:gd name="T11" fmla="*/ 0 h 2"/>
                  <a:gd name="T12" fmla="*/ 2 w 2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"/>
                  <a:gd name="T22" fmla="*/ 0 h 2"/>
                  <a:gd name="T23" fmla="*/ 2 w 2"/>
                  <a:gd name="T24" fmla="*/ 2 h 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" h="2">
                    <a:moveTo>
                      <a:pt x="2" y="1"/>
                    </a:moveTo>
                    <a:lnTo>
                      <a:pt x="2" y="2"/>
                    </a:lnTo>
                    <a:lnTo>
                      <a:pt x="1" y="1"/>
                    </a:lnTo>
                    <a:lnTo>
                      <a:pt x="0" y="0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54" name="Freeform 61"/>
              <p:cNvSpPr>
                <a:spLocks/>
              </p:cNvSpPr>
              <p:nvPr/>
            </p:nvSpPr>
            <p:spPr bwMode="auto">
              <a:xfrm>
                <a:off x="4374" y="1596"/>
                <a:ext cx="1" cy="2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2 h 2"/>
                  <a:gd name="T4" fmla="*/ 0 w 1"/>
                  <a:gd name="T5" fmla="*/ 1 h 2"/>
                  <a:gd name="T6" fmla="*/ 0 w 1"/>
                  <a:gd name="T7" fmla="*/ 1 h 2"/>
                  <a:gd name="T8" fmla="*/ 0 w 1"/>
                  <a:gd name="T9" fmla="*/ 1 h 2"/>
                  <a:gd name="T10" fmla="*/ 1 w 1"/>
                  <a:gd name="T11" fmla="*/ 0 h 2"/>
                  <a:gd name="T12" fmla="*/ 1 w 1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"/>
                  <a:gd name="T22" fmla="*/ 0 h 2"/>
                  <a:gd name="T23" fmla="*/ 1 w 1"/>
                  <a:gd name="T24" fmla="*/ 2 h 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" h="2">
                    <a:moveTo>
                      <a:pt x="1" y="1"/>
                    </a:moveTo>
                    <a:lnTo>
                      <a:pt x="0" y="2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55" name="Freeform 62"/>
              <p:cNvSpPr>
                <a:spLocks/>
              </p:cNvSpPr>
              <p:nvPr/>
            </p:nvSpPr>
            <p:spPr bwMode="auto">
              <a:xfrm>
                <a:off x="4408" y="1572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1 w 1"/>
                  <a:gd name="T11" fmla="*/ 0 h 1"/>
                  <a:gd name="T12" fmla="*/ 0 w 1"/>
                  <a:gd name="T13" fmla="*/ 0 h 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"/>
                  <a:gd name="T22" fmla="*/ 0 h 1"/>
                  <a:gd name="T23" fmla="*/ 1 w 1"/>
                  <a:gd name="T24" fmla="*/ 1 h 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  <a:lnTo>
                      <a:pt x="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56" name="Oval 63"/>
              <p:cNvSpPr>
                <a:spLocks noChangeArrowheads="1"/>
              </p:cNvSpPr>
              <p:nvPr/>
            </p:nvSpPr>
            <p:spPr bwMode="auto">
              <a:xfrm>
                <a:off x="4252" y="1656"/>
                <a:ext cx="0" cy="0"/>
              </a:xfrm>
              <a:prstGeom prst="ellipse">
                <a:avLst/>
              </a:pr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57" name="Freeform 64"/>
              <p:cNvSpPr>
                <a:spLocks/>
              </p:cNvSpPr>
              <p:nvPr/>
            </p:nvSpPr>
            <p:spPr bwMode="auto">
              <a:xfrm>
                <a:off x="4252" y="1656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0 h 1"/>
                  <a:gd name="T14" fmla="*/ 0 w 1"/>
                  <a:gd name="T15" fmla="*/ 0 h 1"/>
                  <a:gd name="T16" fmla="*/ 0 w 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"/>
                  <a:gd name="T28" fmla="*/ 0 h 1"/>
                  <a:gd name="T29" fmla="*/ 1 w 1"/>
                  <a:gd name="T30" fmla="*/ 1 h 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58" name="Freeform 65"/>
              <p:cNvSpPr>
                <a:spLocks/>
              </p:cNvSpPr>
              <p:nvPr/>
            </p:nvSpPr>
            <p:spPr bwMode="auto">
              <a:xfrm>
                <a:off x="4651" y="1620"/>
                <a:ext cx="256" cy="195"/>
              </a:xfrm>
              <a:custGeom>
                <a:avLst/>
                <a:gdLst>
                  <a:gd name="T0" fmla="*/ 20 w 256"/>
                  <a:gd name="T1" fmla="*/ 192 h 195"/>
                  <a:gd name="T2" fmla="*/ 28 w 256"/>
                  <a:gd name="T3" fmla="*/ 186 h 195"/>
                  <a:gd name="T4" fmla="*/ 37 w 256"/>
                  <a:gd name="T5" fmla="*/ 179 h 195"/>
                  <a:gd name="T6" fmla="*/ 45 w 256"/>
                  <a:gd name="T7" fmla="*/ 173 h 195"/>
                  <a:gd name="T8" fmla="*/ 53 w 256"/>
                  <a:gd name="T9" fmla="*/ 167 h 195"/>
                  <a:gd name="T10" fmla="*/ 61 w 256"/>
                  <a:gd name="T11" fmla="*/ 160 h 195"/>
                  <a:gd name="T12" fmla="*/ 70 w 256"/>
                  <a:gd name="T13" fmla="*/ 154 h 195"/>
                  <a:gd name="T14" fmla="*/ 78 w 256"/>
                  <a:gd name="T15" fmla="*/ 147 h 195"/>
                  <a:gd name="T16" fmla="*/ 86 w 256"/>
                  <a:gd name="T17" fmla="*/ 141 h 195"/>
                  <a:gd name="T18" fmla="*/ 94 w 256"/>
                  <a:gd name="T19" fmla="*/ 135 h 195"/>
                  <a:gd name="T20" fmla="*/ 103 w 256"/>
                  <a:gd name="T21" fmla="*/ 129 h 195"/>
                  <a:gd name="T22" fmla="*/ 111 w 256"/>
                  <a:gd name="T23" fmla="*/ 122 h 195"/>
                  <a:gd name="T24" fmla="*/ 119 w 256"/>
                  <a:gd name="T25" fmla="*/ 115 h 195"/>
                  <a:gd name="T26" fmla="*/ 128 w 256"/>
                  <a:gd name="T27" fmla="*/ 109 h 195"/>
                  <a:gd name="T28" fmla="*/ 136 w 256"/>
                  <a:gd name="T29" fmla="*/ 102 h 195"/>
                  <a:gd name="T30" fmla="*/ 145 w 256"/>
                  <a:gd name="T31" fmla="*/ 96 h 195"/>
                  <a:gd name="T32" fmla="*/ 153 w 256"/>
                  <a:gd name="T33" fmla="*/ 89 h 195"/>
                  <a:gd name="T34" fmla="*/ 165 w 256"/>
                  <a:gd name="T35" fmla="*/ 80 h 195"/>
                  <a:gd name="T36" fmla="*/ 178 w 256"/>
                  <a:gd name="T37" fmla="*/ 71 h 195"/>
                  <a:gd name="T38" fmla="*/ 190 w 256"/>
                  <a:gd name="T39" fmla="*/ 63 h 195"/>
                  <a:gd name="T40" fmla="*/ 202 w 256"/>
                  <a:gd name="T41" fmla="*/ 55 h 195"/>
                  <a:gd name="T42" fmla="*/ 215 w 256"/>
                  <a:gd name="T43" fmla="*/ 47 h 195"/>
                  <a:gd name="T44" fmla="*/ 228 w 256"/>
                  <a:gd name="T45" fmla="*/ 39 h 195"/>
                  <a:gd name="T46" fmla="*/ 239 w 256"/>
                  <a:gd name="T47" fmla="*/ 30 h 195"/>
                  <a:gd name="T48" fmla="*/ 251 w 256"/>
                  <a:gd name="T49" fmla="*/ 21 h 195"/>
                  <a:gd name="T50" fmla="*/ 255 w 256"/>
                  <a:gd name="T51" fmla="*/ 17 h 195"/>
                  <a:gd name="T52" fmla="*/ 256 w 256"/>
                  <a:gd name="T53" fmla="*/ 12 h 195"/>
                  <a:gd name="T54" fmla="*/ 255 w 256"/>
                  <a:gd name="T55" fmla="*/ 8 h 195"/>
                  <a:gd name="T56" fmla="*/ 253 w 256"/>
                  <a:gd name="T57" fmla="*/ 4 h 195"/>
                  <a:gd name="T58" fmla="*/ 248 w 256"/>
                  <a:gd name="T59" fmla="*/ 1 h 195"/>
                  <a:gd name="T60" fmla="*/ 244 w 256"/>
                  <a:gd name="T61" fmla="*/ 0 h 195"/>
                  <a:gd name="T62" fmla="*/ 239 w 256"/>
                  <a:gd name="T63" fmla="*/ 1 h 195"/>
                  <a:gd name="T64" fmla="*/ 234 w 256"/>
                  <a:gd name="T65" fmla="*/ 3 h 195"/>
                  <a:gd name="T66" fmla="*/ 219 w 256"/>
                  <a:gd name="T67" fmla="*/ 13 h 195"/>
                  <a:gd name="T68" fmla="*/ 204 w 256"/>
                  <a:gd name="T69" fmla="*/ 24 h 195"/>
                  <a:gd name="T70" fmla="*/ 189 w 256"/>
                  <a:gd name="T71" fmla="*/ 34 h 195"/>
                  <a:gd name="T72" fmla="*/ 175 w 256"/>
                  <a:gd name="T73" fmla="*/ 44 h 195"/>
                  <a:gd name="T74" fmla="*/ 160 w 256"/>
                  <a:gd name="T75" fmla="*/ 54 h 195"/>
                  <a:gd name="T76" fmla="*/ 145 w 256"/>
                  <a:gd name="T77" fmla="*/ 65 h 195"/>
                  <a:gd name="T78" fmla="*/ 131 w 256"/>
                  <a:gd name="T79" fmla="*/ 75 h 195"/>
                  <a:gd name="T80" fmla="*/ 116 w 256"/>
                  <a:gd name="T81" fmla="*/ 86 h 195"/>
                  <a:gd name="T82" fmla="*/ 102 w 256"/>
                  <a:gd name="T83" fmla="*/ 97 h 195"/>
                  <a:gd name="T84" fmla="*/ 88 w 256"/>
                  <a:gd name="T85" fmla="*/ 108 h 195"/>
                  <a:gd name="T86" fmla="*/ 74 w 256"/>
                  <a:gd name="T87" fmla="*/ 119 h 195"/>
                  <a:gd name="T88" fmla="*/ 59 w 256"/>
                  <a:gd name="T89" fmla="*/ 130 h 195"/>
                  <a:gd name="T90" fmla="*/ 46 w 256"/>
                  <a:gd name="T91" fmla="*/ 142 h 195"/>
                  <a:gd name="T92" fmla="*/ 31 w 256"/>
                  <a:gd name="T93" fmla="*/ 153 h 195"/>
                  <a:gd name="T94" fmla="*/ 17 w 256"/>
                  <a:gd name="T95" fmla="*/ 164 h 195"/>
                  <a:gd name="T96" fmla="*/ 4 w 256"/>
                  <a:gd name="T97" fmla="*/ 175 h 195"/>
                  <a:gd name="T98" fmla="*/ 1 w 256"/>
                  <a:gd name="T99" fmla="*/ 179 h 195"/>
                  <a:gd name="T100" fmla="*/ 0 w 256"/>
                  <a:gd name="T101" fmla="*/ 183 h 195"/>
                  <a:gd name="T102" fmla="*/ 0 w 256"/>
                  <a:gd name="T103" fmla="*/ 187 h 195"/>
                  <a:gd name="T104" fmla="*/ 3 w 256"/>
                  <a:gd name="T105" fmla="*/ 191 h 195"/>
                  <a:gd name="T106" fmla="*/ 6 w 256"/>
                  <a:gd name="T107" fmla="*/ 194 h 195"/>
                  <a:gd name="T108" fmla="*/ 11 w 256"/>
                  <a:gd name="T109" fmla="*/ 195 h 195"/>
                  <a:gd name="T110" fmla="*/ 16 w 256"/>
                  <a:gd name="T111" fmla="*/ 194 h 195"/>
                  <a:gd name="T112" fmla="*/ 20 w 256"/>
                  <a:gd name="T113" fmla="*/ 192 h 195"/>
                  <a:gd name="T114" fmla="*/ 20 w 256"/>
                  <a:gd name="T115" fmla="*/ 192 h 19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256"/>
                  <a:gd name="T175" fmla="*/ 0 h 195"/>
                  <a:gd name="T176" fmla="*/ 256 w 256"/>
                  <a:gd name="T177" fmla="*/ 195 h 195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256" h="195">
                    <a:moveTo>
                      <a:pt x="20" y="192"/>
                    </a:moveTo>
                    <a:lnTo>
                      <a:pt x="28" y="186"/>
                    </a:lnTo>
                    <a:lnTo>
                      <a:pt x="37" y="179"/>
                    </a:lnTo>
                    <a:lnTo>
                      <a:pt x="45" y="173"/>
                    </a:lnTo>
                    <a:lnTo>
                      <a:pt x="53" y="167"/>
                    </a:lnTo>
                    <a:lnTo>
                      <a:pt x="61" y="160"/>
                    </a:lnTo>
                    <a:lnTo>
                      <a:pt x="70" y="154"/>
                    </a:lnTo>
                    <a:lnTo>
                      <a:pt x="78" y="147"/>
                    </a:lnTo>
                    <a:lnTo>
                      <a:pt x="86" y="141"/>
                    </a:lnTo>
                    <a:lnTo>
                      <a:pt x="94" y="135"/>
                    </a:lnTo>
                    <a:lnTo>
                      <a:pt x="103" y="129"/>
                    </a:lnTo>
                    <a:lnTo>
                      <a:pt x="111" y="122"/>
                    </a:lnTo>
                    <a:lnTo>
                      <a:pt x="119" y="115"/>
                    </a:lnTo>
                    <a:lnTo>
                      <a:pt x="128" y="109"/>
                    </a:lnTo>
                    <a:lnTo>
                      <a:pt x="136" y="102"/>
                    </a:lnTo>
                    <a:lnTo>
                      <a:pt x="145" y="96"/>
                    </a:lnTo>
                    <a:lnTo>
                      <a:pt x="153" y="89"/>
                    </a:lnTo>
                    <a:lnTo>
                      <a:pt x="165" y="80"/>
                    </a:lnTo>
                    <a:lnTo>
                      <a:pt x="178" y="71"/>
                    </a:lnTo>
                    <a:lnTo>
                      <a:pt x="190" y="63"/>
                    </a:lnTo>
                    <a:lnTo>
                      <a:pt x="202" y="55"/>
                    </a:lnTo>
                    <a:lnTo>
                      <a:pt x="215" y="47"/>
                    </a:lnTo>
                    <a:lnTo>
                      <a:pt x="228" y="39"/>
                    </a:lnTo>
                    <a:lnTo>
                      <a:pt x="239" y="30"/>
                    </a:lnTo>
                    <a:lnTo>
                      <a:pt x="251" y="21"/>
                    </a:lnTo>
                    <a:lnTo>
                      <a:pt x="255" y="17"/>
                    </a:lnTo>
                    <a:lnTo>
                      <a:pt x="256" y="12"/>
                    </a:lnTo>
                    <a:lnTo>
                      <a:pt x="255" y="8"/>
                    </a:lnTo>
                    <a:lnTo>
                      <a:pt x="253" y="4"/>
                    </a:lnTo>
                    <a:lnTo>
                      <a:pt x="248" y="1"/>
                    </a:lnTo>
                    <a:lnTo>
                      <a:pt x="244" y="0"/>
                    </a:lnTo>
                    <a:lnTo>
                      <a:pt x="239" y="1"/>
                    </a:lnTo>
                    <a:lnTo>
                      <a:pt x="234" y="3"/>
                    </a:lnTo>
                    <a:lnTo>
                      <a:pt x="219" y="13"/>
                    </a:lnTo>
                    <a:lnTo>
                      <a:pt x="204" y="24"/>
                    </a:lnTo>
                    <a:lnTo>
                      <a:pt x="189" y="34"/>
                    </a:lnTo>
                    <a:lnTo>
                      <a:pt x="175" y="44"/>
                    </a:lnTo>
                    <a:lnTo>
                      <a:pt x="160" y="54"/>
                    </a:lnTo>
                    <a:lnTo>
                      <a:pt x="145" y="65"/>
                    </a:lnTo>
                    <a:lnTo>
                      <a:pt x="131" y="75"/>
                    </a:lnTo>
                    <a:lnTo>
                      <a:pt x="116" y="86"/>
                    </a:lnTo>
                    <a:lnTo>
                      <a:pt x="102" y="97"/>
                    </a:lnTo>
                    <a:lnTo>
                      <a:pt x="88" y="108"/>
                    </a:lnTo>
                    <a:lnTo>
                      <a:pt x="74" y="119"/>
                    </a:lnTo>
                    <a:lnTo>
                      <a:pt x="59" y="130"/>
                    </a:lnTo>
                    <a:lnTo>
                      <a:pt x="46" y="142"/>
                    </a:lnTo>
                    <a:lnTo>
                      <a:pt x="31" y="153"/>
                    </a:lnTo>
                    <a:lnTo>
                      <a:pt x="17" y="164"/>
                    </a:lnTo>
                    <a:lnTo>
                      <a:pt x="4" y="175"/>
                    </a:lnTo>
                    <a:lnTo>
                      <a:pt x="1" y="179"/>
                    </a:lnTo>
                    <a:lnTo>
                      <a:pt x="0" y="183"/>
                    </a:lnTo>
                    <a:lnTo>
                      <a:pt x="0" y="187"/>
                    </a:lnTo>
                    <a:lnTo>
                      <a:pt x="3" y="191"/>
                    </a:lnTo>
                    <a:lnTo>
                      <a:pt x="6" y="194"/>
                    </a:lnTo>
                    <a:lnTo>
                      <a:pt x="11" y="195"/>
                    </a:lnTo>
                    <a:lnTo>
                      <a:pt x="16" y="194"/>
                    </a:lnTo>
                    <a:lnTo>
                      <a:pt x="20" y="19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0559" name="Freeform 66"/>
              <p:cNvSpPr>
                <a:spLocks/>
              </p:cNvSpPr>
              <p:nvPr/>
            </p:nvSpPr>
            <p:spPr bwMode="auto">
              <a:xfrm>
                <a:off x="4686" y="1607"/>
                <a:ext cx="116" cy="92"/>
              </a:xfrm>
              <a:custGeom>
                <a:avLst/>
                <a:gdLst>
                  <a:gd name="T0" fmla="*/ 19 w 116"/>
                  <a:gd name="T1" fmla="*/ 90 h 92"/>
                  <a:gd name="T2" fmla="*/ 31 w 116"/>
                  <a:gd name="T3" fmla="*/ 82 h 92"/>
                  <a:gd name="T4" fmla="*/ 43 w 116"/>
                  <a:gd name="T5" fmla="*/ 73 h 92"/>
                  <a:gd name="T6" fmla="*/ 55 w 116"/>
                  <a:gd name="T7" fmla="*/ 65 h 92"/>
                  <a:gd name="T8" fmla="*/ 66 w 116"/>
                  <a:gd name="T9" fmla="*/ 55 h 92"/>
                  <a:gd name="T10" fmla="*/ 77 w 116"/>
                  <a:gd name="T11" fmla="*/ 47 h 92"/>
                  <a:gd name="T12" fmla="*/ 88 w 116"/>
                  <a:gd name="T13" fmla="*/ 37 h 92"/>
                  <a:gd name="T14" fmla="*/ 100 w 116"/>
                  <a:gd name="T15" fmla="*/ 29 h 92"/>
                  <a:gd name="T16" fmla="*/ 111 w 116"/>
                  <a:gd name="T17" fmla="*/ 20 h 92"/>
                  <a:gd name="T18" fmla="*/ 114 w 116"/>
                  <a:gd name="T19" fmla="*/ 16 h 92"/>
                  <a:gd name="T20" fmla="*/ 116 w 116"/>
                  <a:gd name="T21" fmla="*/ 12 h 92"/>
                  <a:gd name="T22" fmla="*/ 115 w 116"/>
                  <a:gd name="T23" fmla="*/ 7 h 92"/>
                  <a:gd name="T24" fmla="*/ 112 w 116"/>
                  <a:gd name="T25" fmla="*/ 4 h 92"/>
                  <a:gd name="T26" fmla="*/ 108 w 116"/>
                  <a:gd name="T27" fmla="*/ 0 h 92"/>
                  <a:gd name="T28" fmla="*/ 103 w 116"/>
                  <a:gd name="T29" fmla="*/ 0 h 92"/>
                  <a:gd name="T30" fmla="*/ 99 w 116"/>
                  <a:gd name="T31" fmla="*/ 0 h 92"/>
                  <a:gd name="T32" fmla="*/ 94 w 116"/>
                  <a:gd name="T33" fmla="*/ 2 h 92"/>
                  <a:gd name="T34" fmla="*/ 83 w 116"/>
                  <a:gd name="T35" fmla="*/ 10 h 92"/>
                  <a:gd name="T36" fmla="*/ 72 w 116"/>
                  <a:gd name="T37" fmla="*/ 19 h 92"/>
                  <a:gd name="T38" fmla="*/ 61 w 116"/>
                  <a:gd name="T39" fmla="*/ 29 h 92"/>
                  <a:gd name="T40" fmla="*/ 50 w 116"/>
                  <a:gd name="T41" fmla="*/ 37 h 92"/>
                  <a:gd name="T42" fmla="*/ 39 w 116"/>
                  <a:gd name="T43" fmla="*/ 46 h 92"/>
                  <a:gd name="T44" fmla="*/ 28 w 116"/>
                  <a:gd name="T45" fmla="*/ 55 h 92"/>
                  <a:gd name="T46" fmla="*/ 16 w 116"/>
                  <a:gd name="T47" fmla="*/ 64 h 92"/>
                  <a:gd name="T48" fmla="*/ 4 w 116"/>
                  <a:gd name="T49" fmla="*/ 71 h 92"/>
                  <a:gd name="T50" fmla="*/ 1 w 116"/>
                  <a:gd name="T51" fmla="*/ 74 h 92"/>
                  <a:gd name="T52" fmla="*/ 0 w 116"/>
                  <a:gd name="T53" fmla="*/ 78 h 92"/>
                  <a:gd name="T54" fmla="*/ 0 w 116"/>
                  <a:gd name="T55" fmla="*/ 83 h 92"/>
                  <a:gd name="T56" fmla="*/ 2 w 116"/>
                  <a:gd name="T57" fmla="*/ 87 h 92"/>
                  <a:gd name="T58" fmla="*/ 5 w 116"/>
                  <a:gd name="T59" fmla="*/ 90 h 92"/>
                  <a:gd name="T60" fmla="*/ 9 w 116"/>
                  <a:gd name="T61" fmla="*/ 92 h 92"/>
                  <a:gd name="T62" fmla="*/ 14 w 116"/>
                  <a:gd name="T63" fmla="*/ 92 h 92"/>
                  <a:gd name="T64" fmla="*/ 19 w 116"/>
                  <a:gd name="T65" fmla="*/ 90 h 92"/>
                  <a:gd name="T66" fmla="*/ 19 w 116"/>
                  <a:gd name="T67" fmla="*/ 90 h 92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16"/>
                  <a:gd name="T103" fmla="*/ 0 h 92"/>
                  <a:gd name="T104" fmla="*/ 116 w 116"/>
                  <a:gd name="T105" fmla="*/ 92 h 92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16" h="92">
                    <a:moveTo>
                      <a:pt x="19" y="90"/>
                    </a:moveTo>
                    <a:lnTo>
                      <a:pt x="31" y="82"/>
                    </a:lnTo>
                    <a:lnTo>
                      <a:pt x="43" y="73"/>
                    </a:lnTo>
                    <a:lnTo>
                      <a:pt x="55" y="65"/>
                    </a:lnTo>
                    <a:lnTo>
                      <a:pt x="66" y="55"/>
                    </a:lnTo>
                    <a:lnTo>
                      <a:pt x="77" y="47"/>
                    </a:lnTo>
                    <a:lnTo>
                      <a:pt x="88" y="37"/>
                    </a:lnTo>
                    <a:lnTo>
                      <a:pt x="100" y="29"/>
                    </a:lnTo>
                    <a:lnTo>
                      <a:pt x="111" y="20"/>
                    </a:lnTo>
                    <a:lnTo>
                      <a:pt x="114" y="16"/>
                    </a:lnTo>
                    <a:lnTo>
                      <a:pt x="116" y="12"/>
                    </a:lnTo>
                    <a:lnTo>
                      <a:pt x="115" y="7"/>
                    </a:lnTo>
                    <a:lnTo>
                      <a:pt x="112" y="4"/>
                    </a:lnTo>
                    <a:lnTo>
                      <a:pt x="108" y="0"/>
                    </a:lnTo>
                    <a:lnTo>
                      <a:pt x="103" y="0"/>
                    </a:lnTo>
                    <a:lnTo>
                      <a:pt x="99" y="0"/>
                    </a:lnTo>
                    <a:lnTo>
                      <a:pt x="94" y="2"/>
                    </a:lnTo>
                    <a:lnTo>
                      <a:pt x="83" y="10"/>
                    </a:lnTo>
                    <a:lnTo>
                      <a:pt x="72" y="19"/>
                    </a:lnTo>
                    <a:lnTo>
                      <a:pt x="61" y="29"/>
                    </a:lnTo>
                    <a:lnTo>
                      <a:pt x="50" y="37"/>
                    </a:lnTo>
                    <a:lnTo>
                      <a:pt x="39" y="46"/>
                    </a:lnTo>
                    <a:lnTo>
                      <a:pt x="28" y="55"/>
                    </a:lnTo>
                    <a:lnTo>
                      <a:pt x="16" y="64"/>
                    </a:lnTo>
                    <a:lnTo>
                      <a:pt x="4" y="71"/>
                    </a:lnTo>
                    <a:lnTo>
                      <a:pt x="1" y="74"/>
                    </a:lnTo>
                    <a:lnTo>
                      <a:pt x="0" y="78"/>
                    </a:lnTo>
                    <a:lnTo>
                      <a:pt x="0" y="83"/>
                    </a:lnTo>
                    <a:lnTo>
                      <a:pt x="2" y="87"/>
                    </a:lnTo>
                    <a:lnTo>
                      <a:pt x="5" y="90"/>
                    </a:lnTo>
                    <a:lnTo>
                      <a:pt x="9" y="92"/>
                    </a:lnTo>
                    <a:lnTo>
                      <a:pt x="14" y="92"/>
                    </a:lnTo>
                    <a:lnTo>
                      <a:pt x="19" y="9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</p:grpSp>
        <p:sp>
          <p:nvSpPr>
            <p:cNvPr id="20494" name="Rectangle 67"/>
            <p:cNvSpPr>
              <a:spLocks noChangeArrowheads="1"/>
            </p:cNvSpPr>
            <p:nvPr/>
          </p:nvSpPr>
          <p:spPr bwMode="auto">
            <a:xfrm>
              <a:off x="4315" y="1502"/>
              <a:ext cx="581" cy="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  <p:sp>
          <p:nvSpPr>
            <p:cNvPr id="20495" name="Rectangle 68"/>
            <p:cNvSpPr>
              <a:spLocks noChangeArrowheads="1"/>
            </p:cNvSpPr>
            <p:nvPr/>
          </p:nvSpPr>
          <p:spPr bwMode="auto">
            <a:xfrm>
              <a:off x="4497" y="1548"/>
              <a:ext cx="112" cy="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  <a:buClr>
                  <a:srgbClr val="CC3300"/>
                </a:buClr>
                <a:buFont typeface="Webdings" pitchFamily="18" charset="2"/>
                <a:buNone/>
              </a:pPr>
              <a:r>
                <a:rPr kumimoji="0" lang="en-US" altLang="zh-TW" sz="1300" b="1">
                  <a:solidFill>
                    <a:srgbClr val="003399"/>
                  </a:solidFill>
                  <a:latin typeface="Times New Roman" pitchFamily="18" charset="0"/>
                </a:rPr>
                <a:t>Edit</a:t>
              </a:r>
              <a:endParaRPr kumimoji="0" lang="en-US" altLang="zh-TW" sz="1200" b="1" i="1">
                <a:solidFill>
                  <a:schemeClr val="accent2"/>
                </a:solidFill>
                <a:latin typeface="Calibri" pitchFamily="34" charset="0"/>
              </a:endParaRPr>
            </a:p>
          </p:txBody>
        </p:sp>
        <p:sp>
          <p:nvSpPr>
            <p:cNvPr id="20496" name="Rectangle 69"/>
            <p:cNvSpPr>
              <a:spLocks noChangeArrowheads="1"/>
            </p:cNvSpPr>
            <p:nvPr/>
          </p:nvSpPr>
          <p:spPr bwMode="auto">
            <a:xfrm>
              <a:off x="4412" y="1674"/>
              <a:ext cx="207" cy="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  <a:buClr>
                  <a:srgbClr val="CC3300"/>
                </a:buClr>
                <a:buFont typeface="Webdings" pitchFamily="18" charset="2"/>
                <a:buNone/>
              </a:pPr>
              <a:r>
                <a:rPr kumimoji="0" lang="en-US" altLang="zh-TW" sz="1300" b="1">
                  <a:solidFill>
                    <a:srgbClr val="003399"/>
                  </a:solidFill>
                  <a:latin typeface="Times New Roman" pitchFamily="18" charset="0"/>
                </a:rPr>
                <a:t>Resume</a:t>
              </a:r>
              <a:endParaRPr kumimoji="0" lang="en-US" altLang="zh-TW" sz="1200" b="1" i="1">
                <a:solidFill>
                  <a:schemeClr val="accent2"/>
                </a:solidFill>
                <a:latin typeface="Calibri" pitchFamily="34" charset="0"/>
              </a:endParaRPr>
            </a:p>
          </p:txBody>
        </p:sp>
      </p:grpSp>
      <p:sp>
        <p:nvSpPr>
          <p:cNvPr id="20483" name="Rectangle 71"/>
          <p:cNvSpPr>
            <a:spLocks noChangeArrowheads="1"/>
          </p:cNvSpPr>
          <p:nvPr/>
        </p:nvSpPr>
        <p:spPr bwMode="auto">
          <a:xfrm>
            <a:off x="1122363" y="2000250"/>
            <a:ext cx="6092825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0" lang="zh-TW" altLang="en-US" sz="2600" b="1" dirty="0">
                <a:solidFill>
                  <a:schemeClr val="tx2"/>
                </a:solidFill>
                <a:latin typeface="新細明體" pitchFamily="18" charset="-120"/>
              </a:rPr>
              <a:t>字跡工整、版面清晰  </a:t>
            </a:r>
          </a:p>
          <a:p>
            <a:pPr eaLnBrk="0" hangingPunct="0">
              <a:spcBef>
                <a:spcPct val="50000"/>
              </a:spcBef>
            </a:pPr>
            <a:r>
              <a:rPr kumimoji="0" lang="zh-TW" altLang="en-US" sz="2600" b="1" dirty="0">
                <a:solidFill>
                  <a:schemeClr val="tx2"/>
                </a:solidFill>
                <a:latin typeface="Calibri" pitchFamily="34" charset="0"/>
              </a:rPr>
              <a:t>結構化表達、簡潔有力</a:t>
            </a:r>
          </a:p>
          <a:p>
            <a:pPr eaLnBrk="0" hangingPunct="0">
              <a:spcBef>
                <a:spcPct val="50000"/>
              </a:spcBef>
            </a:pPr>
            <a:r>
              <a:rPr kumimoji="0" lang="zh-TW" altLang="zh-TW" sz="2600" b="1" dirty="0">
                <a:solidFill>
                  <a:schemeClr val="tx2"/>
                </a:solidFill>
                <a:latin typeface="新細明體" pitchFamily="18" charset="-120"/>
              </a:rPr>
              <a:t>隱惡揚善</a:t>
            </a:r>
            <a:r>
              <a:rPr kumimoji="0" lang="zh-TW" altLang="en-US" sz="2600" b="1" dirty="0">
                <a:solidFill>
                  <a:schemeClr val="tx2"/>
                </a:solidFill>
                <a:latin typeface="新細明體" pitchFamily="18" charset="-120"/>
              </a:rPr>
              <a:t>、不欺騙</a:t>
            </a:r>
          </a:p>
          <a:p>
            <a:pPr eaLnBrk="0" hangingPunct="0">
              <a:spcBef>
                <a:spcPct val="50000"/>
              </a:spcBef>
            </a:pPr>
            <a:r>
              <a:rPr kumimoji="0" lang="zh-TW" altLang="en-US" sz="2600" b="1" dirty="0">
                <a:solidFill>
                  <a:schemeClr val="tx2"/>
                </a:solidFill>
                <a:latin typeface="新細明體" pitchFamily="18" charset="-120"/>
              </a:rPr>
              <a:t>強調專長與經驗</a:t>
            </a:r>
          </a:p>
          <a:p>
            <a:pPr eaLnBrk="0" hangingPunct="0">
              <a:spcBef>
                <a:spcPct val="50000"/>
              </a:spcBef>
            </a:pPr>
            <a:r>
              <a:rPr kumimoji="0" lang="zh-TW" altLang="en-US" sz="2600" b="1" dirty="0">
                <a:solidFill>
                  <a:schemeClr val="tx2"/>
                </a:solidFill>
                <a:latin typeface="新細明體" pitchFamily="18" charset="-120"/>
              </a:rPr>
              <a:t>量身訂做、隨時更新</a:t>
            </a:r>
          </a:p>
          <a:p>
            <a:pPr eaLnBrk="0" hangingPunct="0">
              <a:spcBef>
                <a:spcPct val="50000"/>
              </a:spcBef>
            </a:pPr>
            <a:r>
              <a:rPr kumimoji="0" lang="zh-TW" altLang="en-US" sz="2600" b="1" dirty="0">
                <a:solidFill>
                  <a:schemeClr val="tx2"/>
                </a:solidFill>
                <a:latin typeface="新細明體" pitchFamily="18" charset="-120"/>
              </a:rPr>
              <a:t>利用量化、具體</a:t>
            </a:r>
            <a:r>
              <a:rPr kumimoji="0" lang="zh-TW" altLang="en-US" sz="2600" b="1" dirty="0" smtClean="0">
                <a:solidFill>
                  <a:schemeClr val="tx2"/>
                </a:solidFill>
                <a:latin typeface="新細明體" pitchFamily="18" charset="-120"/>
              </a:rPr>
              <a:t>呈現</a:t>
            </a:r>
            <a:endParaRPr kumimoji="0" lang="en-US" altLang="zh-TW" sz="2600" b="1" dirty="0" smtClean="0">
              <a:solidFill>
                <a:schemeClr val="tx2"/>
              </a:solidFill>
              <a:latin typeface="新細明體" pitchFamily="18" charset="-120"/>
            </a:endParaRPr>
          </a:p>
          <a:p>
            <a:pPr eaLnBrk="0" hangingPunct="0">
              <a:spcBef>
                <a:spcPct val="50000"/>
              </a:spcBef>
            </a:pPr>
            <a:r>
              <a:rPr lang="zh-TW" altLang="en-US" sz="2600" b="1" dirty="0" smtClean="0">
                <a:solidFill>
                  <a:schemeClr val="tx2"/>
                </a:solidFill>
                <a:latin typeface="新細明體" pitchFamily="18" charset="-120"/>
              </a:rPr>
              <a:t>作怪不是創新、重質不重量</a:t>
            </a:r>
            <a:endParaRPr kumimoji="0" lang="en-US" altLang="zh-TW" sz="2600" b="1" dirty="0">
              <a:solidFill>
                <a:schemeClr val="tx2"/>
              </a:solidFill>
              <a:latin typeface="新細明體" pitchFamily="18" charset="-120"/>
            </a:endParaRPr>
          </a:p>
        </p:txBody>
      </p:sp>
      <p:pic>
        <p:nvPicPr>
          <p:cNvPr id="20484" name="Picture 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143116"/>
            <a:ext cx="304800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714620"/>
            <a:ext cx="304800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3328988"/>
            <a:ext cx="304800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600" y="3929063"/>
            <a:ext cx="304800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4511675"/>
            <a:ext cx="304800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143512"/>
            <a:ext cx="304800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0" name="Rectangle 78"/>
          <p:cNvSpPr>
            <a:spLocks noChangeArrowheads="1"/>
          </p:cNvSpPr>
          <p:nvPr/>
        </p:nvSpPr>
        <p:spPr bwMode="auto">
          <a:xfrm>
            <a:off x="3071813" y="357188"/>
            <a:ext cx="3213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buClr>
                <a:srgbClr val="CC3300"/>
              </a:buClr>
              <a:buFont typeface="標楷體" pitchFamily="65" charset="-120"/>
              <a:buNone/>
            </a:pPr>
            <a:r>
              <a:rPr kumimoji="0" lang="zh-TW" altLang="en-US" sz="2800" b="1">
                <a:solidFill>
                  <a:srgbClr val="990000"/>
                </a:solidFill>
                <a:latin typeface="Times New Roman" pitchFamily="18" charset="0"/>
              </a:rPr>
              <a:t>履歷表撰寫原則</a:t>
            </a:r>
          </a:p>
        </p:txBody>
      </p:sp>
      <p:sp>
        <p:nvSpPr>
          <p:cNvPr id="20491" name="Rectangle 79"/>
          <p:cNvSpPr>
            <a:spLocks noChangeArrowheads="1"/>
          </p:cNvSpPr>
          <p:nvPr/>
        </p:nvSpPr>
        <p:spPr bwMode="auto">
          <a:xfrm>
            <a:off x="539750" y="1176338"/>
            <a:ext cx="5137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kumimoji="0" lang="en-US" altLang="zh-TW" sz="2400" b="1" i="1">
                <a:solidFill>
                  <a:srgbClr val="993366"/>
                </a:solidFill>
                <a:latin typeface="Times New Roman" pitchFamily="18" charset="0"/>
              </a:rPr>
              <a:t>---</a:t>
            </a:r>
            <a:r>
              <a:rPr kumimoji="0" lang="zh-TW" altLang="en-US" sz="2400" b="1" i="1">
                <a:solidFill>
                  <a:srgbClr val="D60093"/>
                </a:solidFill>
                <a:latin typeface="Times New Roman" pitchFamily="18" charset="0"/>
              </a:rPr>
              <a:t>製作一份完整兼具魅力的履歷表</a:t>
            </a:r>
            <a:r>
              <a:rPr kumimoji="0" lang="zh-TW" altLang="en-US" sz="2400" i="1">
                <a:solidFill>
                  <a:srgbClr val="FF9900"/>
                </a:solidFill>
                <a:latin typeface="Times New Roman" pitchFamily="18" charset="0"/>
              </a:rPr>
              <a:t> </a:t>
            </a:r>
            <a:r>
              <a:rPr kumimoji="0" lang="en-US" altLang="zh-TW" sz="2400" b="1" i="1">
                <a:solidFill>
                  <a:srgbClr val="993366"/>
                </a:solidFill>
                <a:latin typeface="Times New Roman" pitchFamily="18" charset="0"/>
              </a:rPr>
              <a:t>---</a:t>
            </a:r>
          </a:p>
        </p:txBody>
      </p:sp>
      <p:pic>
        <p:nvPicPr>
          <p:cNvPr id="20492" name="Picture 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715016"/>
            <a:ext cx="304800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214563" y="214313"/>
            <a:ext cx="4876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zh-TW" altLang="en-US" sz="2800" b="1">
                <a:solidFill>
                  <a:srgbClr val="990000"/>
                </a:solidFill>
                <a:latin typeface="Times New Roman" pitchFamily="18" charset="0"/>
              </a:rPr>
              <a:t>履歷表綱要範例</a:t>
            </a:r>
            <a:endParaRPr kumimoji="0" lang="zh-TW" altLang="en-US" sz="2800" b="1">
              <a:solidFill>
                <a:srgbClr val="CC3300"/>
              </a:solidFill>
              <a:latin typeface="Times New Roman" pitchFamily="18" charset="0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928688" y="1000125"/>
            <a:ext cx="7286625" cy="8620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marL="457200" indent="-457200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en-US" altLang="zh-TW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1.</a:t>
            </a:r>
            <a:r>
              <a:rPr kumimoji="0" lang="zh-TW" altLang="en-US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 基本資料：</a:t>
            </a:r>
            <a:endParaRPr kumimoji="0" lang="en-US" altLang="zh-TW" sz="2000" b="1" dirty="0">
              <a:solidFill>
                <a:srgbClr val="D60093"/>
              </a:solidFill>
              <a:latin typeface="Times New Roman" pitchFamily="18" charset="0"/>
              <a:ea typeface="+mn-ea"/>
            </a:endParaRPr>
          </a:p>
          <a:p>
            <a:pPr marL="457200" indent="-457200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000" b="1" dirty="0">
                <a:latin typeface="Times New Roman" pitchFamily="18" charset="0"/>
                <a:ea typeface="+mn-ea"/>
              </a:rPr>
              <a:t>    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姓名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年齡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通訊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照片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928688" y="2000250"/>
            <a:ext cx="7281862" cy="12303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en-US" altLang="zh-TW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2. </a:t>
            </a:r>
            <a:r>
              <a:rPr kumimoji="0" lang="zh-TW" altLang="en-US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學業背景：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只需填寫較高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(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或大學以上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)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幾項即可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en-US" altLang="zh-TW" b="1" dirty="0">
                <a:latin typeface="Times New Roman" pitchFamily="18" charset="0"/>
                <a:ea typeface="+mn-ea"/>
              </a:rPr>
              <a:t>   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 - 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強調主副修、成績、研究及專案</a:t>
            </a:r>
            <a:r>
              <a:rPr lang="zh-TW" altLang="en-US" b="1" dirty="0" smtClean="0">
                <a:latin typeface="Times New Roman" pitchFamily="18" charset="0"/>
              </a:rPr>
              <a:t>、作品、專業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訓練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928688" y="3357563"/>
            <a:ext cx="7286625" cy="12303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en-US" altLang="zh-TW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3. </a:t>
            </a:r>
            <a:r>
              <a:rPr kumimoji="0" lang="zh-TW" altLang="en-US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工作資歷：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職位、職掌、服務期間、組織架構關係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以具體績效呈現工作成果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928688" y="4714875"/>
            <a:ext cx="7286625" cy="16462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en-US" altLang="zh-TW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4.</a:t>
            </a:r>
            <a:r>
              <a:rPr kumimoji="0" lang="zh-TW" altLang="en-US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 其他資歷：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工讀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 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社團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 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非正職工作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職位、職掌、服務期間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以具體績效呈現工作成果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214563" y="285750"/>
            <a:ext cx="4876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zh-TW" altLang="en-US" sz="2800" b="1">
                <a:solidFill>
                  <a:srgbClr val="990000"/>
                </a:solidFill>
                <a:latin typeface="Times New Roman" pitchFamily="18" charset="0"/>
              </a:rPr>
              <a:t>履歷表綱要範例</a:t>
            </a:r>
            <a:endParaRPr kumimoji="0" lang="zh-TW" altLang="en-US" sz="2800" b="1">
              <a:solidFill>
                <a:srgbClr val="CC3300"/>
              </a:solidFill>
              <a:latin typeface="Times New Roman" pitchFamily="18" charset="0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928688" y="1000125"/>
            <a:ext cx="7286625" cy="8159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marL="457200" indent="-457200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en-US" altLang="zh-TW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5.</a:t>
            </a:r>
            <a:r>
              <a:rPr kumimoji="0" lang="zh-TW" altLang="en-US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 </a:t>
            </a:r>
            <a:r>
              <a:rPr kumimoji="0" lang="zh-TW" altLang="en-US" sz="2000" b="1" dirty="0" smtClean="0">
                <a:solidFill>
                  <a:srgbClr val="D60093"/>
                </a:solidFill>
                <a:latin typeface="Times New Roman" pitchFamily="18" charset="0"/>
                <a:ea typeface="+mn-ea"/>
              </a:rPr>
              <a:t>專業</a:t>
            </a:r>
            <a:r>
              <a:rPr kumimoji="0" lang="en-US" altLang="zh-TW" sz="2000" b="1" dirty="0" smtClean="0">
                <a:solidFill>
                  <a:srgbClr val="D60093"/>
                </a:solidFill>
                <a:latin typeface="Times New Roman" pitchFamily="18" charset="0"/>
                <a:ea typeface="+mn-ea"/>
              </a:rPr>
              <a:t>(</a:t>
            </a:r>
            <a:r>
              <a:rPr kumimoji="0" lang="zh-TW" altLang="en-US" sz="2000" b="1" dirty="0" smtClean="0">
                <a:solidFill>
                  <a:srgbClr val="D60093"/>
                </a:solidFill>
                <a:latin typeface="Times New Roman" pitchFamily="18" charset="0"/>
                <a:ea typeface="+mn-ea"/>
              </a:rPr>
              <a:t>作品</a:t>
            </a:r>
            <a:r>
              <a:rPr kumimoji="0" lang="en-US" altLang="zh-TW" sz="2000" b="1" dirty="0" smtClean="0">
                <a:solidFill>
                  <a:srgbClr val="D60093"/>
                </a:solidFill>
                <a:latin typeface="Times New Roman" pitchFamily="18" charset="0"/>
                <a:ea typeface="+mn-ea"/>
              </a:rPr>
              <a:t>)</a:t>
            </a:r>
            <a:r>
              <a:rPr kumimoji="0" lang="zh-TW" altLang="en-US" sz="2000" b="1" dirty="0" smtClean="0">
                <a:solidFill>
                  <a:srgbClr val="D60093"/>
                </a:solidFill>
                <a:latin typeface="Times New Roman" pitchFamily="18" charset="0"/>
                <a:ea typeface="+mn-ea"/>
              </a:rPr>
              <a:t>發表</a:t>
            </a:r>
            <a:r>
              <a:rPr kumimoji="0" lang="zh-TW" altLang="en-US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與獲獎：</a:t>
            </a:r>
            <a:endParaRPr kumimoji="0" lang="en-US" altLang="zh-TW" sz="2000" b="1" dirty="0">
              <a:solidFill>
                <a:srgbClr val="D60093"/>
              </a:solidFill>
              <a:latin typeface="Times New Roman" pitchFamily="18" charset="0"/>
              <a:ea typeface="+mn-ea"/>
            </a:endParaRPr>
          </a:p>
          <a:p>
            <a:pPr marL="457200" indent="-457200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主題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(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獎項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)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日期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綱要說明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組織或刊物名稱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928688" y="2000250"/>
            <a:ext cx="7281862" cy="8159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en-US" altLang="zh-TW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6.</a:t>
            </a:r>
            <a:r>
              <a:rPr kumimoji="0" lang="zh-TW" altLang="en-US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技能與語言能力：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名稱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 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證照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(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分數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) / 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評核單位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 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評核日期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928688" y="3000375"/>
            <a:ext cx="7286625" cy="12303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en-US" altLang="zh-TW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7. </a:t>
            </a:r>
            <a:r>
              <a:rPr kumimoji="0" lang="zh-TW" altLang="en-US" sz="2000" b="1" dirty="0">
                <a:solidFill>
                  <a:srgbClr val="D60093"/>
                </a:solidFill>
                <a:latin typeface="Times New Roman" pitchFamily="18" charset="0"/>
                <a:ea typeface="+mn-ea"/>
              </a:rPr>
              <a:t>徵信資料：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姓名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 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服務單位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職稱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 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關係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/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連絡電話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>
                <a:latin typeface="Times New Roman" pitchFamily="18" charset="0"/>
                <a:ea typeface="+mn-ea"/>
              </a:rPr>
              <a:t> 事先告知被徵信者 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215206" y="5786454"/>
            <a:ext cx="1700196" cy="1071546"/>
            <a:chOff x="3904" y="1010"/>
            <a:chExt cx="1355" cy="1145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>
              <a:off x="3904" y="1010"/>
              <a:ext cx="1355" cy="1145"/>
              <a:chOff x="3904" y="1010"/>
              <a:chExt cx="1355" cy="1145"/>
            </a:xfrm>
          </p:grpSpPr>
          <p:sp>
            <p:nvSpPr>
              <p:cNvPr id="22539" name="Freeform 4"/>
              <p:cNvSpPr>
                <a:spLocks/>
              </p:cNvSpPr>
              <p:nvPr/>
            </p:nvSpPr>
            <p:spPr bwMode="auto">
              <a:xfrm>
                <a:off x="4062" y="1010"/>
                <a:ext cx="1197" cy="1145"/>
              </a:xfrm>
              <a:custGeom>
                <a:avLst/>
                <a:gdLst>
                  <a:gd name="T0" fmla="*/ 598 w 1197"/>
                  <a:gd name="T1" fmla="*/ 0 h 1145"/>
                  <a:gd name="T2" fmla="*/ 695 w 1197"/>
                  <a:gd name="T3" fmla="*/ 300 h 1145"/>
                  <a:gd name="T4" fmla="*/ 968 w 1197"/>
                  <a:gd name="T5" fmla="*/ 110 h 1145"/>
                  <a:gd name="T6" fmla="*/ 852 w 1197"/>
                  <a:gd name="T7" fmla="*/ 404 h 1145"/>
                  <a:gd name="T8" fmla="*/ 1197 w 1197"/>
                  <a:gd name="T9" fmla="*/ 396 h 1145"/>
                  <a:gd name="T10" fmla="*/ 913 w 1197"/>
                  <a:gd name="T11" fmla="*/ 572 h 1145"/>
                  <a:gd name="T12" fmla="*/ 1197 w 1197"/>
                  <a:gd name="T13" fmla="*/ 749 h 1145"/>
                  <a:gd name="T14" fmla="*/ 852 w 1197"/>
                  <a:gd name="T15" fmla="*/ 740 h 1145"/>
                  <a:gd name="T16" fmla="*/ 968 w 1197"/>
                  <a:gd name="T17" fmla="*/ 1035 h 1145"/>
                  <a:gd name="T18" fmla="*/ 695 w 1197"/>
                  <a:gd name="T19" fmla="*/ 844 h 1145"/>
                  <a:gd name="T20" fmla="*/ 598 w 1197"/>
                  <a:gd name="T21" fmla="*/ 1145 h 1145"/>
                  <a:gd name="T22" fmla="*/ 501 w 1197"/>
                  <a:gd name="T23" fmla="*/ 844 h 1145"/>
                  <a:gd name="T24" fmla="*/ 228 w 1197"/>
                  <a:gd name="T25" fmla="*/ 1035 h 1145"/>
                  <a:gd name="T26" fmla="*/ 344 w 1197"/>
                  <a:gd name="T27" fmla="*/ 740 h 1145"/>
                  <a:gd name="T28" fmla="*/ 0 w 1197"/>
                  <a:gd name="T29" fmla="*/ 749 h 1145"/>
                  <a:gd name="T30" fmla="*/ 283 w 1197"/>
                  <a:gd name="T31" fmla="*/ 572 h 1145"/>
                  <a:gd name="T32" fmla="*/ 0 w 1197"/>
                  <a:gd name="T33" fmla="*/ 396 h 1145"/>
                  <a:gd name="T34" fmla="*/ 344 w 1197"/>
                  <a:gd name="T35" fmla="*/ 404 h 1145"/>
                  <a:gd name="T36" fmla="*/ 228 w 1197"/>
                  <a:gd name="T37" fmla="*/ 110 h 1145"/>
                  <a:gd name="T38" fmla="*/ 501 w 1197"/>
                  <a:gd name="T39" fmla="*/ 300 h 1145"/>
                  <a:gd name="T40" fmla="*/ 598 w 1197"/>
                  <a:gd name="T41" fmla="*/ 0 h 114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197"/>
                  <a:gd name="T64" fmla="*/ 0 h 1145"/>
                  <a:gd name="T65" fmla="*/ 1197 w 1197"/>
                  <a:gd name="T66" fmla="*/ 1145 h 114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197" h="1145">
                    <a:moveTo>
                      <a:pt x="598" y="0"/>
                    </a:moveTo>
                    <a:lnTo>
                      <a:pt x="695" y="300"/>
                    </a:lnTo>
                    <a:lnTo>
                      <a:pt x="968" y="110"/>
                    </a:lnTo>
                    <a:lnTo>
                      <a:pt x="852" y="404"/>
                    </a:lnTo>
                    <a:lnTo>
                      <a:pt x="1197" y="396"/>
                    </a:lnTo>
                    <a:lnTo>
                      <a:pt x="913" y="572"/>
                    </a:lnTo>
                    <a:lnTo>
                      <a:pt x="1197" y="749"/>
                    </a:lnTo>
                    <a:lnTo>
                      <a:pt x="852" y="740"/>
                    </a:lnTo>
                    <a:lnTo>
                      <a:pt x="968" y="1035"/>
                    </a:lnTo>
                    <a:lnTo>
                      <a:pt x="695" y="844"/>
                    </a:lnTo>
                    <a:lnTo>
                      <a:pt x="598" y="1145"/>
                    </a:lnTo>
                    <a:lnTo>
                      <a:pt x="501" y="844"/>
                    </a:lnTo>
                    <a:lnTo>
                      <a:pt x="228" y="1035"/>
                    </a:lnTo>
                    <a:lnTo>
                      <a:pt x="344" y="740"/>
                    </a:lnTo>
                    <a:lnTo>
                      <a:pt x="0" y="749"/>
                    </a:lnTo>
                    <a:lnTo>
                      <a:pt x="283" y="572"/>
                    </a:lnTo>
                    <a:lnTo>
                      <a:pt x="0" y="396"/>
                    </a:lnTo>
                    <a:lnTo>
                      <a:pt x="344" y="404"/>
                    </a:lnTo>
                    <a:lnTo>
                      <a:pt x="228" y="110"/>
                    </a:lnTo>
                    <a:lnTo>
                      <a:pt x="501" y="300"/>
                    </a:lnTo>
                    <a:lnTo>
                      <a:pt x="598" y="0"/>
                    </a:lnTo>
                    <a:close/>
                  </a:path>
                </a:pathLst>
              </a:custGeom>
              <a:solidFill>
                <a:srgbClr val="FF38F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40" name="Freeform 5"/>
              <p:cNvSpPr>
                <a:spLocks/>
              </p:cNvSpPr>
              <p:nvPr/>
            </p:nvSpPr>
            <p:spPr bwMode="auto">
              <a:xfrm>
                <a:off x="4113" y="1060"/>
                <a:ext cx="1094" cy="1045"/>
              </a:xfrm>
              <a:custGeom>
                <a:avLst/>
                <a:gdLst>
                  <a:gd name="T0" fmla="*/ 547 w 1094"/>
                  <a:gd name="T1" fmla="*/ 0 h 1045"/>
                  <a:gd name="T2" fmla="*/ 636 w 1094"/>
                  <a:gd name="T3" fmla="*/ 274 h 1045"/>
                  <a:gd name="T4" fmla="*/ 885 w 1094"/>
                  <a:gd name="T5" fmla="*/ 100 h 1045"/>
                  <a:gd name="T6" fmla="*/ 780 w 1094"/>
                  <a:gd name="T7" fmla="*/ 369 h 1045"/>
                  <a:gd name="T8" fmla="*/ 1094 w 1094"/>
                  <a:gd name="T9" fmla="*/ 361 h 1045"/>
                  <a:gd name="T10" fmla="*/ 834 w 1094"/>
                  <a:gd name="T11" fmla="*/ 522 h 1045"/>
                  <a:gd name="T12" fmla="*/ 1094 w 1094"/>
                  <a:gd name="T13" fmla="*/ 684 h 1045"/>
                  <a:gd name="T14" fmla="*/ 780 w 1094"/>
                  <a:gd name="T15" fmla="*/ 675 h 1045"/>
                  <a:gd name="T16" fmla="*/ 885 w 1094"/>
                  <a:gd name="T17" fmla="*/ 945 h 1045"/>
                  <a:gd name="T18" fmla="*/ 636 w 1094"/>
                  <a:gd name="T19" fmla="*/ 770 h 1045"/>
                  <a:gd name="T20" fmla="*/ 547 w 1094"/>
                  <a:gd name="T21" fmla="*/ 1045 h 1045"/>
                  <a:gd name="T22" fmla="*/ 459 w 1094"/>
                  <a:gd name="T23" fmla="*/ 770 h 1045"/>
                  <a:gd name="T24" fmla="*/ 209 w 1094"/>
                  <a:gd name="T25" fmla="*/ 945 h 1045"/>
                  <a:gd name="T26" fmla="*/ 315 w 1094"/>
                  <a:gd name="T27" fmla="*/ 675 h 1045"/>
                  <a:gd name="T28" fmla="*/ 0 w 1094"/>
                  <a:gd name="T29" fmla="*/ 684 h 1045"/>
                  <a:gd name="T30" fmla="*/ 260 w 1094"/>
                  <a:gd name="T31" fmla="*/ 522 h 1045"/>
                  <a:gd name="T32" fmla="*/ 0 w 1094"/>
                  <a:gd name="T33" fmla="*/ 361 h 1045"/>
                  <a:gd name="T34" fmla="*/ 315 w 1094"/>
                  <a:gd name="T35" fmla="*/ 369 h 1045"/>
                  <a:gd name="T36" fmla="*/ 209 w 1094"/>
                  <a:gd name="T37" fmla="*/ 100 h 1045"/>
                  <a:gd name="T38" fmla="*/ 459 w 1094"/>
                  <a:gd name="T39" fmla="*/ 274 h 1045"/>
                  <a:gd name="T40" fmla="*/ 547 w 1094"/>
                  <a:gd name="T41" fmla="*/ 0 h 104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094"/>
                  <a:gd name="T64" fmla="*/ 0 h 1045"/>
                  <a:gd name="T65" fmla="*/ 1094 w 1094"/>
                  <a:gd name="T66" fmla="*/ 1045 h 104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094" h="1045">
                    <a:moveTo>
                      <a:pt x="547" y="0"/>
                    </a:moveTo>
                    <a:lnTo>
                      <a:pt x="636" y="274"/>
                    </a:lnTo>
                    <a:lnTo>
                      <a:pt x="885" y="100"/>
                    </a:lnTo>
                    <a:lnTo>
                      <a:pt x="780" y="369"/>
                    </a:lnTo>
                    <a:lnTo>
                      <a:pt x="1094" y="361"/>
                    </a:lnTo>
                    <a:lnTo>
                      <a:pt x="834" y="522"/>
                    </a:lnTo>
                    <a:lnTo>
                      <a:pt x="1094" y="684"/>
                    </a:lnTo>
                    <a:lnTo>
                      <a:pt x="780" y="675"/>
                    </a:lnTo>
                    <a:lnTo>
                      <a:pt x="885" y="945"/>
                    </a:lnTo>
                    <a:lnTo>
                      <a:pt x="636" y="770"/>
                    </a:lnTo>
                    <a:lnTo>
                      <a:pt x="547" y="1045"/>
                    </a:lnTo>
                    <a:lnTo>
                      <a:pt x="459" y="770"/>
                    </a:lnTo>
                    <a:lnTo>
                      <a:pt x="209" y="945"/>
                    </a:lnTo>
                    <a:lnTo>
                      <a:pt x="315" y="675"/>
                    </a:lnTo>
                    <a:lnTo>
                      <a:pt x="0" y="684"/>
                    </a:lnTo>
                    <a:lnTo>
                      <a:pt x="260" y="522"/>
                    </a:lnTo>
                    <a:lnTo>
                      <a:pt x="0" y="361"/>
                    </a:lnTo>
                    <a:lnTo>
                      <a:pt x="315" y="369"/>
                    </a:lnTo>
                    <a:lnTo>
                      <a:pt x="209" y="100"/>
                    </a:lnTo>
                    <a:lnTo>
                      <a:pt x="459" y="274"/>
                    </a:lnTo>
                    <a:lnTo>
                      <a:pt x="547" y="0"/>
                    </a:lnTo>
                    <a:close/>
                  </a:path>
                </a:pathLst>
              </a:custGeom>
              <a:solidFill>
                <a:srgbClr val="F951D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41" name="Freeform 6"/>
              <p:cNvSpPr>
                <a:spLocks/>
              </p:cNvSpPr>
              <p:nvPr/>
            </p:nvSpPr>
            <p:spPr bwMode="auto">
              <a:xfrm>
                <a:off x="4165" y="1109"/>
                <a:ext cx="990" cy="946"/>
              </a:xfrm>
              <a:custGeom>
                <a:avLst/>
                <a:gdLst>
                  <a:gd name="T0" fmla="*/ 495 w 990"/>
                  <a:gd name="T1" fmla="*/ 0 h 946"/>
                  <a:gd name="T2" fmla="*/ 576 w 990"/>
                  <a:gd name="T3" fmla="*/ 249 h 946"/>
                  <a:gd name="T4" fmla="*/ 801 w 990"/>
                  <a:gd name="T5" fmla="*/ 90 h 946"/>
                  <a:gd name="T6" fmla="*/ 706 w 990"/>
                  <a:gd name="T7" fmla="*/ 334 h 946"/>
                  <a:gd name="T8" fmla="*/ 990 w 990"/>
                  <a:gd name="T9" fmla="*/ 327 h 946"/>
                  <a:gd name="T10" fmla="*/ 755 w 990"/>
                  <a:gd name="T11" fmla="*/ 473 h 946"/>
                  <a:gd name="T12" fmla="*/ 990 w 990"/>
                  <a:gd name="T13" fmla="*/ 619 h 946"/>
                  <a:gd name="T14" fmla="*/ 706 w 990"/>
                  <a:gd name="T15" fmla="*/ 612 h 946"/>
                  <a:gd name="T16" fmla="*/ 801 w 990"/>
                  <a:gd name="T17" fmla="*/ 856 h 946"/>
                  <a:gd name="T18" fmla="*/ 576 w 990"/>
                  <a:gd name="T19" fmla="*/ 698 h 946"/>
                  <a:gd name="T20" fmla="*/ 495 w 990"/>
                  <a:gd name="T21" fmla="*/ 946 h 946"/>
                  <a:gd name="T22" fmla="*/ 415 w 990"/>
                  <a:gd name="T23" fmla="*/ 698 h 946"/>
                  <a:gd name="T24" fmla="*/ 189 w 990"/>
                  <a:gd name="T25" fmla="*/ 856 h 946"/>
                  <a:gd name="T26" fmla="*/ 285 w 990"/>
                  <a:gd name="T27" fmla="*/ 612 h 946"/>
                  <a:gd name="T28" fmla="*/ 0 w 990"/>
                  <a:gd name="T29" fmla="*/ 619 h 946"/>
                  <a:gd name="T30" fmla="*/ 235 w 990"/>
                  <a:gd name="T31" fmla="*/ 473 h 946"/>
                  <a:gd name="T32" fmla="*/ 0 w 990"/>
                  <a:gd name="T33" fmla="*/ 327 h 946"/>
                  <a:gd name="T34" fmla="*/ 285 w 990"/>
                  <a:gd name="T35" fmla="*/ 334 h 946"/>
                  <a:gd name="T36" fmla="*/ 189 w 990"/>
                  <a:gd name="T37" fmla="*/ 90 h 946"/>
                  <a:gd name="T38" fmla="*/ 415 w 990"/>
                  <a:gd name="T39" fmla="*/ 249 h 946"/>
                  <a:gd name="T40" fmla="*/ 495 w 990"/>
                  <a:gd name="T41" fmla="*/ 0 h 94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90"/>
                  <a:gd name="T64" fmla="*/ 0 h 946"/>
                  <a:gd name="T65" fmla="*/ 990 w 990"/>
                  <a:gd name="T66" fmla="*/ 946 h 94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90" h="946">
                    <a:moveTo>
                      <a:pt x="495" y="0"/>
                    </a:moveTo>
                    <a:lnTo>
                      <a:pt x="576" y="249"/>
                    </a:lnTo>
                    <a:lnTo>
                      <a:pt x="801" y="90"/>
                    </a:lnTo>
                    <a:lnTo>
                      <a:pt x="706" y="334"/>
                    </a:lnTo>
                    <a:lnTo>
                      <a:pt x="990" y="327"/>
                    </a:lnTo>
                    <a:lnTo>
                      <a:pt x="755" y="473"/>
                    </a:lnTo>
                    <a:lnTo>
                      <a:pt x="990" y="619"/>
                    </a:lnTo>
                    <a:lnTo>
                      <a:pt x="706" y="612"/>
                    </a:lnTo>
                    <a:lnTo>
                      <a:pt x="801" y="856"/>
                    </a:lnTo>
                    <a:lnTo>
                      <a:pt x="576" y="698"/>
                    </a:lnTo>
                    <a:lnTo>
                      <a:pt x="495" y="946"/>
                    </a:lnTo>
                    <a:lnTo>
                      <a:pt x="415" y="698"/>
                    </a:lnTo>
                    <a:lnTo>
                      <a:pt x="189" y="856"/>
                    </a:lnTo>
                    <a:lnTo>
                      <a:pt x="285" y="612"/>
                    </a:lnTo>
                    <a:lnTo>
                      <a:pt x="0" y="619"/>
                    </a:lnTo>
                    <a:lnTo>
                      <a:pt x="235" y="473"/>
                    </a:lnTo>
                    <a:lnTo>
                      <a:pt x="0" y="327"/>
                    </a:lnTo>
                    <a:lnTo>
                      <a:pt x="285" y="334"/>
                    </a:lnTo>
                    <a:lnTo>
                      <a:pt x="189" y="90"/>
                    </a:lnTo>
                    <a:lnTo>
                      <a:pt x="415" y="249"/>
                    </a:lnTo>
                    <a:lnTo>
                      <a:pt x="495" y="0"/>
                    </a:lnTo>
                    <a:close/>
                  </a:path>
                </a:pathLst>
              </a:custGeom>
              <a:solidFill>
                <a:srgbClr val="F76BB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42" name="Freeform 7"/>
              <p:cNvSpPr>
                <a:spLocks/>
              </p:cNvSpPr>
              <p:nvPr/>
            </p:nvSpPr>
            <p:spPr bwMode="auto">
              <a:xfrm>
                <a:off x="4217" y="1159"/>
                <a:ext cx="886" cy="846"/>
              </a:xfrm>
              <a:custGeom>
                <a:avLst/>
                <a:gdLst>
                  <a:gd name="T0" fmla="*/ 443 w 886"/>
                  <a:gd name="T1" fmla="*/ 0 h 846"/>
                  <a:gd name="T2" fmla="*/ 515 w 886"/>
                  <a:gd name="T3" fmla="*/ 222 h 846"/>
                  <a:gd name="T4" fmla="*/ 717 w 886"/>
                  <a:gd name="T5" fmla="*/ 80 h 846"/>
                  <a:gd name="T6" fmla="*/ 632 w 886"/>
                  <a:gd name="T7" fmla="*/ 299 h 846"/>
                  <a:gd name="T8" fmla="*/ 886 w 886"/>
                  <a:gd name="T9" fmla="*/ 293 h 846"/>
                  <a:gd name="T10" fmla="*/ 676 w 886"/>
                  <a:gd name="T11" fmla="*/ 423 h 846"/>
                  <a:gd name="T12" fmla="*/ 886 w 886"/>
                  <a:gd name="T13" fmla="*/ 554 h 846"/>
                  <a:gd name="T14" fmla="*/ 632 w 886"/>
                  <a:gd name="T15" fmla="*/ 547 h 846"/>
                  <a:gd name="T16" fmla="*/ 717 w 886"/>
                  <a:gd name="T17" fmla="*/ 766 h 846"/>
                  <a:gd name="T18" fmla="*/ 515 w 886"/>
                  <a:gd name="T19" fmla="*/ 625 h 846"/>
                  <a:gd name="T20" fmla="*/ 443 w 886"/>
                  <a:gd name="T21" fmla="*/ 846 h 846"/>
                  <a:gd name="T22" fmla="*/ 372 w 886"/>
                  <a:gd name="T23" fmla="*/ 625 h 846"/>
                  <a:gd name="T24" fmla="*/ 170 w 886"/>
                  <a:gd name="T25" fmla="*/ 766 h 846"/>
                  <a:gd name="T26" fmla="*/ 255 w 886"/>
                  <a:gd name="T27" fmla="*/ 547 h 846"/>
                  <a:gd name="T28" fmla="*/ 0 w 886"/>
                  <a:gd name="T29" fmla="*/ 554 h 846"/>
                  <a:gd name="T30" fmla="*/ 210 w 886"/>
                  <a:gd name="T31" fmla="*/ 423 h 846"/>
                  <a:gd name="T32" fmla="*/ 0 w 886"/>
                  <a:gd name="T33" fmla="*/ 293 h 846"/>
                  <a:gd name="T34" fmla="*/ 255 w 886"/>
                  <a:gd name="T35" fmla="*/ 299 h 846"/>
                  <a:gd name="T36" fmla="*/ 170 w 886"/>
                  <a:gd name="T37" fmla="*/ 80 h 846"/>
                  <a:gd name="T38" fmla="*/ 372 w 886"/>
                  <a:gd name="T39" fmla="*/ 222 h 846"/>
                  <a:gd name="T40" fmla="*/ 443 w 886"/>
                  <a:gd name="T41" fmla="*/ 0 h 84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886"/>
                  <a:gd name="T64" fmla="*/ 0 h 846"/>
                  <a:gd name="T65" fmla="*/ 886 w 886"/>
                  <a:gd name="T66" fmla="*/ 846 h 84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886" h="846">
                    <a:moveTo>
                      <a:pt x="443" y="0"/>
                    </a:moveTo>
                    <a:lnTo>
                      <a:pt x="515" y="222"/>
                    </a:lnTo>
                    <a:lnTo>
                      <a:pt x="717" y="80"/>
                    </a:lnTo>
                    <a:lnTo>
                      <a:pt x="632" y="299"/>
                    </a:lnTo>
                    <a:lnTo>
                      <a:pt x="886" y="293"/>
                    </a:lnTo>
                    <a:lnTo>
                      <a:pt x="676" y="423"/>
                    </a:lnTo>
                    <a:lnTo>
                      <a:pt x="886" y="554"/>
                    </a:lnTo>
                    <a:lnTo>
                      <a:pt x="632" y="547"/>
                    </a:lnTo>
                    <a:lnTo>
                      <a:pt x="717" y="766"/>
                    </a:lnTo>
                    <a:lnTo>
                      <a:pt x="515" y="625"/>
                    </a:lnTo>
                    <a:lnTo>
                      <a:pt x="443" y="846"/>
                    </a:lnTo>
                    <a:lnTo>
                      <a:pt x="372" y="625"/>
                    </a:lnTo>
                    <a:lnTo>
                      <a:pt x="170" y="766"/>
                    </a:lnTo>
                    <a:lnTo>
                      <a:pt x="255" y="547"/>
                    </a:lnTo>
                    <a:lnTo>
                      <a:pt x="0" y="554"/>
                    </a:lnTo>
                    <a:lnTo>
                      <a:pt x="210" y="423"/>
                    </a:lnTo>
                    <a:lnTo>
                      <a:pt x="0" y="293"/>
                    </a:lnTo>
                    <a:lnTo>
                      <a:pt x="255" y="299"/>
                    </a:lnTo>
                    <a:lnTo>
                      <a:pt x="170" y="80"/>
                    </a:lnTo>
                    <a:lnTo>
                      <a:pt x="372" y="222"/>
                    </a:lnTo>
                    <a:lnTo>
                      <a:pt x="443" y="0"/>
                    </a:lnTo>
                    <a:close/>
                  </a:path>
                </a:pathLst>
              </a:custGeom>
              <a:solidFill>
                <a:srgbClr val="F2829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43" name="Freeform 8"/>
              <p:cNvSpPr>
                <a:spLocks/>
              </p:cNvSpPr>
              <p:nvPr/>
            </p:nvSpPr>
            <p:spPr bwMode="auto">
              <a:xfrm>
                <a:off x="4269" y="1208"/>
                <a:ext cx="782" cy="748"/>
              </a:xfrm>
              <a:custGeom>
                <a:avLst/>
                <a:gdLst>
                  <a:gd name="T0" fmla="*/ 391 w 782"/>
                  <a:gd name="T1" fmla="*/ 0 h 748"/>
                  <a:gd name="T2" fmla="*/ 454 w 782"/>
                  <a:gd name="T3" fmla="*/ 196 h 748"/>
                  <a:gd name="T4" fmla="*/ 632 w 782"/>
                  <a:gd name="T5" fmla="*/ 72 h 748"/>
                  <a:gd name="T6" fmla="*/ 558 w 782"/>
                  <a:gd name="T7" fmla="*/ 264 h 748"/>
                  <a:gd name="T8" fmla="*/ 782 w 782"/>
                  <a:gd name="T9" fmla="*/ 259 h 748"/>
                  <a:gd name="T10" fmla="*/ 597 w 782"/>
                  <a:gd name="T11" fmla="*/ 374 h 748"/>
                  <a:gd name="T12" fmla="*/ 782 w 782"/>
                  <a:gd name="T13" fmla="*/ 489 h 748"/>
                  <a:gd name="T14" fmla="*/ 558 w 782"/>
                  <a:gd name="T15" fmla="*/ 484 h 748"/>
                  <a:gd name="T16" fmla="*/ 632 w 782"/>
                  <a:gd name="T17" fmla="*/ 677 h 748"/>
                  <a:gd name="T18" fmla="*/ 454 w 782"/>
                  <a:gd name="T19" fmla="*/ 552 h 748"/>
                  <a:gd name="T20" fmla="*/ 391 w 782"/>
                  <a:gd name="T21" fmla="*/ 748 h 748"/>
                  <a:gd name="T22" fmla="*/ 328 w 782"/>
                  <a:gd name="T23" fmla="*/ 552 h 748"/>
                  <a:gd name="T24" fmla="*/ 150 w 782"/>
                  <a:gd name="T25" fmla="*/ 677 h 748"/>
                  <a:gd name="T26" fmla="*/ 225 w 782"/>
                  <a:gd name="T27" fmla="*/ 484 h 748"/>
                  <a:gd name="T28" fmla="*/ 0 w 782"/>
                  <a:gd name="T29" fmla="*/ 489 h 748"/>
                  <a:gd name="T30" fmla="*/ 186 w 782"/>
                  <a:gd name="T31" fmla="*/ 374 h 748"/>
                  <a:gd name="T32" fmla="*/ 0 w 782"/>
                  <a:gd name="T33" fmla="*/ 259 h 748"/>
                  <a:gd name="T34" fmla="*/ 225 w 782"/>
                  <a:gd name="T35" fmla="*/ 264 h 748"/>
                  <a:gd name="T36" fmla="*/ 150 w 782"/>
                  <a:gd name="T37" fmla="*/ 72 h 748"/>
                  <a:gd name="T38" fmla="*/ 328 w 782"/>
                  <a:gd name="T39" fmla="*/ 196 h 748"/>
                  <a:gd name="T40" fmla="*/ 391 w 782"/>
                  <a:gd name="T41" fmla="*/ 0 h 74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82"/>
                  <a:gd name="T64" fmla="*/ 0 h 748"/>
                  <a:gd name="T65" fmla="*/ 782 w 782"/>
                  <a:gd name="T66" fmla="*/ 748 h 74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82" h="748">
                    <a:moveTo>
                      <a:pt x="391" y="0"/>
                    </a:moveTo>
                    <a:lnTo>
                      <a:pt x="454" y="196"/>
                    </a:lnTo>
                    <a:lnTo>
                      <a:pt x="632" y="72"/>
                    </a:lnTo>
                    <a:lnTo>
                      <a:pt x="558" y="264"/>
                    </a:lnTo>
                    <a:lnTo>
                      <a:pt x="782" y="259"/>
                    </a:lnTo>
                    <a:lnTo>
                      <a:pt x="597" y="374"/>
                    </a:lnTo>
                    <a:lnTo>
                      <a:pt x="782" y="489"/>
                    </a:lnTo>
                    <a:lnTo>
                      <a:pt x="558" y="484"/>
                    </a:lnTo>
                    <a:lnTo>
                      <a:pt x="632" y="677"/>
                    </a:lnTo>
                    <a:lnTo>
                      <a:pt x="454" y="552"/>
                    </a:lnTo>
                    <a:lnTo>
                      <a:pt x="391" y="748"/>
                    </a:lnTo>
                    <a:lnTo>
                      <a:pt x="328" y="552"/>
                    </a:lnTo>
                    <a:lnTo>
                      <a:pt x="150" y="677"/>
                    </a:lnTo>
                    <a:lnTo>
                      <a:pt x="225" y="484"/>
                    </a:lnTo>
                    <a:lnTo>
                      <a:pt x="0" y="489"/>
                    </a:lnTo>
                    <a:lnTo>
                      <a:pt x="186" y="374"/>
                    </a:lnTo>
                    <a:lnTo>
                      <a:pt x="0" y="259"/>
                    </a:lnTo>
                    <a:lnTo>
                      <a:pt x="225" y="264"/>
                    </a:lnTo>
                    <a:lnTo>
                      <a:pt x="150" y="72"/>
                    </a:lnTo>
                    <a:lnTo>
                      <a:pt x="328" y="196"/>
                    </a:lnTo>
                    <a:lnTo>
                      <a:pt x="391" y="0"/>
                    </a:lnTo>
                    <a:close/>
                  </a:path>
                </a:pathLst>
              </a:custGeom>
              <a:solidFill>
                <a:srgbClr val="ED9B7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44" name="Freeform 9"/>
              <p:cNvSpPr>
                <a:spLocks/>
              </p:cNvSpPr>
              <p:nvPr/>
            </p:nvSpPr>
            <p:spPr bwMode="auto">
              <a:xfrm>
                <a:off x="4321" y="1258"/>
                <a:ext cx="678" cy="648"/>
              </a:xfrm>
              <a:custGeom>
                <a:avLst/>
                <a:gdLst>
                  <a:gd name="T0" fmla="*/ 339 w 678"/>
                  <a:gd name="T1" fmla="*/ 0 h 648"/>
                  <a:gd name="T2" fmla="*/ 394 w 678"/>
                  <a:gd name="T3" fmla="*/ 170 h 648"/>
                  <a:gd name="T4" fmla="*/ 549 w 678"/>
                  <a:gd name="T5" fmla="*/ 62 h 648"/>
                  <a:gd name="T6" fmla="*/ 484 w 678"/>
                  <a:gd name="T7" fmla="*/ 229 h 648"/>
                  <a:gd name="T8" fmla="*/ 678 w 678"/>
                  <a:gd name="T9" fmla="*/ 224 h 648"/>
                  <a:gd name="T10" fmla="*/ 517 w 678"/>
                  <a:gd name="T11" fmla="*/ 324 h 648"/>
                  <a:gd name="T12" fmla="*/ 678 w 678"/>
                  <a:gd name="T13" fmla="*/ 424 h 648"/>
                  <a:gd name="T14" fmla="*/ 484 w 678"/>
                  <a:gd name="T15" fmla="*/ 419 h 648"/>
                  <a:gd name="T16" fmla="*/ 549 w 678"/>
                  <a:gd name="T17" fmla="*/ 586 h 648"/>
                  <a:gd name="T18" fmla="*/ 394 w 678"/>
                  <a:gd name="T19" fmla="*/ 478 h 648"/>
                  <a:gd name="T20" fmla="*/ 339 w 678"/>
                  <a:gd name="T21" fmla="*/ 648 h 648"/>
                  <a:gd name="T22" fmla="*/ 284 w 678"/>
                  <a:gd name="T23" fmla="*/ 478 h 648"/>
                  <a:gd name="T24" fmla="*/ 130 w 678"/>
                  <a:gd name="T25" fmla="*/ 586 h 648"/>
                  <a:gd name="T26" fmla="*/ 195 w 678"/>
                  <a:gd name="T27" fmla="*/ 419 h 648"/>
                  <a:gd name="T28" fmla="*/ 0 w 678"/>
                  <a:gd name="T29" fmla="*/ 424 h 648"/>
                  <a:gd name="T30" fmla="*/ 161 w 678"/>
                  <a:gd name="T31" fmla="*/ 324 h 648"/>
                  <a:gd name="T32" fmla="*/ 0 w 678"/>
                  <a:gd name="T33" fmla="*/ 224 h 648"/>
                  <a:gd name="T34" fmla="*/ 195 w 678"/>
                  <a:gd name="T35" fmla="*/ 229 h 648"/>
                  <a:gd name="T36" fmla="*/ 130 w 678"/>
                  <a:gd name="T37" fmla="*/ 62 h 648"/>
                  <a:gd name="T38" fmla="*/ 284 w 678"/>
                  <a:gd name="T39" fmla="*/ 170 h 648"/>
                  <a:gd name="T40" fmla="*/ 339 w 678"/>
                  <a:gd name="T41" fmla="*/ 0 h 64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78"/>
                  <a:gd name="T64" fmla="*/ 0 h 648"/>
                  <a:gd name="T65" fmla="*/ 678 w 678"/>
                  <a:gd name="T66" fmla="*/ 648 h 64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78" h="648">
                    <a:moveTo>
                      <a:pt x="339" y="0"/>
                    </a:moveTo>
                    <a:lnTo>
                      <a:pt x="394" y="170"/>
                    </a:lnTo>
                    <a:lnTo>
                      <a:pt x="549" y="62"/>
                    </a:lnTo>
                    <a:lnTo>
                      <a:pt x="484" y="229"/>
                    </a:lnTo>
                    <a:lnTo>
                      <a:pt x="678" y="224"/>
                    </a:lnTo>
                    <a:lnTo>
                      <a:pt x="517" y="324"/>
                    </a:lnTo>
                    <a:lnTo>
                      <a:pt x="678" y="424"/>
                    </a:lnTo>
                    <a:lnTo>
                      <a:pt x="484" y="419"/>
                    </a:lnTo>
                    <a:lnTo>
                      <a:pt x="549" y="586"/>
                    </a:lnTo>
                    <a:lnTo>
                      <a:pt x="394" y="478"/>
                    </a:lnTo>
                    <a:lnTo>
                      <a:pt x="339" y="648"/>
                    </a:lnTo>
                    <a:lnTo>
                      <a:pt x="284" y="478"/>
                    </a:lnTo>
                    <a:lnTo>
                      <a:pt x="130" y="586"/>
                    </a:lnTo>
                    <a:lnTo>
                      <a:pt x="195" y="419"/>
                    </a:lnTo>
                    <a:lnTo>
                      <a:pt x="0" y="424"/>
                    </a:lnTo>
                    <a:lnTo>
                      <a:pt x="161" y="324"/>
                    </a:lnTo>
                    <a:lnTo>
                      <a:pt x="0" y="224"/>
                    </a:lnTo>
                    <a:lnTo>
                      <a:pt x="195" y="229"/>
                    </a:lnTo>
                    <a:lnTo>
                      <a:pt x="130" y="62"/>
                    </a:lnTo>
                    <a:lnTo>
                      <a:pt x="284" y="170"/>
                    </a:lnTo>
                    <a:lnTo>
                      <a:pt x="339" y="0"/>
                    </a:lnTo>
                    <a:close/>
                  </a:path>
                </a:pathLst>
              </a:custGeom>
              <a:solidFill>
                <a:srgbClr val="EAB55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45" name="Freeform 10"/>
              <p:cNvSpPr>
                <a:spLocks/>
              </p:cNvSpPr>
              <p:nvPr/>
            </p:nvSpPr>
            <p:spPr bwMode="auto">
              <a:xfrm>
                <a:off x="4373" y="1308"/>
                <a:ext cx="574" cy="549"/>
              </a:xfrm>
              <a:custGeom>
                <a:avLst/>
                <a:gdLst>
                  <a:gd name="T0" fmla="*/ 287 w 574"/>
                  <a:gd name="T1" fmla="*/ 0 h 549"/>
                  <a:gd name="T2" fmla="*/ 333 w 574"/>
                  <a:gd name="T3" fmla="*/ 144 h 549"/>
                  <a:gd name="T4" fmla="*/ 465 w 574"/>
                  <a:gd name="T5" fmla="*/ 52 h 549"/>
                  <a:gd name="T6" fmla="*/ 409 w 574"/>
                  <a:gd name="T7" fmla="*/ 194 h 549"/>
                  <a:gd name="T8" fmla="*/ 574 w 574"/>
                  <a:gd name="T9" fmla="*/ 189 h 549"/>
                  <a:gd name="T10" fmla="*/ 438 w 574"/>
                  <a:gd name="T11" fmla="*/ 274 h 549"/>
                  <a:gd name="T12" fmla="*/ 574 w 574"/>
                  <a:gd name="T13" fmla="*/ 359 h 549"/>
                  <a:gd name="T14" fmla="*/ 409 w 574"/>
                  <a:gd name="T15" fmla="*/ 354 h 549"/>
                  <a:gd name="T16" fmla="*/ 465 w 574"/>
                  <a:gd name="T17" fmla="*/ 496 h 549"/>
                  <a:gd name="T18" fmla="*/ 333 w 574"/>
                  <a:gd name="T19" fmla="*/ 404 h 549"/>
                  <a:gd name="T20" fmla="*/ 287 w 574"/>
                  <a:gd name="T21" fmla="*/ 549 h 549"/>
                  <a:gd name="T22" fmla="*/ 240 w 574"/>
                  <a:gd name="T23" fmla="*/ 404 h 549"/>
                  <a:gd name="T24" fmla="*/ 110 w 574"/>
                  <a:gd name="T25" fmla="*/ 496 h 549"/>
                  <a:gd name="T26" fmla="*/ 166 w 574"/>
                  <a:gd name="T27" fmla="*/ 354 h 549"/>
                  <a:gd name="T28" fmla="*/ 0 w 574"/>
                  <a:gd name="T29" fmla="*/ 359 h 549"/>
                  <a:gd name="T30" fmla="*/ 137 w 574"/>
                  <a:gd name="T31" fmla="*/ 274 h 549"/>
                  <a:gd name="T32" fmla="*/ 0 w 574"/>
                  <a:gd name="T33" fmla="*/ 189 h 549"/>
                  <a:gd name="T34" fmla="*/ 166 w 574"/>
                  <a:gd name="T35" fmla="*/ 194 h 549"/>
                  <a:gd name="T36" fmla="*/ 110 w 574"/>
                  <a:gd name="T37" fmla="*/ 52 h 549"/>
                  <a:gd name="T38" fmla="*/ 240 w 574"/>
                  <a:gd name="T39" fmla="*/ 144 h 549"/>
                  <a:gd name="T40" fmla="*/ 287 w 574"/>
                  <a:gd name="T41" fmla="*/ 0 h 54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74"/>
                  <a:gd name="T64" fmla="*/ 0 h 549"/>
                  <a:gd name="T65" fmla="*/ 574 w 574"/>
                  <a:gd name="T66" fmla="*/ 549 h 54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74" h="549">
                    <a:moveTo>
                      <a:pt x="287" y="0"/>
                    </a:moveTo>
                    <a:lnTo>
                      <a:pt x="333" y="144"/>
                    </a:lnTo>
                    <a:lnTo>
                      <a:pt x="465" y="52"/>
                    </a:lnTo>
                    <a:lnTo>
                      <a:pt x="409" y="194"/>
                    </a:lnTo>
                    <a:lnTo>
                      <a:pt x="574" y="189"/>
                    </a:lnTo>
                    <a:lnTo>
                      <a:pt x="438" y="274"/>
                    </a:lnTo>
                    <a:lnTo>
                      <a:pt x="574" y="359"/>
                    </a:lnTo>
                    <a:lnTo>
                      <a:pt x="409" y="354"/>
                    </a:lnTo>
                    <a:lnTo>
                      <a:pt x="465" y="496"/>
                    </a:lnTo>
                    <a:lnTo>
                      <a:pt x="333" y="404"/>
                    </a:lnTo>
                    <a:lnTo>
                      <a:pt x="287" y="549"/>
                    </a:lnTo>
                    <a:lnTo>
                      <a:pt x="240" y="404"/>
                    </a:lnTo>
                    <a:lnTo>
                      <a:pt x="110" y="496"/>
                    </a:lnTo>
                    <a:lnTo>
                      <a:pt x="166" y="354"/>
                    </a:lnTo>
                    <a:lnTo>
                      <a:pt x="0" y="359"/>
                    </a:lnTo>
                    <a:lnTo>
                      <a:pt x="137" y="274"/>
                    </a:lnTo>
                    <a:lnTo>
                      <a:pt x="0" y="189"/>
                    </a:lnTo>
                    <a:lnTo>
                      <a:pt x="166" y="194"/>
                    </a:lnTo>
                    <a:lnTo>
                      <a:pt x="110" y="52"/>
                    </a:lnTo>
                    <a:lnTo>
                      <a:pt x="240" y="144"/>
                    </a:lnTo>
                    <a:lnTo>
                      <a:pt x="287" y="0"/>
                    </a:lnTo>
                    <a:close/>
                  </a:path>
                </a:pathLst>
              </a:custGeom>
              <a:solidFill>
                <a:srgbClr val="E5CC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46" name="Freeform 11"/>
              <p:cNvSpPr>
                <a:spLocks/>
              </p:cNvSpPr>
              <p:nvPr/>
            </p:nvSpPr>
            <p:spPr bwMode="auto">
              <a:xfrm>
                <a:off x="4425" y="1358"/>
                <a:ext cx="470" cy="449"/>
              </a:xfrm>
              <a:custGeom>
                <a:avLst/>
                <a:gdLst>
                  <a:gd name="T0" fmla="*/ 235 w 470"/>
                  <a:gd name="T1" fmla="*/ 0 h 449"/>
                  <a:gd name="T2" fmla="*/ 273 w 470"/>
                  <a:gd name="T3" fmla="*/ 118 h 449"/>
                  <a:gd name="T4" fmla="*/ 380 w 470"/>
                  <a:gd name="T5" fmla="*/ 43 h 449"/>
                  <a:gd name="T6" fmla="*/ 335 w 470"/>
                  <a:gd name="T7" fmla="*/ 158 h 449"/>
                  <a:gd name="T8" fmla="*/ 470 w 470"/>
                  <a:gd name="T9" fmla="*/ 155 h 449"/>
                  <a:gd name="T10" fmla="*/ 359 w 470"/>
                  <a:gd name="T11" fmla="*/ 224 h 449"/>
                  <a:gd name="T12" fmla="*/ 470 w 470"/>
                  <a:gd name="T13" fmla="*/ 293 h 449"/>
                  <a:gd name="T14" fmla="*/ 335 w 470"/>
                  <a:gd name="T15" fmla="*/ 290 h 449"/>
                  <a:gd name="T16" fmla="*/ 380 w 470"/>
                  <a:gd name="T17" fmla="*/ 406 h 449"/>
                  <a:gd name="T18" fmla="*/ 273 w 470"/>
                  <a:gd name="T19" fmla="*/ 331 h 449"/>
                  <a:gd name="T20" fmla="*/ 235 w 470"/>
                  <a:gd name="T21" fmla="*/ 449 h 449"/>
                  <a:gd name="T22" fmla="*/ 197 w 470"/>
                  <a:gd name="T23" fmla="*/ 331 h 449"/>
                  <a:gd name="T24" fmla="*/ 90 w 470"/>
                  <a:gd name="T25" fmla="*/ 406 h 449"/>
                  <a:gd name="T26" fmla="*/ 136 w 470"/>
                  <a:gd name="T27" fmla="*/ 290 h 449"/>
                  <a:gd name="T28" fmla="*/ 0 w 470"/>
                  <a:gd name="T29" fmla="*/ 293 h 449"/>
                  <a:gd name="T30" fmla="*/ 111 w 470"/>
                  <a:gd name="T31" fmla="*/ 224 h 449"/>
                  <a:gd name="T32" fmla="*/ 0 w 470"/>
                  <a:gd name="T33" fmla="*/ 155 h 449"/>
                  <a:gd name="T34" fmla="*/ 136 w 470"/>
                  <a:gd name="T35" fmla="*/ 158 h 449"/>
                  <a:gd name="T36" fmla="*/ 90 w 470"/>
                  <a:gd name="T37" fmla="*/ 43 h 449"/>
                  <a:gd name="T38" fmla="*/ 197 w 470"/>
                  <a:gd name="T39" fmla="*/ 118 h 449"/>
                  <a:gd name="T40" fmla="*/ 235 w 470"/>
                  <a:gd name="T41" fmla="*/ 0 h 44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470"/>
                  <a:gd name="T64" fmla="*/ 0 h 449"/>
                  <a:gd name="T65" fmla="*/ 470 w 470"/>
                  <a:gd name="T66" fmla="*/ 449 h 44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470" h="449">
                    <a:moveTo>
                      <a:pt x="235" y="0"/>
                    </a:moveTo>
                    <a:lnTo>
                      <a:pt x="273" y="118"/>
                    </a:lnTo>
                    <a:lnTo>
                      <a:pt x="380" y="43"/>
                    </a:lnTo>
                    <a:lnTo>
                      <a:pt x="335" y="158"/>
                    </a:lnTo>
                    <a:lnTo>
                      <a:pt x="470" y="155"/>
                    </a:lnTo>
                    <a:lnTo>
                      <a:pt x="359" y="224"/>
                    </a:lnTo>
                    <a:lnTo>
                      <a:pt x="470" y="293"/>
                    </a:lnTo>
                    <a:lnTo>
                      <a:pt x="335" y="290"/>
                    </a:lnTo>
                    <a:lnTo>
                      <a:pt x="380" y="406"/>
                    </a:lnTo>
                    <a:lnTo>
                      <a:pt x="273" y="331"/>
                    </a:lnTo>
                    <a:lnTo>
                      <a:pt x="235" y="449"/>
                    </a:lnTo>
                    <a:lnTo>
                      <a:pt x="197" y="331"/>
                    </a:lnTo>
                    <a:lnTo>
                      <a:pt x="90" y="406"/>
                    </a:lnTo>
                    <a:lnTo>
                      <a:pt x="136" y="290"/>
                    </a:lnTo>
                    <a:lnTo>
                      <a:pt x="0" y="293"/>
                    </a:lnTo>
                    <a:lnTo>
                      <a:pt x="111" y="224"/>
                    </a:lnTo>
                    <a:lnTo>
                      <a:pt x="0" y="155"/>
                    </a:lnTo>
                    <a:lnTo>
                      <a:pt x="136" y="158"/>
                    </a:lnTo>
                    <a:lnTo>
                      <a:pt x="90" y="43"/>
                    </a:lnTo>
                    <a:lnTo>
                      <a:pt x="197" y="118"/>
                    </a:lnTo>
                    <a:lnTo>
                      <a:pt x="235" y="0"/>
                    </a:lnTo>
                    <a:close/>
                  </a:path>
                </a:pathLst>
              </a:custGeom>
              <a:solidFill>
                <a:srgbClr val="E2E5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47" name="Freeform 12"/>
              <p:cNvSpPr>
                <a:spLocks/>
              </p:cNvSpPr>
              <p:nvPr/>
            </p:nvSpPr>
            <p:spPr bwMode="auto">
              <a:xfrm>
                <a:off x="4477" y="1407"/>
                <a:ext cx="367" cy="350"/>
              </a:xfrm>
              <a:custGeom>
                <a:avLst/>
                <a:gdLst>
                  <a:gd name="T0" fmla="*/ 183 w 367"/>
                  <a:gd name="T1" fmla="*/ 0 h 350"/>
                  <a:gd name="T2" fmla="*/ 213 w 367"/>
                  <a:gd name="T3" fmla="*/ 92 h 350"/>
                  <a:gd name="T4" fmla="*/ 297 w 367"/>
                  <a:gd name="T5" fmla="*/ 34 h 350"/>
                  <a:gd name="T6" fmla="*/ 261 w 367"/>
                  <a:gd name="T7" fmla="*/ 124 h 350"/>
                  <a:gd name="T8" fmla="*/ 367 w 367"/>
                  <a:gd name="T9" fmla="*/ 121 h 350"/>
                  <a:gd name="T10" fmla="*/ 279 w 367"/>
                  <a:gd name="T11" fmla="*/ 175 h 350"/>
                  <a:gd name="T12" fmla="*/ 367 w 367"/>
                  <a:gd name="T13" fmla="*/ 229 h 350"/>
                  <a:gd name="T14" fmla="*/ 261 w 367"/>
                  <a:gd name="T15" fmla="*/ 227 h 350"/>
                  <a:gd name="T16" fmla="*/ 297 w 367"/>
                  <a:gd name="T17" fmla="*/ 317 h 350"/>
                  <a:gd name="T18" fmla="*/ 213 w 367"/>
                  <a:gd name="T19" fmla="*/ 259 h 350"/>
                  <a:gd name="T20" fmla="*/ 183 w 367"/>
                  <a:gd name="T21" fmla="*/ 350 h 350"/>
                  <a:gd name="T22" fmla="*/ 153 w 367"/>
                  <a:gd name="T23" fmla="*/ 259 h 350"/>
                  <a:gd name="T24" fmla="*/ 70 w 367"/>
                  <a:gd name="T25" fmla="*/ 317 h 350"/>
                  <a:gd name="T26" fmla="*/ 106 w 367"/>
                  <a:gd name="T27" fmla="*/ 227 h 350"/>
                  <a:gd name="T28" fmla="*/ 0 w 367"/>
                  <a:gd name="T29" fmla="*/ 229 h 350"/>
                  <a:gd name="T30" fmla="*/ 87 w 367"/>
                  <a:gd name="T31" fmla="*/ 175 h 350"/>
                  <a:gd name="T32" fmla="*/ 0 w 367"/>
                  <a:gd name="T33" fmla="*/ 121 h 350"/>
                  <a:gd name="T34" fmla="*/ 106 w 367"/>
                  <a:gd name="T35" fmla="*/ 124 h 350"/>
                  <a:gd name="T36" fmla="*/ 70 w 367"/>
                  <a:gd name="T37" fmla="*/ 34 h 350"/>
                  <a:gd name="T38" fmla="*/ 153 w 367"/>
                  <a:gd name="T39" fmla="*/ 92 h 350"/>
                  <a:gd name="T40" fmla="*/ 183 w 367"/>
                  <a:gd name="T41" fmla="*/ 0 h 35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67"/>
                  <a:gd name="T64" fmla="*/ 0 h 350"/>
                  <a:gd name="T65" fmla="*/ 367 w 367"/>
                  <a:gd name="T66" fmla="*/ 350 h 35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67" h="350">
                    <a:moveTo>
                      <a:pt x="183" y="0"/>
                    </a:moveTo>
                    <a:lnTo>
                      <a:pt x="213" y="92"/>
                    </a:lnTo>
                    <a:lnTo>
                      <a:pt x="297" y="34"/>
                    </a:lnTo>
                    <a:lnTo>
                      <a:pt x="261" y="124"/>
                    </a:lnTo>
                    <a:lnTo>
                      <a:pt x="367" y="121"/>
                    </a:lnTo>
                    <a:lnTo>
                      <a:pt x="279" y="175"/>
                    </a:lnTo>
                    <a:lnTo>
                      <a:pt x="367" y="229"/>
                    </a:lnTo>
                    <a:lnTo>
                      <a:pt x="261" y="227"/>
                    </a:lnTo>
                    <a:lnTo>
                      <a:pt x="297" y="317"/>
                    </a:lnTo>
                    <a:lnTo>
                      <a:pt x="213" y="259"/>
                    </a:lnTo>
                    <a:lnTo>
                      <a:pt x="183" y="350"/>
                    </a:lnTo>
                    <a:lnTo>
                      <a:pt x="153" y="259"/>
                    </a:lnTo>
                    <a:lnTo>
                      <a:pt x="70" y="317"/>
                    </a:lnTo>
                    <a:lnTo>
                      <a:pt x="106" y="227"/>
                    </a:lnTo>
                    <a:lnTo>
                      <a:pt x="0" y="229"/>
                    </a:lnTo>
                    <a:lnTo>
                      <a:pt x="87" y="175"/>
                    </a:lnTo>
                    <a:lnTo>
                      <a:pt x="0" y="121"/>
                    </a:lnTo>
                    <a:lnTo>
                      <a:pt x="106" y="124"/>
                    </a:lnTo>
                    <a:lnTo>
                      <a:pt x="70" y="34"/>
                    </a:lnTo>
                    <a:lnTo>
                      <a:pt x="153" y="92"/>
                    </a:ln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DDF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48" name="Freeform 13"/>
              <p:cNvSpPr>
                <a:spLocks/>
              </p:cNvSpPr>
              <p:nvPr/>
            </p:nvSpPr>
            <p:spPr bwMode="auto">
              <a:xfrm>
                <a:off x="3904" y="1036"/>
                <a:ext cx="1289" cy="860"/>
              </a:xfrm>
              <a:custGeom>
                <a:avLst/>
                <a:gdLst>
                  <a:gd name="T0" fmla="*/ 1250 w 1289"/>
                  <a:gd name="T1" fmla="*/ 227 h 860"/>
                  <a:gd name="T2" fmla="*/ 1235 w 1289"/>
                  <a:gd name="T3" fmla="*/ 243 h 860"/>
                  <a:gd name="T4" fmla="*/ 1235 w 1289"/>
                  <a:gd name="T5" fmla="*/ 243 h 860"/>
                  <a:gd name="T6" fmla="*/ 1221 w 1289"/>
                  <a:gd name="T7" fmla="*/ 233 h 860"/>
                  <a:gd name="T8" fmla="*/ 1222 w 1289"/>
                  <a:gd name="T9" fmla="*/ 232 h 860"/>
                  <a:gd name="T10" fmla="*/ 1198 w 1289"/>
                  <a:gd name="T11" fmla="*/ 238 h 860"/>
                  <a:gd name="T12" fmla="*/ 1173 w 1289"/>
                  <a:gd name="T13" fmla="*/ 242 h 860"/>
                  <a:gd name="T14" fmla="*/ 1141 w 1289"/>
                  <a:gd name="T15" fmla="*/ 238 h 860"/>
                  <a:gd name="T16" fmla="*/ 1117 w 1289"/>
                  <a:gd name="T17" fmla="*/ 237 h 860"/>
                  <a:gd name="T18" fmla="*/ 1061 w 1289"/>
                  <a:gd name="T19" fmla="*/ 234 h 860"/>
                  <a:gd name="T20" fmla="*/ 1014 w 1289"/>
                  <a:gd name="T21" fmla="*/ 240 h 860"/>
                  <a:gd name="T22" fmla="*/ 972 w 1289"/>
                  <a:gd name="T23" fmla="*/ 252 h 860"/>
                  <a:gd name="T24" fmla="*/ 947 w 1289"/>
                  <a:gd name="T25" fmla="*/ 261 h 860"/>
                  <a:gd name="T26" fmla="*/ 931 w 1289"/>
                  <a:gd name="T27" fmla="*/ 271 h 860"/>
                  <a:gd name="T28" fmla="*/ 908 w 1289"/>
                  <a:gd name="T29" fmla="*/ 281 h 860"/>
                  <a:gd name="T30" fmla="*/ 897 w 1289"/>
                  <a:gd name="T31" fmla="*/ 287 h 860"/>
                  <a:gd name="T32" fmla="*/ 873 w 1289"/>
                  <a:gd name="T33" fmla="*/ 263 h 860"/>
                  <a:gd name="T34" fmla="*/ 840 w 1289"/>
                  <a:gd name="T35" fmla="*/ 228 h 860"/>
                  <a:gd name="T36" fmla="*/ 839 w 1289"/>
                  <a:gd name="T37" fmla="*/ 208 h 860"/>
                  <a:gd name="T38" fmla="*/ 937 w 1289"/>
                  <a:gd name="T39" fmla="*/ 57 h 860"/>
                  <a:gd name="T40" fmla="*/ 872 w 1289"/>
                  <a:gd name="T41" fmla="*/ 10 h 860"/>
                  <a:gd name="T42" fmla="*/ 835 w 1289"/>
                  <a:gd name="T43" fmla="*/ 20 h 860"/>
                  <a:gd name="T44" fmla="*/ 789 w 1289"/>
                  <a:gd name="T45" fmla="*/ 86 h 860"/>
                  <a:gd name="T46" fmla="*/ 743 w 1289"/>
                  <a:gd name="T47" fmla="*/ 152 h 860"/>
                  <a:gd name="T48" fmla="*/ 712 w 1289"/>
                  <a:gd name="T49" fmla="*/ 214 h 860"/>
                  <a:gd name="T50" fmla="*/ 674 w 1289"/>
                  <a:gd name="T51" fmla="*/ 231 h 860"/>
                  <a:gd name="T52" fmla="*/ 643 w 1289"/>
                  <a:gd name="T53" fmla="*/ 247 h 860"/>
                  <a:gd name="T54" fmla="*/ 633 w 1289"/>
                  <a:gd name="T55" fmla="*/ 255 h 860"/>
                  <a:gd name="T56" fmla="*/ 628 w 1289"/>
                  <a:gd name="T57" fmla="*/ 258 h 860"/>
                  <a:gd name="T58" fmla="*/ 616 w 1289"/>
                  <a:gd name="T59" fmla="*/ 265 h 860"/>
                  <a:gd name="T60" fmla="*/ 601 w 1289"/>
                  <a:gd name="T61" fmla="*/ 275 h 860"/>
                  <a:gd name="T62" fmla="*/ 583 w 1289"/>
                  <a:gd name="T63" fmla="*/ 305 h 860"/>
                  <a:gd name="T64" fmla="*/ 591 w 1289"/>
                  <a:gd name="T65" fmla="*/ 333 h 860"/>
                  <a:gd name="T66" fmla="*/ 592 w 1289"/>
                  <a:gd name="T67" fmla="*/ 336 h 860"/>
                  <a:gd name="T68" fmla="*/ 589 w 1289"/>
                  <a:gd name="T69" fmla="*/ 343 h 860"/>
                  <a:gd name="T70" fmla="*/ 551 w 1289"/>
                  <a:gd name="T71" fmla="*/ 396 h 860"/>
                  <a:gd name="T72" fmla="*/ 506 w 1289"/>
                  <a:gd name="T73" fmla="*/ 385 h 860"/>
                  <a:gd name="T74" fmla="*/ 487 w 1289"/>
                  <a:gd name="T75" fmla="*/ 381 h 860"/>
                  <a:gd name="T76" fmla="*/ 74 w 1289"/>
                  <a:gd name="T77" fmla="*/ 518 h 860"/>
                  <a:gd name="T78" fmla="*/ 72 w 1289"/>
                  <a:gd name="T79" fmla="*/ 572 h 860"/>
                  <a:gd name="T80" fmla="*/ 800 w 1289"/>
                  <a:gd name="T81" fmla="*/ 852 h 860"/>
                  <a:gd name="T82" fmla="*/ 807 w 1289"/>
                  <a:gd name="T83" fmla="*/ 846 h 860"/>
                  <a:gd name="T84" fmla="*/ 850 w 1289"/>
                  <a:gd name="T85" fmla="*/ 805 h 860"/>
                  <a:gd name="T86" fmla="*/ 947 w 1289"/>
                  <a:gd name="T87" fmla="*/ 715 h 860"/>
                  <a:gd name="T88" fmla="*/ 1047 w 1289"/>
                  <a:gd name="T89" fmla="*/ 622 h 860"/>
                  <a:gd name="T90" fmla="*/ 1101 w 1289"/>
                  <a:gd name="T91" fmla="*/ 573 h 860"/>
                  <a:gd name="T92" fmla="*/ 1153 w 1289"/>
                  <a:gd name="T93" fmla="*/ 563 h 860"/>
                  <a:gd name="T94" fmla="*/ 1203 w 1289"/>
                  <a:gd name="T95" fmla="*/ 548 h 860"/>
                  <a:gd name="T96" fmla="*/ 1245 w 1289"/>
                  <a:gd name="T97" fmla="*/ 528 h 860"/>
                  <a:gd name="T98" fmla="*/ 1272 w 1289"/>
                  <a:gd name="T99" fmla="*/ 503 h 860"/>
                  <a:gd name="T100" fmla="*/ 1287 w 1289"/>
                  <a:gd name="T101" fmla="*/ 380 h 860"/>
                  <a:gd name="T102" fmla="*/ 1269 w 1289"/>
                  <a:gd name="T103" fmla="*/ 248 h 86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289"/>
                  <a:gd name="T157" fmla="*/ 0 h 860"/>
                  <a:gd name="T158" fmla="*/ 1289 w 1289"/>
                  <a:gd name="T159" fmla="*/ 860 h 860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289" h="860">
                    <a:moveTo>
                      <a:pt x="1269" y="248"/>
                    </a:moveTo>
                    <a:lnTo>
                      <a:pt x="1269" y="242"/>
                    </a:lnTo>
                    <a:lnTo>
                      <a:pt x="1268" y="225"/>
                    </a:lnTo>
                    <a:lnTo>
                      <a:pt x="1250" y="227"/>
                    </a:lnTo>
                    <a:lnTo>
                      <a:pt x="1233" y="228"/>
                    </a:lnTo>
                    <a:lnTo>
                      <a:pt x="1243" y="243"/>
                    </a:lnTo>
                    <a:lnTo>
                      <a:pt x="1234" y="243"/>
                    </a:lnTo>
                    <a:lnTo>
                      <a:pt x="1235" y="243"/>
                    </a:lnTo>
                    <a:lnTo>
                      <a:pt x="1234" y="243"/>
                    </a:lnTo>
                    <a:lnTo>
                      <a:pt x="1221" y="233"/>
                    </a:lnTo>
                    <a:lnTo>
                      <a:pt x="1221" y="232"/>
                    </a:lnTo>
                    <a:lnTo>
                      <a:pt x="1222" y="232"/>
                    </a:lnTo>
                    <a:lnTo>
                      <a:pt x="1219" y="233"/>
                    </a:lnTo>
                    <a:lnTo>
                      <a:pt x="1213" y="235"/>
                    </a:lnTo>
                    <a:lnTo>
                      <a:pt x="1206" y="237"/>
                    </a:lnTo>
                    <a:lnTo>
                      <a:pt x="1198" y="238"/>
                    </a:lnTo>
                    <a:lnTo>
                      <a:pt x="1190" y="240"/>
                    </a:lnTo>
                    <a:lnTo>
                      <a:pt x="1183" y="242"/>
                    </a:lnTo>
                    <a:lnTo>
                      <a:pt x="1177" y="242"/>
                    </a:lnTo>
                    <a:lnTo>
                      <a:pt x="1173" y="242"/>
                    </a:lnTo>
                    <a:lnTo>
                      <a:pt x="1167" y="242"/>
                    </a:lnTo>
                    <a:lnTo>
                      <a:pt x="1159" y="240"/>
                    </a:lnTo>
                    <a:lnTo>
                      <a:pt x="1150" y="240"/>
                    </a:lnTo>
                    <a:lnTo>
                      <a:pt x="1141" y="238"/>
                    </a:lnTo>
                    <a:lnTo>
                      <a:pt x="1133" y="238"/>
                    </a:lnTo>
                    <a:lnTo>
                      <a:pt x="1125" y="238"/>
                    </a:lnTo>
                    <a:lnTo>
                      <a:pt x="1120" y="237"/>
                    </a:lnTo>
                    <a:lnTo>
                      <a:pt x="1117" y="237"/>
                    </a:lnTo>
                    <a:lnTo>
                      <a:pt x="1093" y="236"/>
                    </a:lnTo>
                    <a:lnTo>
                      <a:pt x="1083" y="234"/>
                    </a:lnTo>
                    <a:lnTo>
                      <a:pt x="1072" y="233"/>
                    </a:lnTo>
                    <a:lnTo>
                      <a:pt x="1061" y="234"/>
                    </a:lnTo>
                    <a:lnTo>
                      <a:pt x="1049" y="235"/>
                    </a:lnTo>
                    <a:lnTo>
                      <a:pt x="1037" y="236"/>
                    </a:lnTo>
                    <a:lnTo>
                      <a:pt x="1025" y="238"/>
                    </a:lnTo>
                    <a:lnTo>
                      <a:pt x="1014" y="240"/>
                    </a:lnTo>
                    <a:lnTo>
                      <a:pt x="1002" y="243"/>
                    </a:lnTo>
                    <a:lnTo>
                      <a:pt x="992" y="246"/>
                    </a:lnTo>
                    <a:lnTo>
                      <a:pt x="982" y="249"/>
                    </a:lnTo>
                    <a:lnTo>
                      <a:pt x="972" y="252"/>
                    </a:lnTo>
                    <a:lnTo>
                      <a:pt x="964" y="255"/>
                    </a:lnTo>
                    <a:lnTo>
                      <a:pt x="957" y="257"/>
                    </a:lnTo>
                    <a:lnTo>
                      <a:pt x="951" y="259"/>
                    </a:lnTo>
                    <a:lnTo>
                      <a:pt x="947" y="261"/>
                    </a:lnTo>
                    <a:lnTo>
                      <a:pt x="944" y="262"/>
                    </a:lnTo>
                    <a:lnTo>
                      <a:pt x="942" y="263"/>
                    </a:lnTo>
                    <a:lnTo>
                      <a:pt x="940" y="264"/>
                    </a:lnTo>
                    <a:lnTo>
                      <a:pt x="931" y="271"/>
                    </a:lnTo>
                    <a:lnTo>
                      <a:pt x="925" y="273"/>
                    </a:lnTo>
                    <a:lnTo>
                      <a:pt x="919" y="276"/>
                    </a:lnTo>
                    <a:lnTo>
                      <a:pt x="914" y="278"/>
                    </a:lnTo>
                    <a:lnTo>
                      <a:pt x="908" y="281"/>
                    </a:lnTo>
                    <a:lnTo>
                      <a:pt x="904" y="283"/>
                    </a:lnTo>
                    <a:lnTo>
                      <a:pt x="901" y="285"/>
                    </a:lnTo>
                    <a:lnTo>
                      <a:pt x="898" y="287"/>
                    </a:lnTo>
                    <a:lnTo>
                      <a:pt x="897" y="287"/>
                    </a:lnTo>
                    <a:lnTo>
                      <a:pt x="895" y="288"/>
                    </a:lnTo>
                    <a:lnTo>
                      <a:pt x="888" y="280"/>
                    </a:lnTo>
                    <a:lnTo>
                      <a:pt x="881" y="272"/>
                    </a:lnTo>
                    <a:lnTo>
                      <a:pt x="873" y="263"/>
                    </a:lnTo>
                    <a:lnTo>
                      <a:pt x="865" y="254"/>
                    </a:lnTo>
                    <a:lnTo>
                      <a:pt x="857" y="245"/>
                    </a:lnTo>
                    <a:lnTo>
                      <a:pt x="848" y="237"/>
                    </a:lnTo>
                    <a:lnTo>
                      <a:pt x="840" y="228"/>
                    </a:lnTo>
                    <a:lnTo>
                      <a:pt x="832" y="220"/>
                    </a:lnTo>
                    <a:lnTo>
                      <a:pt x="837" y="213"/>
                    </a:lnTo>
                    <a:lnTo>
                      <a:pt x="837" y="212"/>
                    </a:lnTo>
                    <a:lnTo>
                      <a:pt x="839" y="208"/>
                    </a:lnTo>
                    <a:lnTo>
                      <a:pt x="841" y="205"/>
                    </a:lnTo>
                    <a:lnTo>
                      <a:pt x="842" y="203"/>
                    </a:lnTo>
                    <a:lnTo>
                      <a:pt x="930" y="67"/>
                    </a:lnTo>
                    <a:lnTo>
                      <a:pt x="937" y="57"/>
                    </a:lnTo>
                    <a:lnTo>
                      <a:pt x="947" y="42"/>
                    </a:lnTo>
                    <a:lnTo>
                      <a:pt x="929" y="34"/>
                    </a:lnTo>
                    <a:lnTo>
                      <a:pt x="917" y="29"/>
                    </a:lnTo>
                    <a:lnTo>
                      <a:pt x="872" y="10"/>
                    </a:lnTo>
                    <a:lnTo>
                      <a:pt x="862" y="6"/>
                    </a:lnTo>
                    <a:lnTo>
                      <a:pt x="848" y="0"/>
                    </a:lnTo>
                    <a:lnTo>
                      <a:pt x="840" y="12"/>
                    </a:lnTo>
                    <a:lnTo>
                      <a:pt x="835" y="20"/>
                    </a:lnTo>
                    <a:lnTo>
                      <a:pt x="830" y="26"/>
                    </a:lnTo>
                    <a:lnTo>
                      <a:pt x="820" y="41"/>
                    </a:lnTo>
                    <a:lnTo>
                      <a:pt x="806" y="62"/>
                    </a:lnTo>
                    <a:lnTo>
                      <a:pt x="789" y="86"/>
                    </a:lnTo>
                    <a:lnTo>
                      <a:pt x="772" y="110"/>
                    </a:lnTo>
                    <a:lnTo>
                      <a:pt x="758" y="131"/>
                    </a:lnTo>
                    <a:lnTo>
                      <a:pt x="747" y="146"/>
                    </a:lnTo>
                    <a:lnTo>
                      <a:pt x="743" y="152"/>
                    </a:lnTo>
                    <a:lnTo>
                      <a:pt x="736" y="163"/>
                    </a:lnTo>
                    <a:lnTo>
                      <a:pt x="724" y="179"/>
                    </a:lnTo>
                    <a:lnTo>
                      <a:pt x="733" y="182"/>
                    </a:lnTo>
                    <a:lnTo>
                      <a:pt x="712" y="214"/>
                    </a:lnTo>
                    <a:lnTo>
                      <a:pt x="702" y="218"/>
                    </a:lnTo>
                    <a:lnTo>
                      <a:pt x="693" y="222"/>
                    </a:lnTo>
                    <a:lnTo>
                      <a:pt x="683" y="227"/>
                    </a:lnTo>
                    <a:lnTo>
                      <a:pt x="674" y="231"/>
                    </a:lnTo>
                    <a:lnTo>
                      <a:pt x="666" y="235"/>
                    </a:lnTo>
                    <a:lnTo>
                      <a:pt x="658" y="240"/>
                    </a:lnTo>
                    <a:lnTo>
                      <a:pt x="650" y="243"/>
                    </a:lnTo>
                    <a:lnTo>
                      <a:pt x="643" y="247"/>
                    </a:lnTo>
                    <a:lnTo>
                      <a:pt x="640" y="249"/>
                    </a:lnTo>
                    <a:lnTo>
                      <a:pt x="636" y="252"/>
                    </a:lnTo>
                    <a:lnTo>
                      <a:pt x="633" y="255"/>
                    </a:lnTo>
                    <a:lnTo>
                      <a:pt x="633" y="256"/>
                    </a:lnTo>
                    <a:lnTo>
                      <a:pt x="632" y="257"/>
                    </a:lnTo>
                    <a:lnTo>
                      <a:pt x="628" y="258"/>
                    </a:lnTo>
                    <a:lnTo>
                      <a:pt x="624" y="260"/>
                    </a:lnTo>
                    <a:lnTo>
                      <a:pt x="621" y="262"/>
                    </a:lnTo>
                    <a:lnTo>
                      <a:pt x="617" y="264"/>
                    </a:lnTo>
                    <a:lnTo>
                      <a:pt x="616" y="265"/>
                    </a:lnTo>
                    <a:lnTo>
                      <a:pt x="614" y="266"/>
                    </a:lnTo>
                    <a:lnTo>
                      <a:pt x="613" y="267"/>
                    </a:lnTo>
                    <a:lnTo>
                      <a:pt x="610" y="268"/>
                    </a:lnTo>
                    <a:lnTo>
                      <a:pt x="601" y="275"/>
                    </a:lnTo>
                    <a:lnTo>
                      <a:pt x="594" y="282"/>
                    </a:lnTo>
                    <a:lnTo>
                      <a:pt x="589" y="288"/>
                    </a:lnTo>
                    <a:lnTo>
                      <a:pt x="585" y="297"/>
                    </a:lnTo>
                    <a:lnTo>
                      <a:pt x="583" y="305"/>
                    </a:lnTo>
                    <a:lnTo>
                      <a:pt x="584" y="313"/>
                    </a:lnTo>
                    <a:lnTo>
                      <a:pt x="586" y="323"/>
                    </a:lnTo>
                    <a:lnTo>
                      <a:pt x="591" y="333"/>
                    </a:lnTo>
                    <a:lnTo>
                      <a:pt x="591" y="334"/>
                    </a:lnTo>
                    <a:lnTo>
                      <a:pt x="592" y="335"/>
                    </a:lnTo>
                    <a:lnTo>
                      <a:pt x="592" y="336"/>
                    </a:lnTo>
                    <a:lnTo>
                      <a:pt x="592" y="337"/>
                    </a:lnTo>
                    <a:lnTo>
                      <a:pt x="591" y="337"/>
                    </a:lnTo>
                    <a:lnTo>
                      <a:pt x="589" y="343"/>
                    </a:lnTo>
                    <a:lnTo>
                      <a:pt x="564" y="394"/>
                    </a:lnTo>
                    <a:lnTo>
                      <a:pt x="563" y="397"/>
                    </a:lnTo>
                    <a:lnTo>
                      <a:pt x="563" y="399"/>
                    </a:lnTo>
                    <a:lnTo>
                      <a:pt x="551" y="396"/>
                    </a:lnTo>
                    <a:lnTo>
                      <a:pt x="538" y="393"/>
                    </a:lnTo>
                    <a:lnTo>
                      <a:pt x="526" y="390"/>
                    </a:lnTo>
                    <a:lnTo>
                      <a:pt x="515" y="387"/>
                    </a:lnTo>
                    <a:lnTo>
                      <a:pt x="506" y="385"/>
                    </a:lnTo>
                    <a:lnTo>
                      <a:pt x="498" y="383"/>
                    </a:lnTo>
                    <a:lnTo>
                      <a:pt x="494" y="382"/>
                    </a:lnTo>
                    <a:lnTo>
                      <a:pt x="492" y="382"/>
                    </a:lnTo>
                    <a:lnTo>
                      <a:pt x="487" y="381"/>
                    </a:lnTo>
                    <a:lnTo>
                      <a:pt x="481" y="379"/>
                    </a:lnTo>
                    <a:lnTo>
                      <a:pt x="476" y="381"/>
                    </a:lnTo>
                    <a:lnTo>
                      <a:pt x="472" y="383"/>
                    </a:lnTo>
                    <a:lnTo>
                      <a:pt x="74" y="518"/>
                    </a:lnTo>
                    <a:lnTo>
                      <a:pt x="41" y="530"/>
                    </a:lnTo>
                    <a:lnTo>
                      <a:pt x="0" y="543"/>
                    </a:lnTo>
                    <a:lnTo>
                      <a:pt x="40" y="560"/>
                    </a:lnTo>
                    <a:lnTo>
                      <a:pt x="72" y="572"/>
                    </a:lnTo>
                    <a:lnTo>
                      <a:pt x="771" y="852"/>
                    </a:lnTo>
                    <a:lnTo>
                      <a:pt x="780" y="855"/>
                    </a:lnTo>
                    <a:lnTo>
                      <a:pt x="791" y="860"/>
                    </a:lnTo>
                    <a:lnTo>
                      <a:pt x="800" y="852"/>
                    </a:lnTo>
                    <a:lnTo>
                      <a:pt x="802" y="851"/>
                    </a:lnTo>
                    <a:lnTo>
                      <a:pt x="804" y="849"/>
                    </a:lnTo>
                    <a:lnTo>
                      <a:pt x="806" y="847"/>
                    </a:lnTo>
                    <a:lnTo>
                      <a:pt x="807" y="846"/>
                    </a:lnTo>
                    <a:lnTo>
                      <a:pt x="810" y="843"/>
                    </a:lnTo>
                    <a:lnTo>
                      <a:pt x="819" y="834"/>
                    </a:lnTo>
                    <a:lnTo>
                      <a:pt x="832" y="822"/>
                    </a:lnTo>
                    <a:lnTo>
                      <a:pt x="850" y="805"/>
                    </a:lnTo>
                    <a:lnTo>
                      <a:pt x="872" y="786"/>
                    </a:lnTo>
                    <a:lnTo>
                      <a:pt x="895" y="764"/>
                    </a:lnTo>
                    <a:lnTo>
                      <a:pt x="920" y="740"/>
                    </a:lnTo>
                    <a:lnTo>
                      <a:pt x="947" y="715"/>
                    </a:lnTo>
                    <a:lnTo>
                      <a:pt x="974" y="691"/>
                    </a:lnTo>
                    <a:lnTo>
                      <a:pt x="1000" y="666"/>
                    </a:lnTo>
                    <a:lnTo>
                      <a:pt x="1024" y="643"/>
                    </a:lnTo>
                    <a:lnTo>
                      <a:pt x="1047" y="622"/>
                    </a:lnTo>
                    <a:lnTo>
                      <a:pt x="1067" y="604"/>
                    </a:lnTo>
                    <a:lnTo>
                      <a:pt x="1083" y="589"/>
                    </a:lnTo>
                    <a:lnTo>
                      <a:pt x="1094" y="578"/>
                    </a:lnTo>
                    <a:lnTo>
                      <a:pt x="1101" y="573"/>
                    </a:lnTo>
                    <a:lnTo>
                      <a:pt x="1114" y="571"/>
                    </a:lnTo>
                    <a:lnTo>
                      <a:pt x="1127" y="568"/>
                    </a:lnTo>
                    <a:lnTo>
                      <a:pt x="1140" y="566"/>
                    </a:lnTo>
                    <a:lnTo>
                      <a:pt x="1153" y="563"/>
                    </a:lnTo>
                    <a:lnTo>
                      <a:pt x="1166" y="560"/>
                    </a:lnTo>
                    <a:lnTo>
                      <a:pt x="1178" y="556"/>
                    </a:lnTo>
                    <a:lnTo>
                      <a:pt x="1191" y="553"/>
                    </a:lnTo>
                    <a:lnTo>
                      <a:pt x="1203" y="548"/>
                    </a:lnTo>
                    <a:lnTo>
                      <a:pt x="1214" y="544"/>
                    </a:lnTo>
                    <a:lnTo>
                      <a:pt x="1225" y="539"/>
                    </a:lnTo>
                    <a:lnTo>
                      <a:pt x="1235" y="534"/>
                    </a:lnTo>
                    <a:lnTo>
                      <a:pt x="1245" y="528"/>
                    </a:lnTo>
                    <a:lnTo>
                      <a:pt x="1253" y="523"/>
                    </a:lnTo>
                    <a:lnTo>
                      <a:pt x="1261" y="516"/>
                    </a:lnTo>
                    <a:lnTo>
                      <a:pt x="1267" y="510"/>
                    </a:lnTo>
                    <a:lnTo>
                      <a:pt x="1272" y="503"/>
                    </a:lnTo>
                    <a:lnTo>
                      <a:pt x="1282" y="481"/>
                    </a:lnTo>
                    <a:lnTo>
                      <a:pt x="1287" y="451"/>
                    </a:lnTo>
                    <a:lnTo>
                      <a:pt x="1289" y="417"/>
                    </a:lnTo>
                    <a:lnTo>
                      <a:pt x="1287" y="380"/>
                    </a:lnTo>
                    <a:lnTo>
                      <a:pt x="1283" y="343"/>
                    </a:lnTo>
                    <a:lnTo>
                      <a:pt x="1279" y="307"/>
                    </a:lnTo>
                    <a:lnTo>
                      <a:pt x="1274" y="275"/>
                    </a:lnTo>
                    <a:lnTo>
                      <a:pt x="1269" y="2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49" name="Freeform 14"/>
              <p:cNvSpPr>
                <a:spLocks/>
              </p:cNvSpPr>
              <p:nvPr/>
            </p:nvSpPr>
            <p:spPr bwMode="auto">
              <a:xfrm>
                <a:off x="3951" y="1432"/>
                <a:ext cx="1059" cy="445"/>
              </a:xfrm>
              <a:custGeom>
                <a:avLst/>
                <a:gdLst>
                  <a:gd name="T0" fmla="*/ 440 w 1059"/>
                  <a:gd name="T1" fmla="*/ 1 h 445"/>
                  <a:gd name="T2" fmla="*/ 1036 w 1059"/>
                  <a:gd name="T3" fmla="*/ 143 h 445"/>
                  <a:gd name="T4" fmla="*/ 1059 w 1059"/>
                  <a:gd name="T5" fmla="*/ 149 h 445"/>
                  <a:gd name="T6" fmla="*/ 1042 w 1059"/>
                  <a:gd name="T7" fmla="*/ 165 h 445"/>
                  <a:gd name="T8" fmla="*/ 747 w 1059"/>
                  <a:gd name="T9" fmla="*/ 438 h 445"/>
                  <a:gd name="T10" fmla="*/ 740 w 1059"/>
                  <a:gd name="T11" fmla="*/ 445 h 445"/>
                  <a:gd name="T12" fmla="*/ 731 w 1059"/>
                  <a:gd name="T13" fmla="*/ 441 h 445"/>
                  <a:gd name="T14" fmla="*/ 32 w 1059"/>
                  <a:gd name="T15" fmla="*/ 162 h 445"/>
                  <a:gd name="T16" fmla="*/ 0 w 1059"/>
                  <a:gd name="T17" fmla="*/ 149 h 445"/>
                  <a:gd name="T18" fmla="*/ 33 w 1059"/>
                  <a:gd name="T19" fmla="*/ 137 h 445"/>
                  <a:gd name="T20" fmla="*/ 431 w 1059"/>
                  <a:gd name="T21" fmla="*/ 2 h 445"/>
                  <a:gd name="T22" fmla="*/ 436 w 1059"/>
                  <a:gd name="T23" fmla="*/ 0 h 445"/>
                  <a:gd name="T24" fmla="*/ 440 w 1059"/>
                  <a:gd name="T25" fmla="*/ 1 h 44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059"/>
                  <a:gd name="T40" fmla="*/ 0 h 445"/>
                  <a:gd name="T41" fmla="*/ 1059 w 1059"/>
                  <a:gd name="T42" fmla="*/ 445 h 44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059" h="445">
                    <a:moveTo>
                      <a:pt x="440" y="1"/>
                    </a:moveTo>
                    <a:lnTo>
                      <a:pt x="1036" y="143"/>
                    </a:lnTo>
                    <a:lnTo>
                      <a:pt x="1059" y="149"/>
                    </a:lnTo>
                    <a:lnTo>
                      <a:pt x="1042" y="165"/>
                    </a:lnTo>
                    <a:lnTo>
                      <a:pt x="747" y="438"/>
                    </a:lnTo>
                    <a:lnTo>
                      <a:pt x="740" y="445"/>
                    </a:lnTo>
                    <a:lnTo>
                      <a:pt x="731" y="441"/>
                    </a:lnTo>
                    <a:lnTo>
                      <a:pt x="32" y="162"/>
                    </a:lnTo>
                    <a:lnTo>
                      <a:pt x="0" y="149"/>
                    </a:lnTo>
                    <a:lnTo>
                      <a:pt x="33" y="137"/>
                    </a:lnTo>
                    <a:lnTo>
                      <a:pt x="431" y="2"/>
                    </a:lnTo>
                    <a:lnTo>
                      <a:pt x="436" y="0"/>
                    </a:lnTo>
                    <a:lnTo>
                      <a:pt x="44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50" name="Freeform 15"/>
              <p:cNvSpPr>
                <a:spLocks/>
              </p:cNvSpPr>
              <p:nvPr/>
            </p:nvSpPr>
            <p:spPr bwMode="auto">
              <a:xfrm>
                <a:off x="3989" y="1446"/>
                <a:ext cx="895" cy="415"/>
              </a:xfrm>
              <a:custGeom>
                <a:avLst/>
                <a:gdLst>
                  <a:gd name="T0" fmla="*/ 699 w 895"/>
                  <a:gd name="T1" fmla="*/ 415 h 415"/>
                  <a:gd name="T2" fmla="*/ 890 w 895"/>
                  <a:gd name="T3" fmla="*/ 229 h 415"/>
                  <a:gd name="T4" fmla="*/ 882 w 895"/>
                  <a:gd name="T5" fmla="*/ 222 h 415"/>
                  <a:gd name="T6" fmla="*/ 870 w 895"/>
                  <a:gd name="T7" fmla="*/ 213 h 415"/>
                  <a:gd name="T8" fmla="*/ 857 w 895"/>
                  <a:gd name="T9" fmla="*/ 204 h 415"/>
                  <a:gd name="T10" fmla="*/ 838 w 895"/>
                  <a:gd name="T11" fmla="*/ 193 h 415"/>
                  <a:gd name="T12" fmla="*/ 824 w 895"/>
                  <a:gd name="T13" fmla="*/ 188 h 415"/>
                  <a:gd name="T14" fmla="*/ 819 w 895"/>
                  <a:gd name="T15" fmla="*/ 189 h 415"/>
                  <a:gd name="T16" fmla="*/ 819 w 895"/>
                  <a:gd name="T17" fmla="*/ 191 h 415"/>
                  <a:gd name="T18" fmla="*/ 818 w 895"/>
                  <a:gd name="T19" fmla="*/ 193 h 415"/>
                  <a:gd name="T20" fmla="*/ 809 w 895"/>
                  <a:gd name="T21" fmla="*/ 201 h 415"/>
                  <a:gd name="T22" fmla="*/ 795 w 895"/>
                  <a:gd name="T23" fmla="*/ 216 h 415"/>
                  <a:gd name="T24" fmla="*/ 777 w 895"/>
                  <a:gd name="T25" fmla="*/ 234 h 415"/>
                  <a:gd name="T26" fmla="*/ 758 w 895"/>
                  <a:gd name="T27" fmla="*/ 252 h 415"/>
                  <a:gd name="T28" fmla="*/ 738 w 895"/>
                  <a:gd name="T29" fmla="*/ 254 h 415"/>
                  <a:gd name="T30" fmla="*/ 722 w 895"/>
                  <a:gd name="T31" fmla="*/ 246 h 415"/>
                  <a:gd name="T32" fmla="*/ 712 w 895"/>
                  <a:gd name="T33" fmla="*/ 238 h 415"/>
                  <a:gd name="T34" fmla="*/ 708 w 895"/>
                  <a:gd name="T35" fmla="*/ 236 h 415"/>
                  <a:gd name="T36" fmla="*/ 690 w 895"/>
                  <a:gd name="T37" fmla="*/ 226 h 415"/>
                  <a:gd name="T38" fmla="*/ 659 w 895"/>
                  <a:gd name="T39" fmla="*/ 213 h 415"/>
                  <a:gd name="T40" fmla="*/ 623 w 895"/>
                  <a:gd name="T41" fmla="*/ 203 h 415"/>
                  <a:gd name="T42" fmla="*/ 589 w 895"/>
                  <a:gd name="T43" fmla="*/ 198 h 415"/>
                  <a:gd name="T44" fmla="*/ 573 w 895"/>
                  <a:gd name="T45" fmla="*/ 194 h 415"/>
                  <a:gd name="T46" fmla="*/ 569 w 895"/>
                  <a:gd name="T47" fmla="*/ 190 h 415"/>
                  <a:gd name="T48" fmla="*/ 565 w 895"/>
                  <a:gd name="T49" fmla="*/ 183 h 415"/>
                  <a:gd name="T50" fmla="*/ 554 w 895"/>
                  <a:gd name="T51" fmla="*/ 172 h 415"/>
                  <a:gd name="T52" fmla="*/ 540 w 895"/>
                  <a:gd name="T53" fmla="*/ 158 h 415"/>
                  <a:gd name="T54" fmla="*/ 525 w 895"/>
                  <a:gd name="T55" fmla="*/ 146 h 415"/>
                  <a:gd name="T56" fmla="*/ 512 w 895"/>
                  <a:gd name="T57" fmla="*/ 137 h 415"/>
                  <a:gd name="T58" fmla="*/ 500 w 895"/>
                  <a:gd name="T59" fmla="*/ 136 h 415"/>
                  <a:gd name="T60" fmla="*/ 484 w 895"/>
                  <a:gd name="T61" fmla="*/ 138 h 415"/>
                  <a:gd name="T62" fmla="*/ 468 w 895"/>
                  <a:gd name="T63" fmla="*/ 142 h 415"/>
                  <a:gd name="T64" fmla="*/ 457 w 895"/>
                  <a:gd name="T65" fmla="*/ 145 h 415"/>
                  <a:gd name="T66" fmla="*/ 455 w 895"/>
                  <a:gd name="T67" fmla="*/ 131 h 415"/>
                  <a:gd name="T68" fmla="*/ 448 w 895"/>
                  <a:gd name="T69" fmla="*/ 110 h 415"/>
                  <a:gd name="T70" fmla="*/ 441 w 895"/>
                  <a:gd name="T71" fmla="*/ 79 h 415"/>
                  <a:gd name="T72" fmla="*/ 446 w 895"/>
                  <a:gd name="T73" fmla="*/ 68 h 415"/>
                  <a:gd name="T74" fmla="*/ 459 w 895"/>
                  <a:gd name="T75" fmla="*/ 60 h 415"/>
                  <a:gd name="T76" fmla="*/ 471 w 895"/>
                  <a:gd name="T77" fmla="*/ 53 h 415"/>
                  <a:gd name="T78" fmla="*/ 476 w 895"/>
                  <a:gd name="T79" fmla="*/ 51 h 415"/>
                  <a:gd name="T80" fmla="*/ 398 w 895"/>
                  <a:gd name="T81" fmla="*/ 0 h 415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895"/>
                  <a:gd name="T124" fmla="*/ 0 h 415"/>
                  <a:gd name="T125" fmla="*/ 895 w 895"/>
                  <a:gd name="T126" fmla="*/ 415 h 415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895" h="415">
                    <a:moveTo>
                      <a:pt x="0" y="136"/>
                    </a:moveTo>
                    <a:lnTo>
                      <a:pt x="699" y="415"/>
                    </a:lnTo>
                    <a:lnTo>
                      <a:pt x="895" y="233"/>
                    </a:lnTo>
                    <a:lnTo>
                      <a:pt x="890" y="229"/>
                    </a:lnTo>
                    <a:lnTo>
                      <a:pt x="886" y="226"/>
                    </a:lnTo>
                    <a:lnTo>
                      <a:pt x="882" y="222"/>
                    </a:lnTo>
                    <a:lnTo>
                      <a:pt x="876" y="218"/>
                    </a:lnTo>
                    <a:lnTo>
                      <a:pt x="870" y="213"/>
                    </a:lnTo>
                    <a:lnTo>
                      <a:pt x="864" y="209"/>
                    </a:lnTo>
                    <a:lnTo>
                      <a:pt x="857" y="204"/>
                    </a:lnTo>
                    <a:lnTo>
                      <a:pt x="849" y="200"/>
                    </a:lnTo>
                    <a:lnTo>
                      <a:pt x="838" y="193"/>
                    </a:lnTo>
                    <a:lnTo>
                      <a:pt x="829" y="189"/>
                    </a:lnTo>
                    <a:lnTo>
                      <a:pt x="824" y="188"/>
                    </a:lnTo>
                    <a:lnTo>
                      <a:pt x="821" y="188"/>
                    </a:lnTo>
                    <a:lnTo>
                      <a:pt x="819" y="189"/>
                    </a:lnTo>
                    <a:lnTo>
                      <a:pt x="819" y="190"/>
                    </a:lnTo>
                    <a:lnTo>
                      <a:pt x="819" y="191"/>
                    </a:lnTo>
                    <a:lnTo>
                      <a:pt x="819" y="192"/>
                    </a:lnTo>
                    <a:lnTo>
                      <a:pt x="818" y="193"/>
                    </a:lnTo>
                    <a:lnTo>
                      <a:pt x="814" y="196"/>
                    </a:lnTo>
                    <a:lnTo>
                      <a:pt x="809" y="201"/>
                    </a:lnTo>
                    <a:lnTo>
                      <a:pt x="802" y="208"/>
                    </a:lnTo>
                    <a:lnTo>
                      <a:pt x="795" y="216"/>
                    </a:lnTo>
                    <a:lnTo>
                      <a:pt x="786" y="225"/>
                    </a:lnTo>
                    <a:lnTo>
                      <a:pt x="777" y="234"/>
                    </a:lnTo>
                    <a:lnTo>
                      <a:pt x="767" y="244"/>
                    </a:lnTo>
                    <a:lnTo>
                      <a:pt x="758" y="252"/>
                    </a:lnTo>
                    <a:lnTo>
                      <a:pt x="747" y="255"/>
                    </a:lnTo>
                    <a:lnTo>
                      <a:pt x="738" y="254"/>
                    </a:lnTo>
                    <a:lnTo>
                      <a:pt x="730" y="251"/>
                    </a:lnTo>
                    <a:lnTo>
                      <a:pt x="722" y="246"/>
                    </a:lnTo>
                    <a:lnTo>
                      <a:pt x="716" y="242"/>
                    </a:lnTo>
                    <a:lnTo>
                      <a:pt x="712" y="238"/>
                    </a:lnTo>
                    <a:lnTo>
                      <a:pt x="710" y="237"/>
                    </a:lnTo>
                    <a:lnTo>
                      <a:pt x="708" y="236"/>
                    </a:lnTo>
                    <a:lnTo>
                      <a:pt x="701" y="232"/>
                    </a:lnTo>
                    <a:lnTo>
                      <a:pt x="690" y="226"/>
                    </a:lnTo>
                    <a:lnTo>
                      <a:pt x="675" y="220"/>
                    </a:lnTo>
                    <a:lnTo>
                      <a:pt x="659" y="213"/>
                    </a:lnTo>
                    <a:lnTo>
                      <a:pt x="642" y="208"/>
                    </a:lnTo>
                    <a:lnTo>
                      <a:pt x="623" y="203"/>
                    </a:lnTo>
                    <a:lnTo>
                      <a:pt x="605" y="200"/>
                    </a:lnTo>
                    <a:lnTo>
                      <a:pt x="589" y="198"/>
                    </a:lnTo>
                    <a:lnTo>
                      <a:pt x="579" y="196"/>
                    </a:lnTo>
                    <a:lnTo>
                      <a:pt x="573" y="194"/>
                    </a:lnTo>
                    <a:lnTo>
                      <a:pt x="570" y="192"/>
                    </a:lnTo>
                    <a:lnTo>
                      <a:pt x="569" y="190"/>
                    </a:lnTo>
                    <a:lnTo>
                      <a:pt x="567" y="186"/>
                    </a:lnTo>
                    <a:lnTo>
                      <a:pt x="565" y="183"/>
                    </a:lnTo>
                    <a:lnTo>
                      <a:pt x="561" y="178"/>
                    </a:lnTo>
                    <a:lnTo>
                      <a:pt x="554" y="172"/>
                    </a:lnTo>
                    <a:lnTo>
                      <a:pt x="547" y="165"/>
                    </a:lnTo>
                    <a:lnTo>
                      <a:pt x="540" y="158"/>
                    </a:lnTo>
                    <a:lnTo>
                      <a:pt x="533" y="151"/>
                    </a:lnTo>
                    <a:lnTo>
                      <a:pt x="525" y="146"/>
                    </a:lnTo>
                    <a:lnTo>
                      <a:pt x="519" y="141"/>
                    </a:lnTo>
                    <a:lnTo>
                      <a:pt x="512" y="137"/>
                    </a:lnTo>
                    <a:lnTo>
                      <a:pt x="506" y="136"/>
                    </a:lnTo>
                    <a:lnTo>
                      <a:pt x="500" y="136"/>
                    </a:lnTo>
                    <a:lnTo>
                      <a:pt x="493" y="137"/>
                    </a:lnTo>
                    <a:lnTo>
                      <a:pt x="484" y="138"/>
                    </a:lnTo>
                    <a:lnTo>
                      <a:pt x="476" y="140"/>
                    </a:lnTo>
                    <a:lnTo>
                      <a:pt x="468" y="142"/>
                    </a:lnTo>
                    <a:lnTo>
                      <a:pt x="462" y="144"/>
                    </a:lnTo>
                    <a:lnTo>
                      <a:pt x="457" y="145"/>
                    </a:lnTo>
                    <a:lnTo>
                      <a:pt x="455" y="145"/>
                    </a:lnTo>
                    <a:lnTo>
                      <a:pt x="455" y="131"/>
                    </a:lnTo>
                    <a:lnTo>
                      <a:pt x="453" y="125"/>
                    </a:lnTo>
                    <a:lnTo>
                      <a:pt x="448" y="110"/>
                    </a:lnTo>
                    <a:lnTo>
                      <a:pt x="443" y="93"/>
                    </a:lnTo>
                    <a:lnTo>
                      <a:pt x="441" y="79"/>
                    </a:lnTo>
                    <a:lnTo>
                      <a:pt x="442" y="73"/>
                    </a:lnTo>
                    <a:lnTo>
                      <a:pt x="446" y="68"/>
                    </a:lnTo>
                    <a:lnTo>
                      <a:pt x="452" y="64"/>
                    </a:lnTo>
                    <a:lnTo>
                      <a:pt x="459" y="60"/>
                    </a:lnTo>
                    <a:lnTo>
                      <a:pt x="465" y="56"/>
                    </a:lnTo>
                    <a:lnTo>
                      <a:pt x="471" y="53"/>
                    </a:lnTo>
                    <a:lnTo>
                      <a:pt x="475" y="52"/>
                    </a:lnTo>
                    <a:lnTo>
                      <a:pt x="476" y="51"/>
                    </a:lnTo>
                    <a:lnTo>
                      <a:pt x="495" y="23"/>
                    </a:lnTo>
                    <a:lnTo>
                      <a:pt x="398" y="0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F2EAB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51" name="Freeform 16"/>
              <p:cNvSpPr>
                <a:spLocks/>
              </p:cNvSpPr>
              <p:nvPr/>
            </p:nvSpPr>
            <p:spPr bwMode="auto">
              <a:xfrm>
                <a:off x="4430" y="1469"/>
                <a:ext cx="553" cy="232"/>
              </a:xfrm>
              <a:custGeom>
                <a:avLst/>
                <a:gdLst>
                  <a:gd name="T0" fmla="*/ 2 w 553"/>
                  <a:gd name="T1" fmla="*/ 70 h 232"/>
                  <a:gd name="T2" fmla="*/ 12 w 553"/>
                  <a:gd name="T3" fmla="*/ 102 h 232"/>
                  <a:gd name="T4" fmla="*/ 14 w 553"/>
                  <a:gd name="T5" fmla="*/ 122 h 232"/>
                  <a:gd name="T6" fmla="*/ 21 w 553"/>
                  <a:gd name="T7" fmla="*/ 121 h 232"/>
                  <a:gd name="T8" fmla="*/ 35 w 553"/>
                  <a:gd name="T9" fmla="*/ 117 h 232"/>
                  <a:gd name="T10" fmla="*/ 52 w 553"/>
                  <a:gd name="T11" fmla="*/ 114 h 232"/>
                  <a:gd name="T12" fmla="*/ 65 w 553"/>
                  <a:gd name="T13" fmla="*/ 113 h 232"/>
                  <a:gd name="T14" fmla="*/ 78 w 553"/>
                  <a:gd name="T15" fmla="*/ 118 h 232"/>
                  <a:gd name="T16" fmla="*/ 92 w 553"/>
                  <a:gd name="T17" fmla="*/ 128 h 232"/>
                  <a:gd name="T18" fmla="*/ 106 w 553"/>
                  <a:gd name="T19" fmla="*/ 142 h 232"/>
                  <a:gd name="T20" fmla="*/ 120 w 553"/>
                  <a:gd name="T21" fmla="*/ 155 h 232"/>
                  <a:gd name="T22" fmla="*/ 126 w 553"/>
                  <a:gd name="T23" fmla="*/ 163 h 232"/>
                  <a:gd name="T24" fmla="*/ 129 w 553"/>
                  <a:gd name="T25" fmla="*/ 169 h 232"/>
                  <a:gd name="T26" fmla="*/ 138 w 553"/>
                  <a:gd name="T27" fmla="*/ 173 h 232"/>
                  <a:gd name="T28" fmla="*/ 164 w 553"/>
                  <a:gd name="T29" fmla="*/ 177 h 232"/>
                  <a:gd name="T30" fmla="*/ 201 w 553"/>
                  <a:gd name="T31" fmla="*/ 185 h 232"/>
                  <a:gd name="T32" fmla="*/ 234 w 553"/>
                  <a:gd name="T33" fmla="*/ 197 h 232"/>
                  <a:gd name="T34" fmla="*/ 260 w 553"/>
                  <a:gd name="T35" fmla="*/ 209 h 232"/>
                  <a:gd name="T36" fmla="*/ 269 w 553"/>
                  <a:gd name="T37" fmla="*/ 214 h 232"/>
                  <a:gd name="T38" fmla="*/ 275 w 553"/>
                  <a:gd name="T39" fmla="*/ 219 h 232"/>
                  <a:gd name="T40" fmla="*/ 289 w 553"/>
                  <a:gd name="T41" fmla="*/ 228 h 232"/>
                  <a:gd name="T42" fmla="*/ 306 w 553"/>
                  <a:gd name="T43" fmla="*/ 232 h 232"/>
                  <a:gd name="T44" fmla="*/ 326 w 553"/>
                  <a:gd name="T45" fmla="*/ 221 h 232"/>
                  <a:gd name="T46" fmla="*/ 345 w 553"/>
                  <a:gd name="T47" fmla="*/ 202 h 232"/>
                  <a:gd name="T48" fmla="*/ 361 w 553"/>
                  <a:gd name="T49" fmla="*/ 185 h 232"/>
                  <a:gd name="T50" fmla="*/ 373 w 553"/>
                  <a:gd name="T51" fmla="*/ 173 h 232"/>
                  <a:gd name="T52" fmla="*/ 378 w 553"/>
                  <a:gd name="T53" fmla="*/ 169 h 232"/>
                  <a:gd name="T54" fmla="*/ 378 w 553"/>
                  <a:gd name="T55" fmla="*/ 167 h 232"/>
                  <a:gd name="T56" fmla="*/ 380 w 553"/>
                  <a:gd name="T57" fmla="*/ 165 h 232"/>
                  <a:gd name="T58" fmla="*/ 388 w 553"/>
                  <a:gd name="T59" fmla="*/ 166 h 232"/>
                  <a:gd name="T60" fmla="*/ 408 w 553"/>
                  <a:gd name="T61" fmla="*/ 177 h 232"/>
                  <a:gd name="T62" fmla="*/ 423 w 553"/>
                  <a:gd name="T63" fmla="*/ 186 h 232"/>
                  <a:gd name="T64" fmla="*/ 435 w 553"/>
                  <a:gd name="T65" fmla="*/ 195 h 232"/>
                  <a:gd name="T66" fmla="*/ 445 w 553"/>
                  <a:gd name="T67" fmla="*/ 203 h 232"/>
                  <a:gd name="T68" fmla="*/ 454 w 553"/>
                  <a:gd name="T69" fmla="*/ 210 h 232"/>
                  <a:gd name="T70" fmla="*/ 54 w 553"/>
                  <a:gd name="T71" fmla="*/ 0 h 232"/>
                  <a:gd name="T72" fmla="*/ 34 w 553"/>
                  <a:gd name="T73" fmla="*/ 29 h 232"/>
                  <a:gd name="T74" fmla="*/ 24 w 553"/>
                  <a:gd name="T75" fmla="*/ 33 h 232"/>
                  <a:gd name="T76" fmla="*/ 11 w 553"/>
                  <a:gd name="T77" fmla="*/ 41 h 232"/>
                  <a:gd name="T78" fmla="*/ 1 w 553"/>
                  <a:gd name="T79" fmla="*/ 50 h 232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553"/>
                  <a:gd name="T121" fmla="*/ 0 h 232"/>
                  <a:gd name="T122" fmla="*/ 553 w 553"/>
                  <a:gd name="T123" fmla="*/ 232 h 232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553" h="232">
                    <a:moveTo>
                      <a:pt x="0" y="56"/>
                    </a:moveTo>
                    <a:lnTo>
                      <a:pt x="2" y="70"/>
                    </a:lnTo>
                    <a:lnTo>
                      <a:pt x="7" y="87"/>
                    </a:lnTo>
                    <a:lnTo>
                      <a:pt x="12" y="102"/>
                    </a:lnTo>
                    <a:lnTo>
                      <a:pt x="14" y="108"/>
                    </a:lnTo>
                    <a:lnTo>
                      <a:pt x="14" y="122"/>
                    </a:lnTo>
                    <a:lnTo>
                      <a:pt x="16" y="122"/>
                    </a:lnTo>
                    <a:lnTo>
                      <a:pt x="21" y="121"/>
                    </a:lnTo>
                    <a:lnTo>
                      <a:pt x="27" y="119"/>
                    </a:lnTo>
                    <a:lnTo>
                      <a:pt x="35" y="117"/>
                    </a:lnTo>
                    <a:lnTo>
                      <a:pt x="43" y="115"/>
                    </a:lnTo>
                    <a:lnTo>
                      <a:pt x="52" y="114"/>
                    </a:lnTo>
                    <a:lnTo>
                      <a:pt x="59" y="113"/>
                    </a:lnTo>
                    <a:lnTo>
                      <a:pt x="65" y="113"/>
                    </a:lnTo>
                    <a:lnTo>
                      <a:pt x="71" y="114"/>
                    </a:lnTo>
                    <a:lnTo>
                      <a:pt x="78" y="118"/>
                    </a:lnTo>
                    <a:lnTo>
                      <a:pt x="84" y="123"/>
                    </a:lnTo>
                    <a:lnTo>
                      <a:pt x="92" y="128"/>
                    </a:lnTo>
                    <a:lnTo>
                      <a:pt x="99" y="135"/>
                    </a:lnTo>
                    <a:lnTo>
                      <a:pt x="106" y="142"/>
                    </a:lnTo>
                    <a:lnTo>
                      <a:pt x="113" y="149"/>
                    </a:lnTo>
                    <a:lnTo>
                      <a:pt x="120" y="155"/>
                    </a:lnTo>
                    <a:lnTo>
                      <a:pt x="124" y="160"/>
                    </a:lnTo>
                    <a:lnTo>
                      <a:pt x="126" y="163"/>
                    </a:lnTo>
                    <a:lnTo>
                      <a:pt x="128" y="167"/>
                    </a:lnTo>
                    <a:lnTo>
                      <a:pt x="129" y="169"/>
                    </a:lnTo>
                    <a:lnTo>
                      <a:pt x="132" y="171"/>
                    </a:lnTo>
                    <a:lnTo>
                      <a:pt x="138" y="173"/>
                    </a:lnTo>
                    <a:lnTo>
                      <a:pt x="148" y="175"/>
                    </a:lnTo>
                    <a:lnTo>
                      <a:pt x="164" y="177"/>
                    </a:lnTo>
                    <a:lnTo>
                      <a:pt x="182" y="180"/>
                    </a:lnTo>
                    <a:lnTo>
                      <a:pt x="201" y="185"/>
                    </a:lnTo>
                    <a:lnTo>
                      <a:pt x="218" y="190"/>
                    </a:lnTo>
                    <a:lnTo>
                      <a:pt x="234" y="197"/>
                    </a:lnTo>
                    <a:lnTo>
                      <a:pt x="249" y="203"/>
                    </a:lnTo>
                    <a:lnTo>
                      <a:pt x="260" y="209"/>
                    </a:lnTo>
                    <a:lnTo>
                      <a:pt x="267" y="213"/>
                    </a:lnTo>
                    <a:lnTo>
                      <a:pt x="269" y="214"/>
                    </a:lnTo>
                    <a:lnTo>
                      <a:pt x="271" y="215"/>
                    </a:lnTo>
                    <a:lnTo>
                      <a:pt x="275" y="219"/>
                    </a:lnTo>
                    <a:lnTo>
                      <a:pt x="281" y="223"/>
                    </a:lnTo>
                    <a:lnTo>
                      <a:pt x="289" y="228"/>
                    </a:lnTo>
                    <a:lnTo>
                      <a:pt x="297" y="231"/>
                    </a:lnTo>
                    <a:lnTo>
                      <a:pt x="306" y="232"/>
                    </a:lnTo>
                    <a:lnTo>
                      <a:pt x="317" y="229"/>
                    </a:lnTo>
                    <a:lnTo>
                      <a:pt x="326" y="221"/>
                    </a:lnTo>
                    <a:lnTo>
                      <a:pt x="336" y="211"/>
                    </a:lnTo>
                    <a:lnTo>
                      <a:pt x="345" y="202"/>
                    </a:lnTo>
                    <a:lnTo>
                      <a:pt x="354" y="193"/>
                    </a:lnTo>
                    <a:lnTo>
                      <a:pt x="361" y="185"/>
                    </a:lnTo>
                    <a:lnTo>
                      <a:pt x="368" y="178"/>
                    </a:lnTo>
                    <a:lnTo>
                      <a:pt x="373" y="173"/>
                    </a:lnTo>
                    <a:lnTo>
                      <a:pt x="377" y="170"/>
                    </a:lnTo>
                    <a:lnTo>
                      <a:pt x="378" y="169"/>
                    </a:lnTo>
                    <a:lnTo>
                      <a:pt x="378" y="168"/>
                    </a:lnTo>
                    <a:lnTo>
                      <a:pt x="378" y="167"/>
                    </a:lnTo>
                    <a:lnTo>
                      <a:pt x="378" y="166"/>
                    </a:lnTo>
                    <a:lnTo>
                      <a:pt x="380" y="165"/>
                    </a:lnTo>
                    <a:lnTo>
                      <a:pt x="383" y="165"/>
                    </a:lnTo>
                    <a:lnTo>
                      <a:pt x="388" y="166"/>
                    </a:lnTo>
                    <a:lnTo>
                      <a:pt x="397" y="170"/>
                    </a:lnTo>
                    <a:lnTo>
                      <a:pt x="408" y="177"/>
                    </a:lnTo>
                    <a:lnTo>
                      <a:pt x="416" y="181"/>
                    </a:lnTo>
                    <a:lnTo>
                      <a:pt x="423" y="186"/>
                    </a:lnTo>
                    <a:lnTo>
                      <a:pt x="429" y="190"/>
                    </a:lnTo>
                    <a:lnTo>
                      <a:pt x="435" y="195"/>
                    </a:lnTo>
                    <a:lnTo>
                      <a:pt x="441" y="199"/>
                    </a:lnTo>
                    <a:lnTo>
                      <a:pt x="445" y="203"/>
                    </a:lnTo>
                    <a:lnTo>
                      <a:pt x="449" y="206"/>
                    </a:lnTo>
                    <a:lnTo>
                      <a:pt x="454" y="210"/>
                    </a:lnTo>
                    <a:lnTo>
                      <a:pt x="553" y="118"/>
                    </a:lnTo>
                    <a:lnTo>
                      <a:pt x="54" y="0"/>
                    </a:lnTo>
                    <a:lnTo>
                      <a:pt x="35" y="28"/>
                    </a:lnTo>
                    <a:lnTo>
                      <a:pt x="34" y="29"/>
                    </a:lnTo>
                    <a:lnTo>
                      <a:pt x="30" y="30"/>
                    </a:lnTo>
                    <a:lnTo>
                      <a:pt x="24" y="33"/>
                    </a:lnTo>
                    <a:lnTo>
                      <a:pt x="18" y="37"/>
                    </a:lnTo>
                    <a:lnTo>
                      <a:pt x="11" y="41"/>
                    </a:lnTo>
                    <a:lnTo>
                      <a:pt x="5" y="45"/>
                    </a:lnTo>
                    <a:lnTo>
                      <a:pt x="1" y="5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EC69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52" name="Freeform 17"/>
              <p:cNvSpPr>
                <a:spLocks/>
              </p:cNvSpPr>
              <p:nvPr/>
            </p:nvSpPr>
            <p:spPr bwMode="auto">
              <a:xfrm>
                <a:off x="4815" y="1279"/>
                <a:ext cx="360" cy="319"/>
              </a:xfrm>
              <a:custGeom>
                <a:avLst/>
                <a:gdLst>
                  <a:gd name="T0" fmla="*/ 340 w 360"/>
                  <a:gd name="T1" fmla="*/ 0 h 319"/>
                  <a:gd name="T2" fmla="*/ 324 w 360"/>
                  <a:gd name="T3" fmla="*/ 0 h 319"/>
                  <a:gd name="T4" fmla="*/ 324 w 360"/>
                  <a:gd name="T5" fmla="*/ 0 h 319"/>
                  <a:gd name="T6" fmla="*/ 319 w 360"/>
                  <a:gd name="T7" fmla="*/ 3 h 319"/>
                  <a:gd name="T8" fmla="*/ 303 w 360"/>
                  <a:gd name="T9" fmla="*/ 9 h 319"/>
                  <a:gd name="T10" fmla="*/ 282 w 360"/>
                  <a:gd name="T11" fmla="*/ 13 h 319"/>
                  <a:gd name="T12" fmla="*/ 264 w 360"/>
                  <a:gd name="T13" fmla="*/ 15 h 319"/>
                  <a:gd name="T14" fmla="*/ 252 w 360"/>
                  <a:gd name="T15" fmla="*/ 14 h 319"/>
                  <a:gd name="T16" fmla="*/ 236 w 360"/>
                  <a:gd name="T17" fmla="*/ 12 h 319"/>
                  <a:gd name="T18" fmla="*/ 219 w 360"/>
                  <a:gd name="T19" fmla="*/ 11 h 319"/>
                  <a:gd name="T20" fmla="*/ 207 w 360"/>
                  <a:gd name="T21" fmla="*/ 10 h 319"/>
                  <a:gd name="T22" fmla="*/ 180 w 360"/>
                  <a:gd name="T23" fmla="*/ 9 h 319"/>
                  <a:gd name="T24" fmla="*/ 161 w 360"/>
                  <a:gd name="T25" fmla="*/ 6 h 319"/>
                  <a:gd name="T26" fmla="*/ 139 w 360"/>
                  <a:gd name="T27" fmla="*/ 7 h 319"/>
                  <a:gd name="T28" fmla="*/ 116 w 360"/>
                  <a:gd name="T29" fmla="*/ 11 h 319"/>
                  <a:gd name="T30" fmla="*/ 94 w 360"/>
                  <a:gd name="T31" fmla="*/ 16 h 319"/>
                  <a:gd name="T32" fmla="*/ 73 w 360"/>
                  <a:gd name="T33" fmla="*/ 22 h 319"/>
                  <a:gd name="T34" fmla="*/ 57 w 360"/>
                  <a:gd name="T35" fmla="*/ 27 h 319"/>
                  <a:gd name="T36" fmla="*/ 45 w 360"/>
                  <a:gd name="T37" fmla="*/ 32 h 319"/>
                  <a:gd name="T38" fmla="*/ 40 w 360"/>
                  <a:gd name="T39" fmla="*/ 34 h 319"/>
                  <a:gd name="T40" fmla="*/ 0 w 360"/>
                  <a:gd name="T41" fmla="*/ 85 h 319"/>
                  <a:gd name="T42" fmla="*/ 9 w 360"/>
                  <a:gd name="T43" fmla="*/ 252 h 319"/>
                  <a:gd name="T44" fmla="*/ 10 w 360"/>
                  <a:gd name="T45" fmla="*/ 258 h 319"/>
                  <a:gd name="T46" fmla="*/ 14 w 360"/>
                  <a:gd name="T47" fmla="*/ 268 h 319"/>
                  <a:gd name="T48" fmla="*/ 23 w 360"/>
                  <a:gd name="T49" fmla="*/ 280 h 319"/>
                  <a:gd name="T50" fmla="*/ 37 w 360"/>
                  <a:gd name="T51" fmla="*/ 292 h 319"/>
                  <a:gd name="T52" fmla="*/ 51 w 360"/>
                  <a:gd name="T53" fmla="*/ 302 h 319"/>
                  <a:gd name="T54" fmla="*/ 62 w 360"/>
                  <a:gd name="T55" fmla="*/ 310 h 319"/>
                  <a:gd name="T56" fmla="*/ 69 w 360"/>
                  <a:gd name="T57" fmla="*/ 314 h 319"/>
                  <a:gd name="T58" fmla="*/ 84 w 360"/>
                  <a:gd name="T59" fmla="*/ 317 h 319"/>
                  <a:gd name="T60" fmla="*/ 118 w 360"/>
                  <a:gd name="T61" fmla="*/ 319 h 319"/>
                  <a:gd name="T62" fmla="*/ 159 w 360"/>
                  <a:gd name="T63" fmla="*/ 317 h 319"/>
                  <a:gd name="T64" fmla="*/ 201 w 360"/>
                  <a:gd name="T65" fmla="*/ 312 h 319"/>
                  <a:gd name="T66" fmla="*/ 243 w 360"/>
                  <a:gd name="T67" fmla="*/ 303 h 319"/>
                  <a:gd name="T68" fmla="*/ 282 w 360"/>
                  <a:gd name="T69" fmla="*/ 292 h 319"/>
                  <a:gd name="T70" fmla="*/ 315 w 360"/>
                  <a:gd name="T71" fmla="*/ 278 h 319"/>
                  <a:gd name="T72" fmla="*/ 339 w 360"/>
                  <a:gd name="T73" fmla="*/ 261 h 319"/>
                  <a:gd name="T74" fmla="*/ 355 w 360"/>
                  <a:gd name="T75" fmla="*/ 229 h 319"/>
                  <a:gd name="T76" fmla="*/ 360 w 360"/>
                  <a:gd name="T77" fmla="*/ 162 h 319"/>
                  <a:gd name="T78" fmla="*/ 353 w 360"/>
                  <a:gd name="T79" fmla="*/ 87 h 319"/>
                  <a:gd name="T80" fmla="*/ 343 w 360"/>
                  <a:gd name="T81" fmla="*/ 25 h 319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360"/>
                  <a:gd name="T124" fmla="*/ 0 h 319"/>
                  <a:gd name="T125" fmla="*/ 360 w 360"/>
                  <a:gd name="T126" fmla="*/ 319 h 319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360" h="319">
                    <a:moveTo>
                      <a:pt x="340" y="7"/>
                    </a:moveTo>
                    <a:lnTo>
                      <a:pt x="340" y="0"/>
                    </a:lnTo>
                    <a:lnTo>
                      <a:pt x="323" y="0"/>
                    </a:lnTo>
                    <a:lnTo>
                      <a:pt x="324" y="0"/>
                    </a:lnTo>
                    <a:lnTo>
                      <a:pt x="319" y="3"/>
                    </a:lnTo>
                    <a:lnTo>
                      <a:pt x="312" y="6"/>
                    </a:lnTo>
                    <a:lnTo>
                      <a:pt x="303" y="9"/>
                    </a:lnTo>
                    <a:lnTo>
                      <a:pt x="293" y="11"/>
                    </a:lnTo>
                    <a:lnTo>
                      <a:pt x="282" y="13"/>
                    </a:lnTo>
                    <a:lnTo>
                      <a:pt x="273" y="14"/>
                    </a:lnTo>
                    <a:lnTo>
                      <a:pt x="264" y="15"/>
                    </a:lnTo>
                    <a:lnTo>
                      <a:pt x="258" y="15"/>
                    </a:lnTo>
                    <a:lnTo>
                      <a:pt x="252" y="14"/>
                    </a:lnTo>
                    <a:lnTo>
                      <a:pt x="245" y="13"/>
                    </a:lnTo>
                    <a:lnTo>
                      <a:pt x="236" y="12"/>
                    </a:lnTo>
                    <a:lnTo>
                      <a:pt x="227" y="12"/>
                    </a:lnTo>
                    <a:lnTo>
                      <a:pt x="219" y="11"/>
                    </a:lnTo>
                    <a:lnTo>
                      <a:pt x="212" y="10"/>
                    </a:lnTo>
                    <a:lnTo>
                      <a:pt x="207" y="10"/>
                    </a:lnTo>
                    <a:lnTo>
                      <a:pt x="205" y="10"/>
                    </a:lnTo>
                    <a:lnTo>
                      <a:pt x="180" y="9"/>
                    </a:lnTo>
                    <a:lnTo>
                      <a:pt x="170" y="7"/>
                    </a:lnTo>
                    <a:lnTo>
                      <a:pt x="161" y="6"/>
                    </a:lnTo>
                    <a:lnTo>
                      <a:pt x="150" y="6"/>
                    </a:lnTo>
                    <a:lnTo>
                      <a:pt x="139" y="7"/>
                    </a:lnTo>
                    <a:lnTo>
                      <a:pt x="127" y="9"/>
                    </a:lnTo>
                    <a:lnTo>
                      <a:pt x="116" y="11"/>
                    </a:lnTo>
                    <a:lnTo>
                      <a:pt x="104" y="14"/>
                    </a:lnTo>
                    <a:lnTo>
                      <a:pt x="94" y="16"/>
                    </a:lnTo>
                    <a:lnTo>
                      <a:pt x="83" y="19"/>
                    </a:lnTo>
                    <a:lnTo>
                      <a:pt x="73" y="22"/>
                    </a:lnTo>
                    <a:lnTo>
                      <a:pt x="64" y="25"/>
                    </a:lnTo>
                    <a:lnTo>
                      <a:pt x="57" y="27"/>
                    </a:lnTo>
                    <a:lnTo>
                      <a:pt x="51" y="30"/>
                    </a:lnTo>
                    <a:lnTo>
                      <a:pt x="45" y="32"/>
                    </a:lnTo>
                    <a:lnTo>
                      <a:pt x="42" y="33"/>
                    </a:lnTo>
                    <a:lnTo>
                      <a:pt x="40" y="34"/>
                    </a:lnTo>
                    <a:lnTo>
                      <a:pt x="18" y="50"/>
                    </a:lnTo>
                    <a:lnTo>
                      <a:pt x="0" y="85"/>
                    </a:lnTo>
                    <a:lnTo>
                      <a:pt x="9" y="251"/>
                    </a:lnTo>
                    <a:lnTo>
                      <a:pt x="9" y="252"/>
                    </a:lnTo>
                    <a:lnTo>
                      <a:pt x="9" y="254"/>
                    </a:lnTo>
                    <a:lnTo>
                      <a:pt x="10" y="258"/>
                    </a:lnTo>
                    <a:lnTo>
                      <a:pt x="12" y="262"/>
                    </a:lnTo>
                    <a:lnTo>
                      <a:pt x="14" y="268"/>
                    </a:lnTo>
                    <a:lnTo>
                      <a:pt x="17" y="273"/>
                    </a:lnTo>
                    <a:lnTo>
                      <a:pt x="23" y="280"/>
                    </a:lnTo>
                    <a:lnTo>
                      <a:pt x="29" y="286"/>
                    </a:lnTo>
                    <a:lnTo>
                      <a:pt x="37" y="292"/>
                    </a:lnTo>
                    <a:lnTo>
                      <a:pt x="45" y="297"/>
                    </a:lnTo>
                    <a:lnTo>
                      <a:pt x="51" y="302"/>
                    </a:lnTo>
                    <a:lnTo>
                      <a:pt x="57" y="307"/>
                    </a:lnTo>
                    <a:lnTo>
                      <a:pt x="62" y="310"/>
                    </a:lnTo>
                    <a:lnTo>
                      <a:pt x="66" y="312"/>
                    </a:lnTo>
                    <a:lnTo>
                      <a:pt x="69" y="314"/>
                    </a:lnTo>
                    <a:lnTo>
                      <a:pt x="69" y="315"/>
                    </a:lnTo>
                    <a:lnTo>
                      <a:pt x="84" y="317"/>
                    </a:lnTo>
                    <a:lnTo>
                      <a:pt x="100" y="319"/>
                    </a:lnTo>
                    <a:lnTo>
                      <a:pt x="118" y="319"/>
                    </a:lnTo>
                    <a:lnTo>
                      <a:pt x="138" y="319"/>
                    </a:lnTo>
                    <a:lnTo>
                      <a:pt x="159" y="317"/>
                    </a:lnTo>
                    <a:lnTo>
                      <a:pt x="179" y="315"/>
                    </a:lnTo>
                    <a:lnTo>
                      <a:pt x="201" y="312"/>
                    </a:lnTo>
                    <a:lnTo>
                      <a:pt x="223" y="308"/>
                    </a:lnTo>
                    <a:lnTo>
                      <a:pt x="243" y="303"/>
                    </a:lnTo>
                    <a:lnTo>
                      <a:pt x="263" y="298"/>
                    </a:lnTo>
                    <a:lnTo>
                      <a:pt x="282" y="292"/>
                    </a:lnTo>
                    <a:lnTo>
                      <a:pt x="299" y="285"/>
                    </a:lnTo>
                    <a:lnTo>
                      <a:pt x="315" y="278"/>
                    </a:lnTo>
                    <a:lnTo>
                      <a:pt x="328" y="270"/>
                    </a:lnTo>
                    <a:lnTo>
                      <a:pt x="339" y="261"/>
                    </a:lnTo>
                    <a:lnTo>
                      <a:pt x="346" y="252"/>
                    </a:lnTo>
                    <a:lnTo>
                      <a:pt x="355" y="229"/>
                    </a:lnTo>
                    <a:lnTo>
                      <a:pt x="359" y="198"/>
                    </a:lnTo>
                    <a:lnTo>
                      <a:pt x="360" y="162"/>
                    </a:lnTo>
                    <a:lnTo>
                      <a:pt x="357" y="124"/>
                    </a:lnTo>
                    <a:lnTo>
                      <a:pt x="353" y="87"/>
                    </a:lnTo>
                    <a:lnTo>
                      <a:pt x="348" y="52"/>
                    </a:lnTo>
                    <a:lnTo>
                      <a:pt x="343" y="25"/>
                    </a:lnTo>
                    <a:lnTo>
                      <a:pt x="34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53" name="Freeform 18"/>
              <p:cNvSpPr>
                <a:spLocks/>
              </p:cNvSpPr>
              <p:nvPr/>
            </p:nvSpPr>
            <p:spPr bwMode="auto">
              <a:xfrm>
                <a:off x="4858" y="1290"/>
                <a:ext cx="306" cy="267"/>
              </a:xfrm>
              <a:custGeom>
                <a:avLst/>
                <a:gdLst>
                  <a:gd name="T0" fmla="*/ 24 w 306"/>
                  <a:gd name="T1" fmla="*/ 267 h 267"/>
                  <a:gd name="T2" fmla="*/ 51 w 306"/>
                  <a:gd name="T3" fmla="*/ 252 h 267"/>
                  <a:gd name="T4" fmla="*/ 83 w 306"/>
                  <a:gd name="T5" fmla="*/ 236 h 267"/>
                  <a:gd name="T6" fmla="*/ 109 w 306"/>
                  <a:gd name="T7" fmla="*/ 212 h 267"/>
                  <a:gd name="T8" fmla="*/ 121 w 306"/>
                  <a:gd name="T9" fmla="*/ 178 h 267"/>
                  <a:gd name="T10" fmla="*/ 125 w 306"/>
                  <a:gd name="T11" fmla="*/ 182 h 267"/>
                  <a:gd name="T12" fmla="*/ 133 w 306"/>
                  <a:gd name="T13" fmla="*/ 192 h 267"/>
                  <a:gd name="T14" fmla="*/ 146 w 306"/>
                  <a:gd name="T15" fmla="*/ 201 h 267"/>
                  <a:gd name="T16" fmla="*/ 158 w 306"/>
                  <a:gd name="T17" fmla="*/ 206 h 267"/>
                  <a:gd name="T18" fmla="*/ 166 w 306"/>
                  <a:gd name="T19" fmla="*/ 204 h 267"/>
                  <a:gd name="T20" fmla="*/ 171 w 306"/>
                  <a:gd name="T21" fmla="*/ 199 h 267"/>
                  <a:gd name="T22" fmla="*/ 182 w 306"/>
                  <a:gd name="T23" fmla="*/ 194 h 267"/>
                  <a:gd name="T24" fmla="*/ 209 w 306"/>
                  <a:gd name="T25" fmla="*/ 192 h 267"/>
                  <a:gd name="T26" fmla="*/ 245 w 306"/>
                  <a:gd name="T27" fmla="*/ 191 h 267"/>
                  <a:gd name="T28" fmla="*/ 276 w 306"/>
                  <a:gd name="T29" fmla="*/ 187 h 267"/>
                  <a:gd name="T30" fmla="*/ 297 w 306"/>
                  <a:gd name="T31" fmla="*/ 184 h 267"/>
                  <a:gd name="T32" fmla="*/ 305 w 306"/>
                  <a:gd name="T33" fmla="*/ 182 h 267"/>
                  <a:gd name="T34" fmla="*/ 306 w 306"/>
                  <a:gd name="T35" fmla="*/ 153 h 267"/>
                  <a:gd name="T36" fmla="*/ 301 w 306"/>
                  <a:gd name="T37" fmla="*/ 93 h 267"/>
                  <a:gd name="T38" fmla="*/ 294 w 306"/>
                  <a:gd name="T39" fmla="*/ 39 h 267"/>
                  <a:gd name="T40" fmla="*/ 288 w 306"/>
                  <a:gd name="T41" fmla="*/ 5 h 267"/>
                  <a:gd name="T42" fmla="*/ 283 w 306"/>
                  <a:gd name="T43" fmla="*/ 4 h 267"/>
                  <a:gd name="T44" fmla="*/ 264 w 306"/>
                  <a:gd name="T45" fmla="*/ 12 h 267"/>
                  <a:gd name="T46" fmla="*/ 241 w 306"/>
                  <a:gd name="T47" fmla="*/ 17 h 267"/>
                  <a:gd name="T48" fmla="*/ 221 w 306"/>
                  <a:gd name="T49" fmla="*/ 19 h 267"/>
                  <a:gd name="T50" fmla="*/ 208 w 306"/>
                  <a:gd name="T51" fmla="*/ 18 h 267"/>
                  <a:gd name="T52" fmla="*/ 191 w 306"/>
                  <a:gd name="T53" fmla="*/ 16 h 267"/>
                  <a:gd name="T54" fmla="*/ 174 w 306"/>
                  <a:gd name="T55" fmla="*/ 14 h 267"/>
                  <a:gd name="T56" fmla="*/ 163 w 306"/>
                  <a:gd name="T57" fmla="*/ 14 h 267"/>
                  <a:gd name="T58" fmla="*/ 203 w 306"/>
                  <a:gd name="T59" fmla="*/ 54 h 267"/>
                  <a:gd name="T60" fmla="*/ 191 w 306"/>
                  <a:gd name="T61" fmla="*/ 43 h 267"/>
                  <a:gd name="T62" fmla="*/ 175 w 306"/>
                  <a:gd name="T63" fmla="*/ 32 h 267"/>
                  <a:gd name="T64" fmla="*/ 158 w 306"/>
                  <a:gd name="T65" fmla="*/ 22 h 267"/>
                  <a:gd name="T66" fmla="*/ 140 w 306"/>
                  <a:gd name="T67" fmla="*/ 14 h 267"/>
                  <a:gd name="T68" fmla="*/ 122 w 306"/>
                  <a:gd name="T69" fmla="*/ 10 h 267"/>
                  <a:gd name="T70" fmla="*/ 100 w 306"/>
                  <a:gd name="T71" fmla="*/ 11 h 267"/>
                  <a:gd name="T72" fmla="*/ 77 w 306"/>
                  <a:gd name="T73" fmla="*/ 14 h 267"/>
                  <a:gd name="T74" fmla="*/ 54 w 306"/>
                  <a:gd name="T75" fmla="*/ 19 h 267"/>
                  <a:gd name="T76" fmla="*/ 33 w 306"/>
                  <a:gd name="T77" fmla="*/ 26 h 267"/>
                  <a:gd name="T78" fmla="*/ 16 w 306"/>
                  <a:gd name="T79" fmla="*/ 31 h 267"/>
                  <a:gd name="T80" fmla="*/ 4 w 306"/>
                  <a:gd name="T81" fmla="*/ 35 h 267"/>
                  <a:gd name="T82" fmla="*/ 0 w 306"/>
                  <a:gd name="T83" fmla="*/ 37 h 267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306"/>
                  <a:gd name="T127" fmla="*/ 0 h 267"/>
                  <a:gd name="T128" fmla="*/ 306 w 306"/>
                  <a:gd name="T129" fmla="*/ 267 h 267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306" h="267">
                    <a:moveTo>
                      <a:pt x="0" y="37"/>
                    </a:moveTo>
                    <a:lnTo>
                      <a:pt x="24" y="267"/>
                    </a:lnTo>
                    <a:lnTo>
                      <a:pt x="37" y="259"/>
                    </a:lnTo>
                    <a:lnTo>
                      <a:pt x="51" y="252"/>
                    </a:lnTo>
                    <a:lnTo>
                      <a:pt x="67" y="244"/>
                    </a:lnTo>
                    <a:lnTo>
                      <a:pt x="83" y="236"/>
                    </a:lnTo>
                    <a:lnTo>
                      <a:pt x="97" y="225"/>
                    </a:lnTo>
                    <a:lnTo>
                      <a:pt x="109" y="212"/>
                    </a:lnTo>
                    <a:lnTo>
                      <a:pt x="118" y="197"/>
                    </a:lnTo>
                    <a:lnTo>
                      <a:pt x="121" y="178"/>
                    </a:lnTo>
                    <a:lnTo>
                      <a:pt x="122" y="179"/>
                    </a:lnTo>
                    <a:lnTo>
                      <a:pt x="125" y="182"/>
                    </a:lnTo>
                    <a:lnTo>
                      <a:pt x="129" y="187"/>
                    </a:lnTo>
                    <a:lnTo>
                      <a:pt x="133" y="192"/>
                    </a:lnTo>
                    <a:lnTo>
                      <a:pt x="140" y="197"/>
                    </a:lnTo>
                    <a:lnTo>
                      <a:pt x="146" y="201"/>
                    </a:lnTo>
                    <a:lnTo>
                      <a:pt x="152" y="204"/>
                    </a:lnTo>
                    <a:lnTo>
                      <a:pt x="158" y="206"/>
                    </a:lnTo>
                    <a:lnTo>
                      <a:pt x="163" y="205"/>
                    </a:lnTo>
                    <a:lnTo>
                      <a:pt x="166" y="204"/>
                    </a:lnTo>
                    <a:lnTo>
                      <a:pt x="169" y="201"/>
                    </a:lnTo>
                    <a:lnTo>
                      <a:pt x="171" y="199"/>
                    </a:lnTo>
                    <a:lnTo>
                      <a:pt x="175" y="196"/>
                    </a:lnTo>
                    <a:lnTo>
                      <a:pt x="182" y="194"/>
                    </a:lnTo>
                    <a:lnTo>
                      <a:pt x="193" y="192"/>
                    </a:lnTo>
                    <a:lnTo>
                      <a:pt x="209" y="192"/>
                    </a:lnTo>
                    <a:lnTo>
                      <a:pt x="228" y="191"/>
                    </a:lnTo>
                    <a:lnTo>
                      <a:pt x="245" y="191"/>
                    </a:lnTo>
                    <a:lnTo>
                      <a:pt x="261" y="189"/>
                    </a:lnTo>
                    <a:lnTo>
                      <a:pt x="276" y="187"/>
                    </a:lnTo>
                    <a:lnTo>
                      <a:pt x="288" y="186"/>
                    </a:lnTo>
                    <a:lnTo>
                      <a:pt x="297" y="184"/>
                    </a:lnTo>
                    <a:lnTo>
                      <a:pt x="303" y="183"/>
                    </a:lnTo>
                    <a:lnTo>
                      <a:pt x="305" y="182"/>
                    </a:lnTo>
                    <a:lnTo>
                      <a:pt x="306" y="181"/>
                    </a:lnTo>
                    <a:lnTo>
                      <a:pt x="306" y="153"/>
                    </a:lnTo>
                    <a:lnTo>
                      <a:pt x="304" y="123"/>
                    </a:lnTo>
                    <a:lnTo>
                      <a:pt x="301" y="93"/>
                    </a:lnTo>
                    <a:lnTo>
                      <a:pt x="298" y="64"/>
                    </a:lnTo>
                    <a:lnTo>
                      <a:pt x="294" y="39"/>
                    </a:lnTo>
                    <a:lnTo>
                      <a:pt x="291" y="18"/>
                    </a:lnTo>
                    <a:lnTo>
                      <a:pt x="288" y="5"/>
                    </a:lnTo>
                    <a:lnTo>
                      <a:pt x="287" y="0"/>
                    </a:lnTo>
                    <a:lnTo>
                      <a:pt x="283" y="4"/>
                    </a:lnTo>
                    <a:lnTo>
                      <a:pt x="274" y="8"/>
                    </a:lnTo>
                    <a:lnTo>
                      <a:pt x="264" y="12"/>
                    </a:lnTo>
                    <a:lnTo>
                      <a:pt x="252" y="14"/>
                    </a:lnTo>
                    <a:lnTo>
                      <a:pt x="241" y="17"/>
                    </a:lnTo>
                    <a:lnTo>
                      <a:pt x="230" y="18"/>
                    </a:lnTo>
                    <a:lnTo>
                      <a:pt x="221" y="19"/>
                    </a:lnTo>
                    <a:lnTo>
                      <a:pt x="214" y="19"/>
                    </a:lnTo>
                    <a:lnTo>
                      <a:pt x="208" y="18"/>
                    </a:lnTo>
                    <a:lnTo>
                      <a:pt x="200" y="17"/>
                    </a:lnTo>
                    <a:lnTo>
                      <a:pt x="191" y="16"/>
                    </a:lnTo>
                    <a:lnTo>
                      <a:pt x="182" y="15"/>
                    </a:lnTo>
                    <a:lnTo>
                      <a:pt x="174" y="14"/>
                    </a:lnTo>
                    <a:lnTo>
                      <a:pt x="167" y="14"/>
                    </a:lnTo>
                    <a:lnTo>
                      <a:pt x="163" y="14"/>
                    </a:lnTo>
                    <a:lnTo>
                      <a:pt x="161" y="14"/>
                    </a:lnTo>
                    <a:lnTo>
                      <a:pt x="203" y="54"/>
                    </a:lnTo>
                    <a:lnTo>
                      <a:pt x="197" y="49"/>
                    </a:lnTo>
                    <a:lnTo>
                      <a:pt x="191" y="43"/>
                    </a:lnTo>
                    <a:lnTo>
                      <a:pt x="183" y="38"/>
                    </a:lnTo>
                    <a:lnTo>
                      <a:pt x="175" y="32"/>
                    </a:lnTo>
                    <a:lnTo>
                      <a:pt x="167" y="27"/>
                    </a:lnTo>
                    <a:lnTo>
                      <a:pt x="158" y="22"/>
                    </a:lnTo>
                    <a:lnTo>
                      <a:pt x="149" y="18"/>
                    </a:lnTo>
                    <a:lnTo>
                      <a:pt x="140" y="14"/>
                    </a:lnTo>
                    <a:lnTo>
                      <a:pt x="131" y="11"/>
                    </a:lnTo>
                    <a:lnTo>
                      <a:pt x="122" y="10"/>
                    </a:lnTo>
                    <a:lnTo>
                      <a:pt x="111" y="10"/>
                    </a:lnTo>
                    <a:lnTo>
                      <a:pt x="100" y="11"/>
                    </a:lnTo>
                    <a:lnTo>
                      <a:pt x="89" y="13"/>
                    </a:lnTo>
                    <a:lnTo>
                      <a:pt x="77" y="14"/>
                    </a:lnTo>
                    <a:lnTo>
                      <a:pt x="65" y="17"/>
                    </a:lnTo>
                    <a:lnTo>
                      <a:pt x="54" y="19"/>
                    </a:lnTo>
                    <a:lnTo>
                      <a:pt x="43" y="23"/>
                    </a:lnTo>
                    <a:lnTo>
                      <a:pt x="33" y="26"/>
                    </a:lnTo>
                    <a:lnTo>
                      <a:pt x="24" y="28"/>
                    </a:lnTo>
                    <a:lnTo>
                      <a:pt x="16" y="31"/>
                    </a:lnTo>
                    <a:lnTo>
                      <a:pt x="9" y="33"/>
                    </a:lnTo>
                    <a:lnTo>
                      <a:pt x="4" y="35"/>
                    </a:lnTo>
                    <a:lnTo>
                      <a:pt x="2" y="3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002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54" name="Freeform 19"/>
              <p:cNvSpPr>
                <a:spLocks/>
              </p:cNvSpPr>
              <p:nvPr/>
            </p:nvSpPr>
            <p:spPr bwMode="auto">
              <a:xfrm>
                <a:off x="4882" y="1468"/>
                <a:ext cx="282" cy="115"/>
              </a:xfrm>
              <a:custGeom>
                <a:avLst/>
                <a:gdLst>
                  <a:gd name="T0" fmla="*/ 185 w 282"/>
                  <a:gd name="T1" fmla="*/ 14 h 115"/>
                  <a:gd name="T2" fmla="*/ 169 w 282"/>
                  <a:gd name="T3" fmla="*/ 14 h 115"/>
                  <a:gd name="T4" fmla="*/ 158 w 282"/>
                  <a:gd name="T5" fmla="*/ 16 h 115"/>
                  <a:gd name="T6" fmla="*/ 151 w 282"/>
                  <a:gd name="T7" fmla="*/ 18 h 115"/>
                  <a:gd name="T8" fmla="*/ 147 w 282"/>
                  <a:gd name="T9" fmla="*/ 21 h 115"/>
                  <a:gd name="T10" fmla="*/ 145 w 282"/>
                  <a:gd name="T11" fmla="*/ 23 h 115"/>
                  <a:gd name="T12" fmla="*/ 142 w 282"/>
                  <a:gd name="T13" fmla="*/ 26 h 115"/>
                  <a:gd name="T14" fmla="*/ 139 w 282"/>
                  <a:gd name="T15" fmla="*/ 27 h 115"/>
                  <a:gd name="T16" fmla="*/ 134 w 282"/>
                  <a:gd name="T17" fmla="*/ 28 h 115"/>
                  <a:gd name="T18" fmla="*/ 128 w 282"/>
                  <a:gd name="T19" fmla="*/ 26 h 115"/>
                  <a:gd name="T20" fmla="*/ 122 w 282"/>
                  <a:gd name="T21" fmla="*/ 23 h 115"/>
                  <a:gd name="T22" fmla="*/ 116 w 282"/>
                  <a:gd name="T23" fmla="*/ 19 h 115"/>
                  <a:gd name="T24" fmla="*/ 109 w 282"/>
                  <a:gd name="T25" fmla="*/ 14 h 115"/>
                  <a:gd name="T26" fmla="*/ 105 w 282"/>
                  <a:gd name="T27" fmla="*/ 9 h 115"/>
                  <a:gd name="T28" fmla="*/ 101 w 282"/>
                  <a:gd name="T29" fmla="*/ 4 h 115"/>
                  <a:gd name="T30" fmla="*/ 98 w 282"/>
                  <a:gd name="T31" fmla="*/ 1 h 115"/>
                  <a:gd name="T32" fmla="*/ 97 w 282"/>
                  <a:gd name="T33" fmla="*/ 0 h 115"/>
                  <a:gd name="T34" fmla="*/ 94 w 282"/>
                  <a:gd name="T35" fmla="*/ 19 h 115"/>
                  <a:gd name="T36" fmla="*/ 85 w 282"/>
                  <a:gd name="T37" fmla="*/ 34 h 115"/>
                  <a:gd name="T38" fmla="*/ 73 w 282"/>
                  <a:gd name="T39" fmla="*/ 47 h 115"/>
                  <a:gd name="T40" fmla="*/ 59 w 282"/>
                  <a:gd name="T41" fmla="*/ 58 h 115"/>
                  <a:gd name="T42" fmla="*/ 43 w 282"/>
                  <a:gd name="T43" fmla="*/ 66 h 115"/>
                  <a:gd name="T44" fmla="*/ 27 w 282"/>
                  <a:gd name="T45" fmla="*/ 74 h 115"/>
                  <a:gd name="T46" fmla="*/ 13 w 282"/>
                  <a:gd name="T47" fmla="*/ 81 h 115"/>
                  <a:gd name="T48" fmla="*/ 0 w 282"/>
                  <a:gd name="T49" fmla="*/ 89 h 115"/>
                  <a:gd name="T50" fmla="*/ 4 w 282"/>
                  <a:gd name="T51" fmla="*/ 111 h 115"/>
                  <a:gd name="T52" fmla="*/ 17 w 282"/>
                  <a:gd name="T53" fmla="*/ 113 h 115"/>
                  <a:gd name="T54" fmla="*/ 34 w 282"/>
                  <a:gd name="T55" fmla="*/ 114 h 115"/>
                  <a:gd name="T56" fmla="*/ 52 w 282"/>
                  <a:gd name="T57" fmla="*/ 115 h 115"/>
                  <a:gd name="T58" fmla="*/ 70 w 282"/>
                  <a:gd name="T59" fmla="*/ 114 h 115"/>
                  <a:gd name="T60" fmla="*/ 90 w 282"/>
                  <a:gd name="T61" fmla="*/ 113 h 115"/>
                  <a:gd name="T62" fmla="*/ 111 w 282"/>
                  <a:gd name="T63" fmla="*/ 111 h 115"/>
                  <a:gd name="T64" fmla="*/ 132 w 282"/>
                  <a:gd name="T65" fmla="*/ 108 h 115"/>
                  <a:gd name="T66" fmla="*/ 153 w 282"/>
                  <a:gd name="T67" fmla="*/ 104 h 115"/>
                  <a:gd name="T68" fmla="*/ 173 w 282"/>
                  <a:gd name="T69" fmla="*/ 100 h 115"/>
                  <a:gd name="T70" fmla="*/ 193 w 282"/>
                  <a:gd name="T71" fmla="*/ 95 h 115"/>
                  <a:gd name="T72" fmla="*/ 211 w 282"/>
                  <a:gd name="T73" fmla="*/ 89 h 115"/>
                  <a:gd name="T74" fmla="*/ 227 w 282"/>
                  <a:gd name="T75" fmla="*/ 83 h 115"/>
                  <a:gd name="T76" fmla="*/ 242 w 282"/>
                  <a:gd name="T77" fmla="*/ 76 h 115"/>
                  <a:gd name="T78" fmla="*/ 254 w 282"/>
                  <a:gd name="T79" fmla="*/ 69 h 115"/>
                  <a:gd name="T80" fmla="*/ 265 w 282"/>
                  <a:gd name="T81" fmla="*/ 61 h 115"/>
                  <a:gd name="T82" fmla="*/ 272 w 282"/>
                  <a:gd name="T83" fmla="*/ 53 h 115"/>
                  <a:gd name="T84" fmla="*/ 276 w 282"/>
                  <a:gd name="T85" fmla="*/ 44 h 115"/>
                  <a:gd name="T86" fmla="*/ 279 w 282"/>
                  <a:gd name="T87" fmla="*/ 33 h 115"/>
                  <a:gd name="T88" fmla="*/ 281 w 282"/>
                  <a:gd name="T89" fmla="*/ 19 h 115"/>
                  <a:gd name="T90" fmla="*/ 282 w 282"/>
                  <a:gd name="T91" fmla="*/ 3 h 115"/>
                  <a:gd name="T92" fmla="*/ 281 w 282"/>
                  <a:gd name="T93" fmla="*/ 4 h 115"/>
                  <a:gd name="T94" fmla="*/ 279 w 282"/>
                  <a:gd name="T95" fmla="*/ 5 h 115"/>
                  <a:gd name="T96" fmla="*/ 273 w 282"/>
                  <a:gd name="T97" fmla="*/ 6 h 115"/>
                  <a:gd name="T98" fmla="*/ 264 w 282"/>
                  <a:gd name="T99" fmla="*/ 8 h 115"/>
                  <a:gd name="T100" fmla="*/ 252 w 282"/>
                  <a:gd name="T101" fmla="*/ 9 h 115"/>
                  <a:gd name="T102" fmla="*/ 237 w 282"/>
                  <a:gd name="T103" fmla="*/ 11 h 115"/>
                  <a:gd name="T104" fmla="*/ 221 w 282"/>
                  <a:gd name="T105" fmla="*/ 13 h 115"/>
                  <a:gd name="T106" fmla="*/ 204 w 282"/>
                  <a:gd name="T107" fmla="*/ 13 h 115"/>
                  <a:gd name="T108" fmla="*/ 185 w 282"/>
                  <a:gd name="T109" fmla="*/ 14 h 11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282"/>
                  <a:gd name="T166" fmla="*/ 0 h 115"/>
                  <a:gd name="T167" fmla="*/ 282 w 282"/>
                  <a:gd name="T168" fmla="*/ 115 h 115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282" h="115">
                    <a:moveTo>
                      <a:pt x="185" y="14"/>
                    </a:moveTo>
                    <a:lnTo>
                      <a:pt x="169" y="14"/>
                    </a:lnTo>
                    <a:lnTo>
                      <a:pt x="158" y="16"/>
                    </a:lnTo>
                    <a:lnTo>
                      <a:pt x="151" y="18"/>
                    </a:lnTo>
                    <a:lnTo>
                      <a:pt x="147" y="21"/>
                    </a:lnTo>
                    <a:lnTo>
                      <a:pt x="145" y="23"/>
                    </a:lnTo>
                    <a:lnTo>
                      <a:pt x="142" y="26"/>
                    </a:lnTo>
                    <a:lnTo>
                      <a:pt x="139" y="27"/>
                    </a:lnTo>
                    <a:lnTo>
                      <a:pt x="134" y="28"/>
                    </a:lnTo>
                    <a:lnTo>
                      <a:pt x="128" y="26"/>
                    </a:lnTo>
                    <a:lnTo>
                      <a:pt x="122" y="23"/>
                    </a:lnTo>
                    <a:lnTo>
                      <a:pt x="116" y="19"/>
                    </a:lnTo>
                    <a:lnTo>
                      <a:pt x="109" y="14"/>
                    </a:lnTo>
                    <a:lnTo>
                      <a:pt x="105" y="9"/>
                    </a:lnTo>
                    <a:lnTo>
                      <a:pt x="101" y="4"/>
                    </a:lnTo>
                    <a:lnTo>
                      <a:pt x="98" y="1"/>
                    </a:lnTo>
                    <a:lnTo>
                      <a:pt x="97" y="0"/>
                    </a:lnTo>
                    <a:lnTo>
                      <a:pt x="94" y="19"/>
                    </a:lnTo>
                    <a:lnTo>
                      <a:pt x="85" y="34"/>
                    </a:lnTo>
                    <a:lnTo>
                      <a:pt x="73" y="47"/>
                    </a:lnTo>
                    <a:lnTo>
                      <a:pt x="59" y="58"/>
                    </a:lnTo>
                    <a:lnTo>
                      <a:pt x="43" y="66"/>
                    </a:lnTo>
                    <a:lnTo>
                      <a:pt x="27" y="74"/>
                    </a:lnTo>
                    <a:lnTo>
                      <a:pt x="13" y="81"/>
                    </a:lnTo>
                    <a:lnTo>
                      <a:pt x="0" y="89"/>
                    </a:lnTo>
                    <a:lnTo>
                      <a:pt x="4" y="111"/>
                    </a:lnTo>
                    <a:lnTo>
                      <a:pt x="17" y="113"/>
                    </a:lnTo>
                    <a:lnTo>
                      <a:pt x="34" y="114"/>
                    </a:lnTo>
                    <a:lnTo>
                      <a:pt x="52" y="115"/>
                    </a:lnTo>
                    <a:lnTo>
                      <a:pt x="70" y="114"/>
                    </a:lnTo>
                    <a:lnTo>
                      <a:pt x="90" y="113"/>
                    </a:lnTo>
                    <a:lnTo>
                      <a:pt x="111" y="111"/>
                    </a:lnTo>
                    <a:lnTo>
                      <a:pt x="132" y="108"/>
                    </a:lnTo>
                    <a:lnTo>
                      <a:pt x="153" y="104"/>
                    </a:lnTo>
                    <a:lnTo>
                      <a:pt x="173" y="100"/>
                    </a:lnTo>
                    <a:lnTo>
                      <a:pt x="193" y="95"/>
                    </a:lnTo>
                    <a:lnTo>
                      <a:pt x="211" y="89"/>
                    </a:lnTo>
                    <a:lnTo>
                      <a:pt x="227" y="83"/>
                    </a:lnTo>
                    <a:lnTo>
                      <a:pt x="242" y="76"/>
                    </a:lnTo>
                    <a:lnTo>
                      <a:pt x="254" y="69"/>
                    </a:lnTo>
                    <a:lnTo>
                      <a:pt x="265" y="61"/>
                    </a:lnTo>
                    <a:lnTo>
                      <a:pt x="272" y="53"/>
                    </a:lnTo>
                    <a:lnTo>
                      <a:pt x="276" y="44"/>
                    </a:lnTo>
                    <a:lnTo>
                      <a:pt x="279" y="33"/>
                    </a:lnTo>
                    <a:lnTo>
                      <a:pt x="281" y="19"/>
                    </a:lnTo>
                    <a:lnTo>
                      <a:pt x="282" y="3"/>
                    </a:lnTo>
                    <a:lnTo>
                      <a:pt x="281" y="4"/>
                    </a:lnTo>
                    <a:lnTo>
                      <a:pt x="279" y="5"/>
                    </a:lnTo>
                    <a:lnTo>
                      <a:pt x="273" y="6"/>
                    </a:lnTo>
                    <a:lnTo>
                      <a:pt x="264" y="8"/>
                    </a:lnTo>
                    <a:lnTo>
                      <a:pt x="252" y="9"/>
                    </a:lnTo>
                    <a:lnTo>
                      <a:pt x="237" y="11"/>
                    </a:lnTo>
                    <a:lnTo>
                      <a:pt x="221" y="13"/>
                    </a:lnTo>
                    <a:lnTo>
                      <a:pt x="204" y="13"/>
                    </a:lnTo>
                    <a:lnTo>
                      <a:pt x="185" y="14"/>
                    </a:lnTo>
                    <a:close/>
                  </a:path>
                </a:pathLst>
              </a:custGeom>
              <a:solidFill>
                <a:srgbClr val="0000C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55" name="Freeform 20"/>
              <p:cNvSpPr>
                <a:spLocks/>
              </p:cNvSpPr>
              <p:nvPr/>
            </p:nvSpPr>
            <p:spPr bwMode="auto">
              <a:xfrm>
                <a:off x="4849" y="1328"/>
                <a:ext cx="131" cy="252"/>
              </a:xfrm>
              <a:custGeom>
                <a:avLst/>
                <a:gdLst>
                  <a:gd name="T0" fmla="*/ 1 w 131"/>
                  <a:gd name="T1" fmla="*/ 31 h 252"/>
                  <a:gd name="T2" fmla="*/ 0 w 131"/>
                  <a:gd name="T3" fmla="*/ 30 h 252"/>
                  <a:gd name="T4" fmla="*/ 0 w 131"/>
                  <a:gd name="T5" fmla="*/ 24 h 252"/>
                  <a:gd name="T6" fmla="*/ 0 w 131"/>
                  <a:gd name="T7" fmla="*/ 17 h 252"/>
                  <a:gd name="T8" fmla="*/ 2 w 131"/>
                  <a:gd name="T9" fmla="*/ 10 h 252"/>
                  <a:gd name="T10" fmla="*/ 6 w 131"/>
                  <a:gd name="T11" fmla="*/ 4 h 252"/>
                  <a:gd name="T12" fmla="*/ 14 w 131"/>
                  <a:gd name="T13" fmla="*/ 0 h 252"/>
                  <a:gd name="T14" fmla="*/ 26 w 131"/>
                  <a:gd name="T15" fmla="*/ 0 h 252"/>
                  <a:gd name="T16" fmla="*/ 44 w 131"/>
                  <a:gd name="T17" fmla="*/ 6 h 252"/>
                  <a:gd name="T18" fmla="*/ 64 w 131"/>
                  <a:gd name="T19" fmla="*/ 16 h 252"/>
                  <a:gd name="T20" fmla="*/ 83 w 131"/>
                  <a:gd name="T21" fmla="*/ 29 h 252"/>
                  <a:gd name="T22" fmla="*/ 98 w 131"/>
                  <a:gd name="T23" fmla="*/ 45 h 252"/>
                  <a:gd name="T24" fmla="*/ 112 w 131"/>
                  <a:gd name="T25" fmla="*/ 64 h 252"/>
                  <a:gd name="T26" fmla="*/ 121 w 131"/>
                  <a:gd name="T27" fmla="*/ 86 h 252"/>
                  <a:gd name="T28" fmla="*/ 128 w 131"/>
                  <a:gd name="T29" fmla="*/ 111 h 252"/>
                  <a:gd name="T30" fmla="*/ 131 w 131"/>
                  <a:gd name="T31" fmla="*/ 138 h 252"/>
                  <a:gd name="T32" fmla="*/ 129 w 131"/>
                  <a:gd name="T33" fmla="*/ 168 h 252"/>
                  <a:gd name="T34" fmla="*/ 123 w 131"/>
                  <a:gd name="T35" fmla="*/ 195 h 252"/>
                  <a:gd name="T36" fmla="*/ 113 w 131"/>
                  <a:gd name="T37" fmla="*/ 216 h 252"/>
                  <a:gd name="T38" fmla="*/ 101 w 131"/>
                  <a:gd name="T39" fmla="*/ 232 h 252"/>
                  <a:gd name="T40" fmla="*/ 87 w 131"/>
                  <a:gd name="T41" fmla="*/ 242 h 252"/>
                  <a:gd name="T42" fmla="*/ 74 w 131"/>
                  <a:gd name="T43" fmla="*/ 249 h 252"/>
                  <a:gd name="T44" fmla="*/ 59 w 131"/>
                  <a:gd name="T45" fmla="*/ 251 h 252"/>
                  <a:gd name="T46" fmla="*/ 47 w 131"/>
                  <a:gd name="T47" fmla="*/ 252 h 252"/>
                  <a:gd name="T48" fmla="*/ 37 w 131"/>
                  <a:gd name="T49" fmla="*/ 251 h 252"/>
                  <a:gd name="T50" fmla="*/ 28 w 131"/>
                  <a:gd name="T51" fmla="*/ 248 h 252"/>
                  <a:gd name="T52" fmla="*/ 22 w 131"/>
                  <a:gd name="T53" fmla="*/ 244 h 252"/>
                  <a:gd name="T54" fmla="*/ 16 w 131"/>
                  <a:gd name="T55" fmla="*/ 239 h 252"/>
                  <a:gd name="T56" fmla="*/ 12 w 131"/>
                  <a:gd name="T57" fmla="*/ 234 h 252"/>
                  <a:gd name="T58" fmla="*/ 9 w 131"/>
                  <a:gd name="T59" fmla="*/ 229 h 252"/>
                  <a:gd name="T60" fmla="*/ 7 w 131"/>
                  <a:gd name="T61" fmla="*/ 225 h 252"/>
                  <a:gd name="T62" fmla="*/ 6 w 131"/>
                  <a:gd name="T63" fmla="*/ 222 h 252"/>
                  <a:gd name="T64" fmla="*/ 6 w 131"/>
                  <a:gd name="T65" fmla="*/ 221 h 252"/>
                  <a:gd name="T66" fmla="*/ 1 w 131"/>
                  <a:gd name="T67" fmla="*/ 31 h 252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31"/>
                  <a:gd name="T103" fmla="*/ 0 h 252"/>
                  <a:gd name="T104" fmla="*/ 131 w 131"/>
                  <a:gd name="T105" fmla="*/ 252 h 252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31" h="252">
                    <a:moveTo>
                      <a:pt x="1" y="31"/>
                    </a:moveTo>
                    <a:lnTo>
                      <a:pt x="0" y="30"/>
                    </a:lnTo>
                    <a:lnTo>
                      <a:pt x="0" y="24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4" y="0"/>
                    </a:lnTo>
                    <a:lnTo>
                      <a:pt x="26" y="0"/>
                    </a:lnTo>
                    <a:lnTo>
                      <a:pt x="44" y="6"/>
                    </a:lnTo>
                    <a:lnTo>
                      <a:pt x="64" y="16"/>
                    </a:lnTo>
                    <a:lnTo>
                      <a:pt x="83" y="29"/>
                    </a:lnTo>
                    <a:lnTo>
                      <a:pt x="98" y="45"/>
                    </a:lnTo>
                    <a:lnTo>
                      <a:pt x="112" y="64"/>
                    </a:lnTo>
                    <a:lnTo>
                      <a:pt x="121" y="86"/>
                    </a:lnTo>
                    <a:lnTo>
                      <a:pt x="128" y="111"/>
                    </a:lnTo>
                    <a:lnTo>
                      <a:pt x="131" y="138"/>
                    </a:lnTo>
                    <a:lnTo>
                      <a:pt x="129" y="168"/>
                    </a:lnTo>
                    <a:lnTo>
                      <a:pt x="123" y="195"/>
                    </a:lnTo>
                    <a:lnTo>
                      <a:pt x="113" y="216"/>
                    </a:lnTo>
                    <a:lnTo>
                      <a:pt x="101" y="232"/>
                    </a:lnTo>
                    <a:lnTo>
                      <a:pt x="87" y="242"/>
                    </a:lnTo>
                    <a:lnTo>
                      <a:pt x="74" y="249"/>
                    </a:lnTo>
                    <a:lnTo>
                      <a:pt x="59" y="251"/>
                    </a:lnTo>
                    <a:lnTo>
                      <a:pt x="47" y="252"/>
                    </a:lnTo>
                    <a:lnTo>
                      <a:pt x="37" y="251"/>
                    </a:lnTo>
                    <a:lnTo>
                      <a:pt x="28" y="248"/>
                    </a:lnTo>
                    <a:lnTo>
                      <a:pt x="22" y="244"/>
                    </a:lnTo>
                    <a:lnTo>
                      <a:pt x="16" y="239"/>
                    </a:lnTo>
                    <a:lnTo>
                      <a:pt x="12" y="234"/>
                    </a:lnTo>
                    <a:lnTo>
                      <a:pt x="9" y="229"/>
                    </a:lnTo>
                    <a:lnTo>
                      <a:pt x="7" y="225"/>
                    </a:lnTo>
                    <a:lnTo>
                      <a:pt x="6" y="222"/>
                    </a:lnTo>
                    <a:lnTo>
                      <a:pt x="6" y="221"/>
                    </a:lnTo>
                    <a:lnTo>
                      <a:pt x="1" y="3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56" name="Freeform 21"/>
              <p:cNvSpPr>
                <a:spLocks/>
              </p:cNvSpPr>
              <p:nvPr/>
            </p:nvSpPr>
            <p:spPr bwMode="auto">
              <a:xfrm>
                <a:off x="4505" y="1247"/>
                <a:ext cx="420" cy="281"/>
              </a:xfrm>
              <a:custGeom>
                <a:avLst/>
                <a:gdLst>
                  <a:gd name="T0" fmla="*/ 0 w 420"/>
                  <a:gd name="T1" fmla="*/ 164 h 281"/>
                  <a:gd name="T2" fmla="*/ 5 w 420"/>
                  <a:gd name="T3" fmla="*/ 138 h 281"/>
                  <a:gd name="T4" fmla="*/ 18 w 420"/>
                  <a:gd name="T5" fmla="*/ 106 h 281"/>
                  <a:gd name="T6" fmla="*/ 36 w 420"/>
                  <a:gd name="T7" fmla="*/ 72 h 281"/>
                  <a:gd name="T8" fmla="*/ 48 w 420"/>
                  <a:gd name="T9" fmla="*/ 52 h 281"/>
                  <a:gd name="T10" fmla="*/ 60 w 420"/>
                  <a:gd name="T11" fmla="*/ 46 h 281"/>
                  <a:gd name="T12" fmla="*/ 79 w 420"/>
                  <a:gd name="T13" fmla="*/ 36 h 281"/>
                  <a:gd name="T14" fmla="*/ 100 w 420"/>
                  <a:gd name="T15" fmla="*/ 26 h 281"/>
                  <a:gd name="T16" fmla="*/ 121 w 420"/>
                  <a:gd name="T17" fmla="*/ 17 h 281"/>
                  <a:gd name="T18" fmla="*/ 141 w 420"/>
                  <a:gd name="T19" fmla="*/ 9 h 281"/>
                  <a:gd name="T20" fmla="*/ 161 w 420"/>
                  <a:gd name="T21" fmla="*/ 3 h 281"/>
                  <a:gd name="T22" fmla="*/ 179 w 420"/>
                  <a:gd name="T23" fmla="*/ 0 h 281"/>
                  <a:gd name="T24" fmla="*/ 192 w 420"/>
                  <a:gd name="T25" fmla="*/ 1 h 281"/>
                  <a:gd name="T26" fmla="*/ 207 w 420"/>
                  <a:gd name="T27" fmla="*/ 10 h 281"/>
                  <a:gd name="T28" fmla="*/ 231 w 420"/>
                  <a:gd name="T29" fmla="*/ 34 h 281"/>
                  <a:gd name="T30" fmla="*/ 260 w 420"/>
                  <a:gd name="T31" fmla="*/ 63 h 281"/>
                  <a:gd name="T32" fmla="*/ 282 w 420"/>
                  <a:gd name="T33" fmla="*/ 89 h 281"/>
                  <a:gd name="T34" fmla="*/ 367 w 420"/>
                  <a:gd name="T35" fmla="*/ 151 h 281"/>
                  <a:gd name="T36" fmla="*/ 382 w 420"/>
                  <a:gd name="T37" fmla="*/ 156 h 281"/>
                  <a:gd name="T38" fmla="*/ 401 w 420"/>
                  <a:gd name="T39" fmla="*/ 184 h 281"/>
                  <a:gd name="T40" fmla="*/ 416 w 420"/>
                  <a:gd name="T41" fmla="*/ 215 h 281"/>
                  <a:gd name="T42" fmla="*/ 420 w 420"/>
                  <a:gd name="T43" fmla="*/ 247 h 281"/>
                  <a:gd name="T44" fmla="*/ 404 w 420"/>
                  <a:gd name="T45" fmla="*/ 272 h 281"/>
                  <a:gd name="T46" fmla="*/ 390 w 420"/>
                  <a:gd name="T47" fmla="*/ 278 h 281"/>
                  <a:gd name="T48" fmla="*/ 372 w 420"/>
                  <a:gd name="T49" fmla="*/ 279 h 281"/>
                  <a:gd name="T50" fmla="*/ 352 w 420"/>
                  <a:gd name="T51" fmla="*/ 276 h 281"/>
                  <a:gd name="T52" fmla="*/ 333 w 420"/>
                  <a:gd name="T53" fmla="*/ 272 h 281"/>
                  <a:gd name="T54" fmla="*/ 314 w 420"/>
                  <a:gd name="T55" fmla="*/ 265 h 281"/>
                  <a:gd name="T56" fmla="*/ 299 w 420"/>
                  <a:gd name="T57" fmla="*/ 259 h 281"/>
                  <a:gd name="T58" fmla="*/ 288 w 420"/>
                  <a:gd name="T59" fmla="*/ 255 h 281"/>
                  <a:gd name="T60" fmla="*/ 282 w 420"/>
                  <a:gd name="T61" fmla="*/ 253 h 281"/>
                  <a:gd name="T62" fmla="*/ 271 w 420"/>
                  <a:gd name="T63" fmla="*/ 258 h 281"/>
                  <a:gd name="T64" fmla="*/ 252 w 420"/>
                  <a:gd name="T65" fmla="*/ 259 h 281"/>
                  <a:gd name="T66" fmla="*/ 231 w 420"/>
                  <a:gd name="T67" fmla="*/ 256 h 281"/>
                  <a:gd name="T68" fmla="*/ 210 w 420"/>
                  <a:gd name="T69" fmla="*/ 249 h 281"/>
                  <a:gd name="T70" fmla="*/ 194 w 420"/>
                  <a:gd name="T71" fmla="*/ 260 h 281"/>
                  <a:gd name="T72" fmla="*/ 175 w 420"/>
                  <a:gd name="T73" fmla="*/ 270 h 281"/>
                  <a:gd name="T74" fmla="*/ 157 w 420"/>
                  <a:gd name="T75" fmla="*/ 277 h 281"/>
                  <a:gd name="T76" fmla="*/ 148 w 420"/>
                  <a:gd name="T77" fmla="*/ 280 h 281"/>
                  <a:gd name="T78" fmla="*/ 135 w 420"/>
                  <a:gd name="T79" fmla="*/ 279 h 281"/>
                  <a:gd name="T80" fmla="*/ 124 w 420"/>
                  <a:gd name="T81" fmla="*/ 270 h 281"/>
                  <a:gd name="T82" fmla="*/ 115 w 420"/>
                  <a:gd name="T83" fmla="*/ 258 h 281"/>
                  <a:gd name="T84" fmla="*/ 108 w 420"/>
                  <a:gd name="T85" fmla="*/ 245 h 281"/>
                  <a:gd name="T86" fmla="*/ 80 w 420"/>
                  <a:gd name="T87" fmla="*/ 238 h 281"/>
                  <a:gd name="T88" fmla="*/ 64 w 420"/>
                  <a:gd name="T89" fmla="*/ 232 h 281"/>
                  <a:gd name="T90" fmla="*/ 56 w 420"/>
                  <a:gd name="T91" fmla="*/ 227 h 281"/>
                  <a:gd name="T92" fmla="*/ 53 w 420"/>
                  <a:gd name="T93" fmla="*/ 224 h 281"/>
                  <a:gd name="T94" fmla="*/ 48 w 420"/>
                  <a:gd name="T95" fmla="*/ 209 h 281"/>
                  <a:gd name="T96" fmla="*/ 42 w 420"/>
                  <a:gd name="T97" fmla="*/ 181 h 281"/>
                  <a:gd name="T98" fmla="*/ 38 w 420"/>
                  <a:gd name="T99" fmla="*/ 183 h 281"/>
                  <a:gd name="T100" fmla="*/ 32 w 420"/>
                  <a:gd name="T101" fmla="*/ 185 h 281"/>
                  <a:gd name="T102" fmla="*/ 22 w 420"/>
                  <a:gd name="T103" fmla="*/ 185 h 281"/>
                  <a:gd name="T104" fmla="*/ 13 w 420"/>
                  <a:gd name="T105" fmla="*/ 182 h 281"/>
                  <a:gd name="T106" fmla="*/ 7 w 420"/>
                  <a:gd name="T107" fmla="*/ 179 h 281"/>
                  <a:gd name="T108" fmla="*/ 4 w 420"/>
                  <a:gd name="T109" fmla="*/ 177 h 281"/>
                  <a:gd name="T110" fmla="*/ 1 w 420"/>
                  <a:gd name="T111" fmla="*/ 173 h 281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420"/>
                  <a:gd name="T169" fmla="*/ 0 h 281"/>
                  <a:gd name="T170" fmla="*/ 420 w 420"/>
                  <a:gd name="T171" fmla="*/ 281 h 281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420" h="281">
                    <a:moveTo>
                      <a:pt x="1" y="173"/>
                    </a:moveTo>
                    <a:lnTo>
                      <a:pt x="0" y="164"/>
                    </a:lnTo>
                    <a:lnTo>
                      <a:pt x="1" y="152"/>
                    </a:lnTo>
                    <a:lnTo>
                      <a:pt x="5" y="138"/>
                    </a:lnTo>
                    <a:lnTo>
                      <a:pt x="11" y="122"/>
                    </a:lnTo>
                    <a:lnTo>
                      <a:pt x="18" y="106"/>
                    </a:lnTo>
                    <a:lnTo>
                      <a:pt x="27" y="89"/>
                    </a:lnTo>
                    <a:lnTo>
                      <a:pt x="36" y="72"/>
                    </a:lnTo>
                    <a:lnTo>
                      <a:pt x="46" y="56"/>
                    </a:lnTo>
                    <a:lnTo>
                      <a:pt x="48" y="52"/>
                    </a:lnTo>
                    <a:lnTo>
                      <a:pt x="51" y="51"/>
                    </a:lnTo>
                    <a:lnTo>
                      <a:pt x="60" y="46"/>
                    </a:lnTo>
                    <a:lnTo>
                      <a:pt x="69" y="41"/>
                    </a:lnTo>
                    <a:lnTo>
                      <a:pt x="79" y="36"/>
                    </a:lnTo>
                    <a:lnTo>
                      <a:pt x="89" y="31"/>
                    </a:lnTo>
                    <a:lnTo>
                      <a:pt x="100" y="26"/>
                    </a:lnTo>
                    <a:lnTo>
                      <a:pt x="110" y="21"/>
                    </a:lnTo>
                    <a:lnTo>
                      <a:pt x="121" y="17"/>
                    </a:lnTo>
                    <a:lnTo>
                      <a:pt x="131" y="12"/>
                    </a:lnTo>
                    <a:lnTo>
                      <a:pt x="141" y="9"/>
                    </a:lnTo>
                    <a:lnTo>
                      <a:pt x="152" y="6"/>
                    </a:lnTo>
                    <a:lnTo>
                      <a:pt x="161" y="3"/>
                    </a:lnTo>
                    <a:lnTo>
                      <a:pt x="170" y="1"/>
                    </a:lnTo>
                    <a:lnTo>
                      <a:pt x="179" y="0"/>
                    </a:lnTo>
                    <a:lnTo>
                      <a:pt x="185" y="0"/>
                    </a:lnTo>
                    <a:lnTo>
                      <a:pt x="192" y="1"/>
                    </a:lnTo>
                    <a:lnTo>
                      <a:pt x="197" y="3"/>
                    </a:lnTo>
                    <a:lnTo>
                      <a:pt x="207" y="10"/>
                    </a:lnTo>
                    <a:lnTo>
                      <a:pt x="218" y="21"/>
                    </a:lnTo>
                    <a:lnTo>
                      <a:pt x="231" y="34"/>
                    </a:lnTo>
                    <a:lnTo>
                      <a:pt x="246" y="48"/>
                    </a:lnTo>
                    <a:lnTo>
                      <a:pt x="260" y="63"/>
                    </a:lnTo>
                    <a:lnTo>
                      <a:pt x="272" y="77"/>
                    </a:lnTo>
                    <a:lnTo>
                      <a:pt x="282" y="89"/>
                    </a:lnTo>
                    <a:lnTo>
                      <a:pt x="290" y="97"/>
                    </a:lnTo>
                    <a:lnTo>
                      <a:pt x="367" y="151"/>
                    </a:lnTo>
                    <a:lnTo>
                      <a:pt x="376" y="149"/>
                    </a:lnTo>
                    <a:lnTo>
                      <a:pt x="382" y="156"/>
                    </a:lnTo>
                    <a:lnTo>
                      <a:pt x="392" y="169"/>
                    </a:lnTo>
                    <a:lnTo>
                      <a:pt x="401" y="184"/>
                    </a:lnTo>
                    <a:lnTo>
                      <a:pt x="410" y="199"/>
                    </a:lnTo>
                    <a:lnTo>
                      <a:pt x="416" y="215"/>
                    </a:lnTo>
                    <a:lnTo>
                      <a:pt x="420" y="232"/>
                    </a:lnTo>
                    <a:lnTo>
                      <a:pt x="420" y="247"/>
                    </a:lnTo>
                    <a:lnTo>
                      <a:pt x="414" y="260"/>
                    </a:lnTo>
                    <a:lnTo>
                      <a:pt x="404" y="272"/>
                    </a:lnTo>
                    <a:lnTo>
                      <a:pt x="397" y="275"/>
                    </a:lnTo>
                    <a:lnTo>
                      <a:pt x="390" y="278"/>
                    </a:lnTo>
                    <a:lnTo>
                      <a:pt x="381" y="279"/>
                    </a:lnTo>
                    <a:lnTo>
                      <a:pt x="372" y="279"/>
                    </a:lnTo>
                    <a:lnTo>
                      <a:pt x="362" y="278"/>
                    </a:lnTo>
                    <a:lnTo>
                      <a:pt x="352" y="276"/>
                    </a:lnTo>
                    <a:lnTo>
                      <a:pt x="342" y="274"/>
                    </a:lnTo>
                    <a:lnTo>
                      <a:pt x="333" y="272"/>
                    </a:lnTo>
                    <a:lnTo>
                      <a:pt x="323" y="269"/>
                    </a:lnTo>
                    <a:lnTo>
                      <a:pt x="314" y="265"/>
                    </a:lnTo>
                    <a:lnTo>
                      <a:pt x="306" y="262"/>
                    </a:lnTo>
                    <a:lnTo>
                      <a:pt x="299" y="259"/>
                    </a:lnTo>
                    <a:lnTo>
                      <a:pt x="293" y="257"/>
                    </a:lnTo>
                    <a:lnTo>
                      <a:pt x="288" y="255"/>
                    </a:lnTo>
                    <a:lnTo>
                      <a:pt x="284" y="254"/>
                    </a:lnTo>
                    <a:lnTo>
                      <a:pt x="282" y="253"/>
                    </a:lnTo>
                    <a:lnTo>
                      <a:pt x="278" y="256"/>
                    </a:lnTo>
                    <a:lnTo>
                      <a:pt x="271" y="258"/>
                    </a:lnTo>
                    <a:lnTo>
                      <a:pt x="262" y="259"/>
                    </a:lnTo>
                    <a:lnTo>
                      <a:pt x="252" y="259"/>
                    </a:lnTo>
                    <a:lnTo>
                      <a:pt x="242" y="258"/>
                    </a:lnTo>
                    <a:lnTo>
                      <a:pt x="231" y="256"/>
                    </a:lnTo>
                    <a:lnTo>
                      <a:pt x="220" y="253"/>
                    </a:lnTo>
                    <a:lnTo>
                      <a:pt x="210" y="249"/>
                    </a:lnTo>
                    <a:lnTo>
                      <a:pt x="203" y="255"/>
                    </a:lnTo>
                    <a:lnTo>
                      <a:pt x="194" y="260"/>
                    </a:lnTo>
                    <a:lnTo>
                      <a:pt x="185" y="265"/>
                    </a:lnTo>
                    <a:lnTo>
                      <a:pt x="175" y="270"/>
                    </a:lnTo>
                    <a:lnTo>
                      <a:pt x="166" y="274"/>
                    </a:lnTo>
                    <a:lnTo>
                      <a:pt x="157" y="277"/>
                    </a:lnTo>
                    <a:lnTo>
                      <a:pt x="151" y="280"/>
                    </a:lnTo>
                    <a:lnTo>
                      <a:pt x="148" y="280"/>
                    </a:lnTo>
                    <a:lnTo>
                      <a:pt x="141" y="281"/>
                    </a:lnTo>
                    <a:lnTo>
                      <a:pt x="135" y="279"/>
                    </a:lnTo>
                    <a:lnTo>
                      <a:pt x="128" y="275"/>
                    </a:lnTo>
                    <a:lnTo>
                      <a:pt x="124" y="270"/>
                    </a:lnTo>
                    <a:lnTo>
                      <a:pt x="119" y="265"/>
                    </a:lnTo>
                    <a:lnTo>
                      <a:pt x="115" y="258"/>
                    </a:lnTo>
                    <a:lnTo>
                      <a:pt x="111" y="251"/>
                    </a:lnTo>
                    <a:lnTo>
                      <a:pt x="108" y="245"/>
                    </a:lnTo>
                    <a:lnTo>
                      <a:pt x="93" y="241"/>
                    </a:lnTo>
                    <a:lnTo>
                      <a:pt x="80" y="238"/>
                    </a:lnTo>
                    <a:lnTo>
                      <a:pt x="71" y="235"/>
                    </a:lnTo>
                    <a:lnTo>
                      <a:pt x="64" y="232"/>
                    </a:lnTo>
                    <a:lnTo>
                      <a:pt x="60" y="229"/>
                    </a:lnTo>
                    <a:lnTo>
                      <a:pt x="56" y="227"/>
                    </a:lnTo>
                    <a:lnTo>
                      <a:pt x="55" y="225"/>
                    </a:lnTo>
                    <a:lnTo>
                      <a:pt x="53" y="224"/>
                    </a:lnTo>
                    <a:lnTo>
                      <a:pt x="51" y="219"/>
                    </a:lnTo>
                    <a:lnTo>
                      <a:pt x="48" y="209"/>
                    </a:lnTo>
                    <a:lnTo>
                      <a:pt x="45" y="197"/>
                    </a:lnTo>
                    <a:lnTo>
                      <a:pt x="42" y="181"/>
                    </a:lnTo>
                    <a:lnTo>
                      <a:pt x="40" y="182"/>
                    </a:lnTo>
                    <a:lnTo>
                      <a:pt x="38" y="183"/>
                    </a:lnTo>
                    <a:lnTo>
                      <a:pt x="35" y="184"/>
                    </a:lnTo>
                    <a:lnTo>
                      <a:pt x="32" y="185"/>
                    </a:lnTo>
                    <a:lnTo>
                      <a:pt x="27" y="186"/>
                    </a:lnTo>
                    <a:lnTo>
                      <a:pt x="22" y="185"/>
                    </a:lnTo>
                    <a:lnTo>
                      <a:pt x="17" y="184"/>
                    </a:lnTo>
                    <a:lnTo>
                      <a:pt x="13" y="182"/>
                    </a:lnTo>
                    <a:lnTo>
                      <a:pt x="9" y="181"/>
                    </a:lnTo>
                    <a:lnTo>
                      <a:pt x="7" y="179"/>
                    </a:lnTo>
                    <a:lnTo>
                      <a:pt x="5" y="178"/>
                    </a:lnTo>
                    <a:lnTo>
                      <a:pt x="4" y="177"/>
                    </a:lnTo>
                    <a:lnTo>
                      <a:pt x="2" y="176"/>
                    </a:lnTo>
                    <a:lnTo>
                      <a:pt x="1" y="17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57" name="Freeform 22"/>
              <p:cNvSpPr>
                <a:spLocks/>
              </p:cNvSpPr>
              <p:nvPr/>
            </p:nvSpPr>
            <p:spPr bwMode="auto">
              <a:xfrm>
                <a:off x="4533" y="1263"/>
                <a:ext cx="371" cy="197"/>
              </a:xfrm>
              <a:custGeom>
                <a:avLst/>
                <a:gdLst>
                  <a:gd name="T0" fmla="*/ 371 w 371"/>
                  <a:gd name="T1" fmla="*/ 189 h 197"/>
                  <a:gd name="T2" fmla="*/ 368 w 371"/>
                  <a:gd name="T3" fmla="*/ 189 h 197"/>
                  <a:gd name="T4" fmla="*/ 331 w 371"/>
                  <a:gd name="T5" fmla="*/ 179 h 197"/>
                  <a:gd name="T6" fmla="*/ 287 w 371"/>
                  <a:gd name="T7" fmla="*/ 173 h 197"/>
                  <a:gd name="T8" fmla="*/ 264 w 371"/>
                  <a:gd name="T9" fmla="*/ 183 h 197"/>
                  <a:gd name="T10" fmla="*/ 232 w 371"/>
                  <a:gd name="T11" fmla="*/ 196 h 197"/>
                  <a:gd name="T12" fmla="*/ 198 w 371"/>
                  <a:gd name="T13" fmla="*/ 189 h 197"/>
                  <a:gd name="T14" fmla="*/ 165 w 371"/>
                  <a:gd name="T15" fmla="*/ 169 h 197"/>
                  <a:gd name="T16" fmla="*/ 136 w 371"/>
                  <a:gd name="T17" fmla="*/ 155 h 197"/>
                  <a:gd name="T18" fmla="*/ 117 w 371"/>
                  <a:gd name="T19" fmla="*/ 142 h 197"/>
                  <a:gd name="T20" fmla="*/ 95 w 371"/>
                  <a:gd name="T21" fmla="*/ 124 h 197"/>
                  <a:gd name="T22" fmla="*/ 76 w 371"/>
                  <a:gd name="T23" fmla="*/ 114 h 197"/>
                  <a:gd name="T24" fmla="*/ 67 w 371"/>
                  <a:gd name="T25" fmla="*/ 116 h 197"/>
                  <a:gd name="T26" fmla="*/ 52 w 371"/>
                  <a:gd name="T27" fmla="*/ 116 h 197"/>
                  <a:gd name="T28" fmla="*/ 30 w 371"/>
                  <a:gd name="T29" fmla="*/ 113 h 197"/>
                  <a:gd name="T30" fmla="*/ 7 w 371"/>
                  <a:gd name="T31" fmla="*/ 103 h 197"/>
                  <a:gd name="T32" fmla="*/ 2 w 371"/>
                  <a:gd name="T33" fmla="*/ 95 h 197"/>
                  <a:gd name="T34" fmla="*/ 8 w 371"/>
                  <a:gd name="T35" fmla="*/ 94 h 197"/>
                  <a:gd name="T36" fmla="*/ 21 w 371"/>
                  <a:gd name="T37" fmla="*/ 100 h 197"/>
                  <a:gd name="T38" fmla="*/ 35 w 371"/>
                  <a:gd name="T39" fmla="*/ 73 h 197"/>
                  <a:gd name="T40" fmla="*/ 6 w 371"/>
                  <a:gd name="T41" fmla="*/ 88 h 197"/>
                  <a:gd name="T42" fmla="*/ 18 w 371"/>
                  <a:gd name="T43" fmla="*/ 65 h 197"/>
                  <a:gd name="T44" fmla="*/ 34 w 371"/>
                  <a:gd name="T45" fmla="*/ 60 h 197"/>
                  <a:gd name="T46" fmla="*/ 57 w 371"/>
                  <a:gd name="T47" fmla="*/ 64 h 197"/>
                  <a:gd name="T48" fmla="*/ 83 w 371"/>
                  <a:gd name="T49" fmla="*/ 73 h 197"/>
                  <a:gd name="T50" fmla="*/ 101 w 371"/>
                  <a:gd name="T51" fmla="*/ 76 h 197"/>
                  <a:gd name="T52" fmla="*/ 136 w 371"/>
                  <a:gd name="T53" fmla="*/ 80 h 197"/>
                  <a:gd name="T54" fmla="*/ 157 w 371"/>
                  <a:gd name="T55" fmla="*/ 79 h 197"/>
                  <a:gd name="T56" fmla="*/ 173 w 371"/>
                  <a:gd name="T57" fmla="*/ 76 h 197"/>
                  <a:gd name="T58" fmla="*/ 183 w 371"/>
                  <a:gd name="T59" fmla="*/ 74 h 197"/>
                  <a:gd name="T60" fmla="*/ 187 w 371"/>
                  <a:gd name="T61" fmla="*/ 61 h 197"/>
                  <a:gd name="T62" fmla="*/ 175 w 371"/>
                  <a:gd name="T63" fmla="*/ 63 h 197"/>
                  <a:gd name="T64" fmla="*/ 159 w 371"/>
                  <a:gd name="T65" fmla="*/ 62 h 197"/>
                  <a:gd name="T66" fmla="*/ 142 w 371"/>
                  <a:gd name="T67" fmla="*/ 41 h 197"/>
                  <a:gd name="T68" fmla="*/ 135 w 371"/>
                  <a:gd name="T69" fmla="*/ 16 h 197"/>
                  <a:gd name="T70" fmla="*/ 127 w 371"/>
                  <a:gd name="T71" fmla="*/ 39 h 197"/>
                  <a:gd name="T72" fmla="*/ 108 w 371"/>
                  <a:gd name="T73" fmla="*/ 41 h 197"/>
                  <a:gd name="T74" fmla="*/ 92 w 371"/>
                  <a:gd name="T75" fmla="*/ 37 h 197"/>
                  <a:gd name="T76" fmla="*/ 85 w 371"/>
                  <a:gd name="T77" fmla="*/ 35 h 197"/>
                  <a:gd name="T78" fmla="*/ 60 w 371"/>
                  <a:gd name="T79" fmla="*/ 35 h 197"/>
                  <a:gd name="T80" fmla="*/ 91 w 371"/>
                  <a:gd name="T81" fmla="*/ 20 h 197"/>
                  <a:gd name="T82" fmla="*/ 138 w 371"/>
                  <a:gd name="T83" fmla="*/ 3 h 197"/>
                  <a:gd name="T84" fmla="*/ 155 w 371"/>
                  <a:gd name="T85" fmla="*/ 0 h 197"/>
                  <a:gd name="T86" fmla="*/ 169 w 371"/>
                  <a:gd name="T87" fmla="*/ 3 h 197"/>
                  <a:gd name="T88" fmla="*/ 186 w 371"/>
                  <a:gd name="T89" fmla="*/ 19 h 197"/>
                  <a:gd name="T90" fmla="*/ 206 w 371"/>
                  <a:gd name="T91" fmla="*/ 39 h 197"/>
                  <a:gd name="T92" fmla="*/ 216 w 371"/>
                  <a:gd name="T93" fmla="*/ 53 h 197"/>
                  <a:gd name="T94" fmla="*/ 224 w 371"/>
                  <a:gd name="T95" fmla="*/ 68 h 197"/>
                  <a:gd name="T96" fmla="*/ 235 w 371"/>
                  <a:gd name="T97" fmla="*/ 94 h 197"/>
                  <a:gd name="T98" fmla="*/ 240 w 371"/>
                  <a:gd name="T99" fmla="*/ 99 h 197"/>
                  <a:gd name="T100" fmla="*/ 251 w 371"/>
                  <a:gd name="T101" fmla="*/ 100 h 197"/>
                  <a:gd name="T102" fmla="*/ 265 w 371"/>
                  <a:gd name="T103" fmla="*/ 96 h 197"/>
                  <a:gd name="T104" fmla="*/ 265 w 371"/>
                  <a:gd name="T105" fmla="*/ 95 h 197"/>
                  <a:gd name="T106" fmla="*/ 346 w 371"/>
                  <a:gd name="T107" fmla="*/ 150 h 197"/>
                  <a:gd name="T108" fmla="*/ 358 w 371"/>
                  <a:gd name="T109" fmla="*/ 166 h 197"/>
                  <a:gd name="T110" fmla="*/ 371 w 371"/>
                  <a:gd name="T111" fmla="*/ 189 h 197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371"/>
                  <a:gd name="T169" fmla="*/ 0 h 197"/>
                  <a:gd name="T170" fmla="*/ 371 w 371"/>
                  <a:gd name="T171" fmla="*/ 197 h 197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371" h="197">
                    <a:moveTo>
                      <a:pt x="371" y="189"/>
                    </a:moveTo>
                    <a:lnTo>
                      <a:pt x="371" y="189"/>
                    </a:lnTo>
                    <a:lnTo>
                      <a:pt x="368" y="189"/>
                    </a:lnTo>
                    <a:lnTo>
                      <a:pt x="359" y="186"/>
                    </a:lnTo>
                    <a:lnTo>
                      <a:pt x="346" y="183"/>
                    </a:lnTo>
                    <a:lnTo>
                      <a:pt x="331" y="179"/>
                    </a:lnTo>
                    <a:lnTo>
                      <a:pt x="315" y="176"/>
                    </a:lnTo>
                    <a:lnTo>
                      <a:pt x="300" y="174"/>
                    </a:lnTo>
                    <a:lnTo>
                      <a:pt x="287" y="173"/>
                    </a:lnTo>
                    <a:lnTo>
                      <a:pt x="279" y="174"/>
                    </a:lnTo>
                    <a:lnTo>
                      <a:pt x="272" y="178"/>
                    </a:lnTo>
                    <a:lnTo>
                      <a:pt x="264" y="183"/>
                    </a:lnTo>
                    <a:lnTo>
                      <a:pt x="254" y="188"/>
                    </a:lnTo>
                    <a:lnTo>
                      <a:pt x="244" y="193"/>
                    </a:lnTo>
                    <a:lnTo>
                      <a:pt x="232" y="196"/>
                    </a:lnTo>
                    <a:lnTo>
                      <a:pt x="221" y="197"/>
                    </a:lnTo>
                    <a:lnTo>
                      <a:pt x="209" y="195"/>
                    </a:lnTo>
                    <a:lnTo>
                      <a:pt x="198" y="189"/>
                    </a:lnTo>
                    <a:lnTo>
                      <a:pt x="187" y="181"/>
                    </a:lnTo>
                    <a:lnTo>
                      <a:pt x="176" y="174"/>
                    </a:lnTo>
                    <a:lnTo>
                      <a:pt x="165" y="169"/>
                    </a:lnTo>
                    <a:lnTo>
                      <a:pt x="155" y="164"/>
                    </a:lnTo>
                    <a:lnTo>
                      <a:pt x="145" y="160"/>
                    </a:lnTo>
                    <a:lnTo>
                      <a:pt x="136" y="155"/>
                    </a:lnTo>
                    <a:lnTo>
                      <a:pt x="129" y="151"/>
                    </a:lnTo>
                    <a:lnTo>
                      <a:pt x="122" y="147"/>
                    </a:lnTo>
                    <a:lnTo>
                      <a:pt x="117" y="142"/>
                    </a:lnTo>
                    <a:lnTo>
                      <a:pt x="110" y="136"/>
                    </a:lnTo>
                    <a:lnTo>
                      <a:pt x="102" y="130"/>
                    </a:lnTo>
                    <a:lnTo>
                      <a:pt x="95" y="124"/>
                    </a:lnTo>
                    <a:lnTo>
                      <a:pt x="87" y="119"/>
                    </a:lnTo>
                    <a:lnTo>
                      <a:pt x="81" y="116"/>
                    </a:lnTo>
                    <a:lnTo>
                      <a:pt x="76" y="114"/>
                    </a:lnTo>
                    <a:lnTo>
                      <a:pt x="72" y="115"/>
                    </a:lnTo>
                    <a:lnTo>
                      <a:pt x="69" y="116"/>
                    </a:lnTo>
                    <a:lnTo>
                      <a:pt x="67" y="116"/>
                    </a:lnTo>
                    <a:lnTo>
                      <a:pt x="63" y="117"/>
                    </a:lnTo>
                    <a:lnTo>
                      <a:pt x="58" y="117"/>
                    </a:lnTo>
                    <a:lnTo>
                      <a:pt x="52" y="116"/>
                    </a:lnTo>
                    <a:lnTo>
                      <a:pt x="45" y="116"/>
                    </a:lnTo>
                    <a:lnTo>
                      <a:pt x="38" y="115"/>
                    </a:lnTo>
                    <a:lnTo>
                      <a:pt x="30" y="113"/>
                    </a:lnTo>
                    <a:lnTo>
                      <a:pt x="23" y="110"/>
                    </a:lnTo>
                    <a:lnTo>
                      <a:pt x="14" y="107"/>
                    </a:lnTo>
                    <a:lnTo>
                      <a:pt x="7" y="103"/>
                    </a:lnTo>
                    <a:lnTo>
                      <a:pt x="0" y="99"/>
                    </a:lnTo>
                    <a:lnTo>
                      <a:pt x="1" y="97"/>
                    </a:lnTo>
                    <a:lnTo>
                      <a:pt x="2" y="95"/>
                    </a:lnTo>
                    <a:lnTo>
                      <a:pt x="3" y="94"/>
                    </a:lnTo>
                    <a:lnTo>
                      <a:pt x="3" y="92"/>
                    </a:lnTo>
                    <a:lnTo>
                      <a:pt x="8" y="94"/>
                    </a:lnTo>
                    <a:lnTo>
                      <a:pt x="12" y="96"/>
                    </a:lnTo>
                    <a:lnTo>
                      <a:pt x="17" y="98"/>
                    </a:lnTo>
                    <a:lnTo>
                      <a:pt x="21" y="100"/>
                    </a:lnTo>
                    <a:lnTo>
                      <a:pt x="29" y="96"/>
                    </a:lnTo>
                    <a:lnTo>
                      <a:pt x="33" y="85"/>
                    </a:lnTo>
                    <a:lnTo>
                      <a:pt x="35" y="73"/>
                    </a:lnTo>
                    <a:lnTo>
                      <a:pt x="35" y="68"/>
                    </a:lnTo>
                    <a:lnTo>
                      <a:pt x="21" y="88"/>
                    </a:lnTo>
                    <a:lnTo>
                      <a:pt x="6" y="88"/>
                    </a:lnTo>
                    <a:lnTo>
                      <a:pt x="10" y="80"/>
                    </a:lnTo>
                    <a:lnTo>
                      <a:pt x="14" y="71"/>
                    </a:lnTo>
                    <a:lnTo>
                      <a:pt x="18" y="65"/>
                    </a:lnTo>
                    <a:lnTo>
                      <a:pt x="21" y="58"/>
                    </a:lnTo>
                    <a:lnTo>
                      <a:pt x="28" y="59"/>
                    </a:lnTo>
                    <a:lnTo>
                      <a:pt x="34" y="60"/>
                    </a:lnTo>
                    <a:lnTo>
                      <a:pt x="42" y="61"/>
                    </a:lnTo>
                    <a:lnTo>
                      <a:pt x="50" y="62"/>
                    </a:lnTo>
                    <a:lnTo>
                      <a:pt x="57" y="64"/>
                    </a:lnTo>
                    <a:lnTo>
                      <a:pt x="65" y="66"/>
                    </a:lnTo>
                    <a:lnTo>
                      <a:pt x="74" y="69"/>
                    </a:lnTo>
                    <a:lnTo>
                      <a:pt x="83" y="73"/>
                    </a:lnTo>
                    <a:lnTo>
                      <a:pt x="85" y="73"/>
                    </a:lnTo>
                    <a:lnTo>
                      <a:pt x="91" y="74"/>
                    </a:lnTo>
                    <a:lnTo>
                      <a:pt x="101" y="76"/>
                    </a:lnTo>
                    <a:lnTo>
                      <a:pt x="113" y="77"/>
                    </a:lnTo>
                    <a:lnTo>
                      <a:pt x="124" y="79"/>
                    </a:lnTo>
                    <a:lnTo>
                      <a:pt x="136" y="80"/>
                    </a:lnTo>
                    <a:lnTo>
                      <a:pt x="146" y="81"/>
                    </a:lnTo>
                    <a:lnTo>
                      <a:pt x="153" y="80"/>
                    </a:lnTo>
                    <a:lnTo>
                      <a:pt x="157" y="79"/>
                    </a:lnTo>
                    <a:lnTo>
                      <a:pt x="163" y="78"/>
                    </a:lnTo>
                    <a:lnTo>
                      <a:pt x="168" y="77"/>
                    </a:lnTo>
                    <a:lnTo>
                      <a:pt x="173" y="76"/>
                    </a:lnTo>
                    <a:lnTo>
                      <a:pt x="177" y="75"/>
                    </a:lnTo>
                    <a:lnTo>
                      <a:pt x="181" y="75"/>
                    </a:lnTo>
                    <a:lnTo>
                      <a:pt x="183" y="74"/>
                    </a:lnTo>
                    <a:lnTo>
                      <a:pt x="184" y="74"/>
                    </a:lnTo>
                    <a:lnTo>
                      <a:pt x="188" y="61"/>
                    </a:lnTo>
                    <a:lnTo>
                      <a:pt x="187" y="61"/>
                    </a:lnTo>
                    <a:lnTo>
                      <a:pt x="184" y="62"/>
                    </a:lnTo>
                    <a:lnTo>
                      <a:pt x="180" y="63"/>
                    </a:lnTo>
                    <a:lnTo>
                      <a:pt x="175" y="63"/>
                    </a:lnTo>
                    <a:lnTo>
                      <a:pt x="170" y="64"/>
                    </a:lnTo>
                    <a:lnTo>
                      <a:pt x="164" y="63"/>
                    </a:lnTo>
                    <a:lnTo>
                      <a:pt x="159" y="62"/>
                    </a:lnTo>
                    <a:lnTo>
                      <a:pt x="155" y="59"/>
                    </a:lnTo>
                    <a:lnTo>
                      <a:pt x="148" y="51"/>
                    </a:lnTo>
                    <a:lnTo>
                      <a:pt x="142" y="41"/>
                    </a:lnTo>
                    <a:lnTo>
                      <a:pt x="138" y="35"/>
                    </a:lnTo>
                    <a:lnTo>
                      <a:pt x="137" y="31"/>
                    </a:lnTo>
                    <a:lnTo>
                      <a:pt x="135" y="16"/>
                    </a:lnTo>
                    <a:lnTo>
                      <a:pt x="135" y="20"/>
                    </a:lnTo>
                    <a:lnTo>
                      <a:pt x="131" y="30"/>
                    </a:lnTo>
                    <a:lnTo>
                      <a:pt x="127" y="39"/>
                    </a:lnTo>
                    <a:lnTo>
                      <a:pt x="118" y="43"/>
                    </a:lnTo>
                    <a:lnTo>
                      <a:pt x="113" y="43"/>
                    </a:lnTo>
                    <a:lnTo>
                      <a:pt x="108" y="41"/>
                    </a:lnTo>
                    <a:lnTo>
                      <a:pt x="102" y="40"/>
                    </a:lnTo>
                    <a:lnTo>
                      <a:pt x="97" y="39"/>
                    </a:lnTo>
                    <a:lnTo>
                      <a:pt x="92" y="37"/>
                    </a:lnTo>
                    <a:lnTo>
                      <a:pt x="88" y="36"/>
                    </a:lnTo>
                    <a:lnTo>
                      <a:pt x="85" y="35"/>
                    </a:lnTo>
                    <a:lnTo>
                      <a:pt x="66" y="42"/>
                    </a:lnTo>
                    <a:lnTo>
                      <a:pt x="57" y="36"/>
                    </a:lnTo>
                    <a:lnTo>
                      <a:pt x="60" y="35"/>
                    </a:lnTo>
                    <a:lnTo>
                      <a:pt x="67" y="31"/>
                    </a:lnTo>
                    <a:lnTo>
                      <a:pt x="78" y="26"/>
                    </a:lnTo>
                    <a:lnTo>
                      <a:pt x="91" y="20"/>
                    </a:lnTo>
                    <a:lnTo>
                      <a:pt x="106" y="13"/>
                    </a:lnTo>
                    <a:lnTo>
                      <a:pt x="122" y="8"/>
                    </a:lnTo>
                    <a:lnTo>
                      <a:pt x="138" y="3"/>
                    </a:lnTo>
                    <a:lnTo>
                      <a:pt x="152" y="1"/>
                    </a:lnTo>
                    <a:lnTo>
                      <a:pt x="153" y="1"/>
                    </a:lnTo>
                    <a:lnTo>
                      <a:pt x="155" y="0"/>
                    </a:lnTo>
                    <a:lnTo>
                      <a:pt x="160" y="0"/>
                    </a:lnTo>
                    <a:lnTo>
                      <a:pt x="165" y="0"/>
                    </a:lnTo>
                    <a:lnTo>
                      <a:pt x="169" y="3"/>
                    </a:lnTo>
                    <a:lnTo>
                      <a:pt x="175" y="8"/>
                    </a:lnTo>
                    <a:lnTo>
                      <a:pt x="180" y="13"/>
                    </a:lnTo>
                    <a:lnTo>
                      <a:pt x="186" y="19"/>
                    </a:lnTo>
                    <a:lnTo>
                      <a:pt x="192" y="25"/>
                    </a:lnTo>
                    <a:lnTo>
                      <a:pt x="199" y="32"/>
                    </a:lnTo>
                    <a:lnTo>
                      <a:pt x="206" y="39"/>
                    </a:lnTo>
                    <a:lnTo>
                      <a:pt x="212" y="46"/>
                    </a:lnTo>
                    <a:lnTo>
                      <a:pt x="214" y="50"/>
                    </a:lnTo>
                    <a:lnTo>
                      <a:pt x="216" y="53"/>
                    </a:lnTo>
                    <a:lnTo>
                      <a:pt x="218" y="56"/>
                    </a:lnTo>
                    <a:lnTo>
                      <a:pt x="219" y="59"/>
                    </a:lnTo>
                    <a:lnTo>
                      <a:pt x="224" y="68"/>
                    </a:lnTo>
                    <a:lnTo>
                      <a:pt x="228" y="78"/>
                    </a:lnTo>
                    <a:lnTo>
                      <a:pt x="232" y="88"/>
                    </a:lnTo>
                    <a:lnTo>
                      <a:pt x="235" y="94"/>
                    </a:lnTo>
                    <a:lnTo>
                      <a:pt x="236" y="96"/>
                    </a:lnTo>
                    <a:lnTo>
                      <a:pt x="238" y="97"/>
                    </a:lnTo>
                    <a:lnTo>
                      <a:pt x="240" y="99"/>
                    </a:lnTo>
                    <a:lnTo>
                      <a:pt x="243" y="100"/>
                    </a:lnTo>
                    <a:lnTo>
                      <a:pt x="246" y="100"/>
                    </a:lnTo>
                    <a:lnTo>
                      <a:pt x="251" y="100"/>
                    </a:lnTo>
                    <a:lnTo>
                      <a:pt x="257" y="98"/>
                    </a:lnTo>
                    <a:lnTo>
                      <a:pt x="264" y="96"/>
                    </a:lnTo>
                    <a:lnTo>
                      <a:pt x="265" y="96"/>
                    </a:lnTo>
                    <a:lnTo>
                      <a:pt x="265" y="95"/>
                    </a:lnTo>
                    <a:lnTo>
                      <a:pt x="344" y="147"/>
                    </a:lnTo>
                    <a:lnTo>
                      <a:pt x="344" y="148"/>
                    </a:lnTo>
                    <a:lnTo>
                      <a:pt x="346" y="150"/>
                    </a:lnTo>
                    <a:lnTo>
                      <a:pt x="350" y="155"/>
                    </a:lnTo>
                    <a:lnTo>
                      <a:pt x="353" y="160"/>
                    </a:lnTo>
                    <a:lnTo>
                      <a:pt x="358" y="166"/>
                    </a:lnTo>
                    <a:lnTo>
                      <a:pt x="362" y="173"/>
                    </a:lnTo>
                    <a:lnTo>
                      <a:pt x="367" y="181"/>
                    </a:lnTo>
                    <a:lnTo>
                      <a:pt x="371" y="189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58" name="Freeform 23"/>
              <p:cNvSpPr>
                <a:spLocks/>
              </p:cNvSpPr>
              <p:nvPr/>
            </p:nvSpPr>
            <p:spPr bwMode="auto">
              <a:xfrm>
                <a:off x="4517" y="1362"/>
                <a:ext cx="395" cy="153"/>
              </a:xfrm>
              <a:custGeom>
                <a:avLst/>
                <a:gdLst>
                  <a:gd name="T0" fmla="*/ 3 w 395"/>
                  <a:gd name="T1" fmla="*/ 31 h 153"/>
                  <a:gd name="T2" fmla="*/ 2 w 395"/>
                  <a:gd name="T3" fmla="*/ 52 h 153"/>
                  <a:gd name="T4" fmla="*/ 6 w 395"/>
                  <a:gd name="T5" fmla="*/ 56 h 153"/>
                  <a:gd name="T6" fmla="*/ 6 w 395"/>
                  <a:gd name="T7" fmla="*/ 33 h 153"/>
                  <a:gd name="T8" fmla="*/ 13 w 395"/>
                  <a:gd name="T9" fmla="*/ 35 h 153"/>
                  <a:gd name="T10" fmla="*/ 17 w 395"/>
                  <a:gd name="T11" fmla="*/ 47 h 153"/>
                  <a:gd name="T12" fmla="*/ 16 w 395"/>
                  <a:gd name="T13" fmla="*/ 57 h 153"/>
                  <a:gd name="T14" fmla="*/ 24 w 395"/>
                  <a:gd name="T15" fmla="*/ 55 h 153"/>
                  <a:gd name="T16" fmla="*/ 33 w 395"/>
                  <a:gd name="T17" fmla="*/ 47 h 153"/>
                  <a:gd name="T18" fmla="*/ 41 w 395"/>
                  <a:gd name="T19" fmla="*/ 46 h 153"/>
                  <a:gd name="T20" fmla="*/ 52 w 395"/>
                  <a:gd name="T21" fmla="*/ 101 h 153"/>
                  <a:gd name="T22" fmla="*/ 72 w 395"/>
                  <a:gd name="T23" fmla="*/ 110 h 153"/>
                  <a:gd name="T24" fmla="*/ 99 w 395"/>
                  <a:gd name="T25" fmla="*/ 117 h 153"/>
                  <a:gd name="T26" fmla="*/ 107 w 395"/>
                  <a:gd name="T27" fmla="*/ 120 h 153"/>
                  <a:gd name="T28" fmla="*/ 114 w 395"/>
                  <a:gd name="T29" fmla="*/ 137 h 153"/>
                  <a:gd name="T30" fmla="*/ 128 w 395"/>
                  <a:gd name="T31" fmla="*/ 152 h 153"/>
                  <a:gd name="T32" fmla="*/ 149 w 395"/>
                  <a:gd name="T33" fmla="*/ 147 h 153"/>
                  <a:gd name="T34" fmla="*/ 178 w 395"/>
                  <a:gd name="T35" fmla="*/ 133 h 153"/>
                  <a:gd name="T36" fmla="*/ 191 w 395"/>
                  <a:gd name="T37" fmla="*/ 122 h 153"/>
                  <a:gd name="T38" fmla="*/ 185 w 395"/>
                  <a:gd name="T39" fmla="*/ 112 h 153"/>
                  <a:gd name="T40" fmla="*/ 192 w 395"/>
                  <a:gd name="T41" fmla="*/ 116 h 153"/>
                  <a:gd name="T42" fmla="*/ 226 w 395"/>
                  <a:gd name="T43" fmla="*/ 129 h 153"/>
                  <a:gd name="T44" fmla="*/ 278 w 395"/>
                  <a:gd name="T45" fmla="*/ 120 h 153"/>
                  <a:gd name="T46" fmla="*/ 303 w 395"/>
                  <a:gd name="T47" fmla="*/ 134 h 153"/>
                  <a:gd name="T48" fmla="*/ 354 w 395"/>
                  <a:gd name="T49" fmla="*/ 150 h 153"/>
                  <a:gd name="T50" fmla="*/ 393 w 395"/>
                  <a:gd name="T51" fmla="*/ 135 h 153"/>
                  <a:gd name="T52" fmla="*/ 387 w 395"/>
                  <a:gd name="T53" fmla="*/ 90 h 153"/>
                  <a:gd name="T54" fmla="*/ 387 w 395"/>
                  <a:gd name="T55" fmla="*/ 90 h 153"/>
                  <a:gd name="T56" fmla="*/ 375 w 395"/>
                  <a:gd name="T57" fmla="*/ 87 h 153"/>
                  <a:gd name="T58" fmla="*/ 331 w 395"/>
                  <a:gd name="T59" fmla="*/ 77 h 153"/>
                  <a:gd name="T60" fmla="*/ 295 w 395"/>
                  <a:gd name="T61" fmla="*/ 75 h 153"/>
                  <a:gd name="T62" fmla="*/ 270 w 395"/>
                  <a:gd name="T63" fmla="*/ 89 h 153"/>
                  <a:gd name="T64" fmla="*/ 237 w 395"/>
                  <a:gd name="T65" fmla="*/ 98 h 153"/>
                  <a:gd name="T66" fmla="*/ 203 w 395"/>
                  <a:gd name="T67" fmla="*/ 82 h 153"/>
                  <a:gd name="T68" fmla="*/ 171 w 395"/>
                  <a:gd name="T69" fmla="*/ 65 h 153"/>
                  <a:gd name="T70" fmla="*/ 145 w 395"/>
                  <a:gd name="T71" fmla="*/ 52 h 153"/>
                  <a:gd name="T72" fmla="*/ 126 w 395"/>
                  <a:gd name="T73" fmla="*/ 37 h 153"/>
                  <a:gd name="T74" fmla="*/ 103 w 395"/>
                  <a:gd name="T75" fmla="*/ 20 h 153"/>
                  <a:gd name="T76" fmla="*/ 88 w 395"/>
                  <a:gd name="T77" fmla="*/ 16 h 153"/>
                  <a:gd name="T78" fmla="*/ 79 w 395"/>
                  <a:gd name="T79" fmla="*/ 18 h 153"/>
                  <a:gd name="T80" fmla="*/ 61 w 395"/>
                  <a:gd name="T81" fmla="*/ 17 h 153"/>
                  <a:gd name="T82" fmla="*/ 39 w 395"/>
                  <a:gd name="T83" fmla="*/ 11 h 153"/>
                  <a:gd name="T84" fmla="*/ 16 w 395"/>
                  <a:gd name="T85" fmla="*/ 0 h 153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395"/>
                  <a:gd name="T130" fmla="*/ 0 h 153"/>
                  <a:gd name="T131" fmla="*/ 395 w 395"/>
                  <a:gd name="T132" fmla="*/ 153 h 153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395" h="153">
                    <a:moveTo>
                      <a:pt x="16" y="0"/>
                    </a:moveTo>
                    <a:lnTo>
                      <a:pt x="8" y="16"/>
                    </a:lnTo>
                    <a:lnTo>
                      <a:pt x="3" y="31"/>
                    </a:lnTo>
                    <a:lnTo>
                      <a:pt x="0" y="44"/>
                    </a:lnTo>
                    <a:lnTo>
                      <a:pt x="1" y="52"/>
                    </a:lnTo>
                    <a:lnTo>
                      <a:pt x="2" y="52"/>
                    </a:lnTo>
                    <a:lnTo>
                      <a:pt x="2" y="54"/>
                    </a:lnTo>
                    <a:lnTo>
                      <a:pt x="4" y="54"/>
                    </a:lnTo>
                    <a:lnTo>
                      <a:pt x="6" y="56"/>
                    </a:lnTo>
                    <a:lnTo>
                      <a:pt x="5" y="47"/>
                    </a:lnTo>
                    <a:lnTo>
                      <a:pt x="6" y="39"/>
                    </a:lnTo>
                    <a:lnTo>
                      <a:pt x="6" y="33"/>
                    </a:lnTo>
                    <a:lnTo>
                      <a:pt x="7" y="31"/>
                    </a:lnTo>
                    <a:lnTo>
                      <a:pt x="9" y="32"/>
                    </a:lnTo>
                    <a:lnTo>
                      <a:pt x="13" y="35"/>
                    </a:lnTo>
                    <a:lnTo>
                      <a:pt x="17" y="40"/>
                    </a:lnTo>
                    <a:lnTo>
                      <a:pt x="17" y="45"/>
                    </a:lnTo>
                    <a:lnTo>
                      <a:pt x="17" y="47"/>
                    </a:lnTo>
                    <a:lnTo>
                      <a:pt x="16" y="51"/>
                    </a:lnTo>
                    <a:lnTo>
                      <a:pt x="16" y="54"/>
                    </a:lnTo>
                    <a:lnTo>
                      <a:pt x="16" y="57"/>
                    </a:lnTo>
                    <a:lnTo>
                      <a:pt x="19" y="57"/>
                    </a:lnTo>
                    <a:lnTo>
                      <a:pt x="22" y="56"/>
                    </a:lnTo>
                    <a:lnTo>
                      <a:pt x="24" y="55"/>
                    </a:lnTo>
                    <a:lnTo>
                      <a:pt x="28" y="53"/>
                    </a:lnTo>
                    <a:lnTo>
                      <a:pt x="30" y="50"/>
                    </a:lnTo>
                    <a:lnTo>
                      <a:pt x="33" y="47"/>
                    </a:lnTo>
                    <a:lnTo>
                      <a:pt x="37" y="42"/>
                    </a:lnTo>
                    <a:lnTo>
                      <a:pt x="39" y="37"/>
                    </a:lnTo>
                    <a:lnTo>
                      <a:pt x="41" y="46"/>
                    </a:lnTo>
                    <a:lnTo>
                      <a:pt x="44" y="66"/>
                    </a:lnTo>
                    <a:lnTo>
                      <a:pt x="48" y="88"/>
                    </a:lnTo>
                    <a:lnTo>
                      <a:pt x="52" y="101"/>
                    </a:lnTo>
                    <a:lnTo>
                      <a:pt x="56" y="104"/>
                    </a:lnTo>
                    <a:lnTo>
                      <a:pt x="63" y="107"/>
                    </a:lnTo>
                    <a:lnTo>
                      <a:pt x="72" y="110"/>
                    </a:lnTo>
                    <a:lnTo>
                      <a:pt x="81" y="113"/>
                    </a:lnTo>
                    <a:lnTo>
                      <a:pt x="90" y="115"/>
                    </a:lnTo>
                    <a:lnTo>
                      <a:pt x="99" y="117"/>
                    </a:lnTo>
                    <a:lnTo>
                      <a:pt x="104" y="118"/>
                    </a:lnTo>
                    <a:lnTo>
                      <a:pt x="106" y="119"/>
                    </a:lnTo>
                    <a:lnTo>
                      <a:pt x="107" y="120"/>
                    </a:lnTo>
                    <a:lnTo>
                      <a:pt x="108" y="124"/>
                    </a:lnTo>
                    <a:lnTo>
                      <a:pt x="111" y="130"/>
                    </a:lnTo>
                    <a:lnTo>
                      <a:pt x="114" y="137"/>
                    </a:lnTo>
                    <a:lnTo>
                      <a:pt x="118" y="144"/>
                    </a:lnTo>
                    <a:lnTo>
                      <a:pt x="123" y="149"/>
                    </a:lnTo>
                    <a:lnTo>
                      <a:pt x="128" y="152"/>
                    </a:lnTo>
                    <a:lnTo>
                      <a:pt x="134" y="153"/>
                    </a:lnTo>
                    <a:lnTo>
                      <a:pt x="140" y="150"/>
                    </a:lnTo>
                    <a:lnTo>
                      <a:pt x="149" y="147"/>
                    </a:lnTo>
                    <a:lnTo>
                      <a:pt x="159" y="143"/>
                    </a:lnTo>
                    <a:lnTo>
                      <a:pt x="169" y="138"/>
                    </a:lnTo>
                    <a:lnTo>
                      <a:pt x="178" y="133"/>
                    </a:lnTo>
                    <a:lnTo>
                      <a:pt x="185" y="129"/>
                    </a:lnTo>
                    <a:lnTo>
                      <a:pt x="190" y="125"/>
                    </a:lnTo>
                    <a:lnTo>
                      <a:pt x="191" y="122"/>
                    </a:lnTo>
                    <a:lnTo>
                      <a:pt x="188" y="119"/>
                    </a:lnTo>
                    <a:lnTo>
                      <a:pt x="187" y="115"/>
                    </a:lnTo>
                    <a:lnTo>
                      <a:pt x="185" y="112"/>
                    </a:lnTo>
                    <a:lnTo>
                      <a:pt x="184" y="110"/>
                    </a:lnTo>
                    <a:lnTo>
                      <a:pt x="187" y="112"/>
                    </a:lnTo>
                    <a:lnTo>
                      <a:pt x="192" y="116"/>
                    </a:lnTo>
                    <a:lnTo>
                      <a:pt x="201" y="121"/>
                    </a:lnTo>
                    <a:lnTo>
                      <a:pt x="212" y="126"/>
                    </a:lnTo>
                    <a:lnTo>
                      <a:pt x="226" y="129"/>
                    </a:lnTo>
                    <a:lnTo>
                      <a:pt x="242" y="130"/>
                    </a:lnTo>
                    <a:lnTo>
                      <a:pt x="259" y="128"/>
                    </a:lnTo>
                    <a:lnTo>
                      <a:pt x="278" y="120"/>
                    </a:lnTo>
                    <a:lnTo>
                      <a:pt x="281" y="122"/>
                    </a:lnTo>
                    <a:lnTo>
                      <a:pt x="290" y="127"/>
                    </a:lnTo>
                    <a:lnTo>
                      <a:pt x="303" y="134"/>
                    </a:lnTo>
                    <a:lnTo>
                      <a:pt x="319" y="140"/>
                    </a:lnTo>
                    <a:lnTo>
                      <a:pt x="336" y="147"/>
                    </a:lnTo>
                    <a:lnTo>
                      <a:pt x="354" y="150"/>
                    </a:lnTo>
                    <a:lnTo>
                      <a:pt x="370" y="151"/>
                    </a:lnTo>
                    <a:lnTo>
                      <a:pt x="383" y="146"/>
                    </a:lnTo>
                    <a:lnTo>
                      <a:pt x="393" y="135"/>
                    </a:lnTo>
                    <a:lnTo>
                      <a:pt x="395" y="122"/>
                    </a:lnTo>
                    <a:lnTo>
                      <a:pt x="393" y="106"/>
                    </a:lnTo>
                    <a:lnTo>
                      <a:pt x="387" y="90"/>
                    </a:lnTo>
                    <a:lnTo>
                      <a:pt x="384" y="90"/>
                    </a:lnTo>
                    <a:lnTo>
                      <a:pt x="375" y="87"/>
                    </a:lnTo>
                    <a:lnTo>
                      <a:pt x="362" y="84"/>
                    </a:lnTo>
                    <a:lnTo>
                      <a:pt x="347" y="80"/>
                    </a:lnTo>
                    <a:lnTo>
                      <a:pt x="331" y="77"/>
                    </a:lnTo>
                    <a:lnTo>
                      <a:pt x="316" y="75"/>
                    </a:lnTo>
                    <a:lnTo>
                      <a:pt x="303" y="74"/>
                    </a:lnTo>
                    <a:lnTo>
                      <a:pt x="295" y="75"/>
                    </a:lnTo>
                    <a:lnTo>
                      <a:pt x="288" y="79"/>
                    </a:lnTo>
                    <a:lnTo>
                      <a:pt x="280" y="84"/>
                    </a:lnTo>
                    <a:lnTo>
                      <a:pt x="270" y="89"/>
                    </a:lnTo>
                    <a:lnTo>
                      <a:pt x="260" y="94"/>
                    </a:lnTo>
                    <a:lnTo>
                      <a:pt x="248" y="97"/>
                    </a:lnTo>
                    <a:lnTo>
                      <a:pt x="237" y="98"/>
                    </a:lnTo>
                    <a:lnTo>
                      <a:pt x="225" y="96"/>
                    </a:lnTo>
                    <a:lnTo>
                      <a:pt x="214" y="90"/>
                    </a:lnTo>
                    <a:lnTo>
                      <a:pt x="203" y="82"/>
                    </a:lnTo>
                    <a:lnTo>
                      <a:pt x="192" y="75"/>
                    </a:lnTo>
                    <a:lnTo>
                      <a:pt x="181" y="70"/>
                    </a:lnTo>
                    <a:lnTo>
                      <a:pt x="171" y="65"/>
                    </a:lnTo>
                    <a:lnTo>
                      <a:pt x="161" y="61"/>
                    </a:lnTo>
                    <a:lnTo>
                      <a:pt x="152" y="56"/>
                    </a:lnTo>
                    <a:lnTo>
                      <a:pt x="145" y="52"/>
                    </a:lnTo>
                    <a:lnTo>
                      <a:pt x="138" y="48"/>
                    </a:lnTo>
                    <a:lnTo>
                      <a:pt x="133" y="43"/>
                    </a:lnTo>
                    <a:lnTo>
                      <a:pt x="126" y="37"/>
                    </a:lnTo>
                    <a:lnTo>
                      <a:pt x="118" y="31"/>
                    </a:lnTo>
                    <a:lnTo>
                      <a:pt x="111" y="25"/>
                    </a:lnTo>
                    <a:lnTo>
                      <a:pt x="103" y="20"/>
                    </a:lnTo>
                    <a:lnTo>
                      <a:pt x="97" y="17"/>
                    </a:lnTo>
                    <a:lnTo>
                      <a:pt x="92" y="15"/>
                    </a:lnTo>
                    <a:lnTo>
                      <a:pt x="88" y="16"/>
                    </a:lnTo>
                    <a:lnTo>
                      <a:pt x="85" y="17"/>
                    </a:lnTo>
                    <a:lnTo>
                      <a:pt x="83" y="17"/>
                    </a:lnTo>
                    <a:lnTo>
                      <a:pt x="79" y="18"/>
                    </a:lnTo>
                    <a:lnTo>
                      <a:pt x="74" y="18"/>
                    </a:lnTo>
                    <a:lnTo>
                      <a:pt x="68" y="17"/>
                    </a:lnTo>
                    <a:lnTo>
                      <a:pt x="61" y="17"/>
                    </a:lnTo>
                    <a:lnTo>
                      <a:pt x="54" y="16"/>
                    </a:lnTo>
                    <a:lnTo>
                      <a:pt x="46" y="14"/>
                    </a:lnTo>
                    <a:lnTo>
                      <a:pt x="39" y="11"/>
                    </a:lnTo>
                    <a:lnTo>
                      <a:pt x="30" y="8"/>
                    </a:lnTo>
                    <a:lnTo>
                      <a:pt x="23" y="4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59" name="Freeform 24"/>
              <p:cNvSpPr>
                <a:spLocks/>
              </p:cNvSpPr>
              <p:nvPr/>
            </p:nvSpPr>
            <p:spPr bwMode="auto">
              <a:xfrm>
                <a:off x="4640" y="1471"/>
                <a:ext cx="44" cy="31"/>
              </a:xfrm>
              <a:custGeom>
                <a:avLst/>
                <a:gdLst>
                  <a:gd name="T0" fmla="*/ 0 w 44"/>
                  <a:gd name="T1" fmla="*/ 26 h 31"/>
                  <a:gd name="T2" fmla="*/ 19 w 44"/>
                  <a:gd name="T3" fmla="*/ 14 h 31"/>
                  <a:gd name="T4" fmla="*/ 11 w 44"/>
                  <a:gd name="T5" fmla="*/ 8 h 31"/>
                  <a:gd name="T6" fmla="*/ 13 w 44"/>
                  <a:gd name="T7" fmla="*/ 7 h 31"/>
                  <a:gd name="T8" fmla="*/ 15 w 44"/>
                  <a:gd name="T9" fmla="*/ 6 h 31"/>
                  <a:gd name="T10" fmla="*/ 20 w 44"/>
                  <a:gd name="T11" fmla="*/ 4 h 31"/>
                  <a:gd name="T12" fmla="*/ 26 w 44"/>
                  <a:gd name="T13" fmla="*/ 2 h 31"/>
                  <a:gd name="T14" fmla="*/ 31 w 44"/>
                  <a:gd name="T15" fmla="*/ 0 h 31"/>
                  <a:gd name="T16" fmla="*/ 37 w 44"/>
                  <a:gd name="T17" fmla="*/ 0 h 31"/>
                  <a:gd name="T18" fmla="*/ 42 w 44"/>
                  <a:gd name="T19" fmla="*/ 0 h 31"/>
                  <a:gd name="T20" fmla="*/ 44 w 44"/>
                  <a:gd name="T21" fmla="*/ 2 h 31"/>
                  <a:gd name="T22" fmla="*/ 44 w 44"/>
                  <a:gd name="T23" fmla="*/ 3 h 31"/>
                  <a:gd name="T24" fmla="*/ 44 w 44"/>
                  <a:gd name="T25" fmla="*/ 5 h 31"/>
                  <a:gd name="T26" fmla="*/ 43 w 44"/>
                  <a:gd name="T27" fmla="*/ 8 h 31"/>
                  <a:gd name="T28" fmla="*/ 41 w 44"/>
                  <a:gd name="T29" fmla="*/ 13 h 31"/>
                  <a:gd name="T30" fmla="*/ 37 w 44"/>
                  <a:gd name="T31" fmla="*/ 17 h 31"/>
                  <a:gd name="T32" fmla="*/ 31 w 44"/>
                  <a:gd name="T33" fmla="*/ 22 h 31"/>
                  <a:gd name="T34" fmla="*/ 22 w 44"/>
                  <a:gd name="T35" fmla="*/ 27 h 31"/>
                  <a:gd name="T36" fmla="*/ 11 w 44"/>
                  <a:gd name="T37" fmla="*/ 31 h 31"/>
                  <a:gd name="T38" fmla="*/ 0 w 44"/>
                  <a:gd name="T39" fmla="*/ 26 h 3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44"/>
                  <a:gd name="T61" fmla="*/ 0 h 31"/>
                  <a:gd name="T62" fmla="*/ 44 w 44"/>
                  <a:gd name="T63" fmla="*/ 31 h 31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44" h="31">
                    <a:moveTo>
                      <a:pt x="0" y="26"/>
                    </a:moveTo>
                    <a:lnTo>
                      <a:pt x="19" y="14"/>
                    </a:lnTo>
                    <a:lnTo>
                      <a:pt x="11" y="8"/>
                    </a:lnTo>
                    <a:lnTo>
                      <a:pt x="13" y="7"/>
                    </a:lnTo>
                    <a:lnTo>
                      <a:pt x="15" y="6"/>
                    </a:lnTo>
                    <a:lnTo>
                      <a:pt x="20" y="4"/>
                    </a:lnTo>
                    <a:lnTo>
                      <a:pt x="26" y="2"/>
                    </a:lnTo>
                    <a:lnTo>
                      <a:pt x="31" y="0"/>
                    </a:lnTo>
                    <a:lnTo>
                      <a:pt x="37" y="0"/>
                    </a:lnTo>
                    <a:lnTo>
                      <a:pt x="42" y="0"/>
                    </a:lnTo>
                    <a:lnTo>
                      <a:pt x="44" y="2"/>
                    </a:lnTo>
                    <a:lnTo>
                      <a:pt x="44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1" y="13"/>
                    </a:lnTo>
                    <a:lnTo>
                      <a:pt x="37" y="17"/>
                    </a:lnTo>
                    <a:lnTo>
                      <a:pt x="31" y="22"/>
                    </a:lnTo>
                    <a:lnTo>
                      <a:pt x="22" y="27"/>
                    </a:lnTo>
                    <a:lnTo>
                      <a:pt x="11" y="31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60" name="Freeform 25"/>
              <p:cNvSpPr>
                <a:spLocks/>
              </p:cNvSpPr>
              <p:nvPr/>
            </p:nvSpPr>
            <p:spPr bwMode="auto">
              <a:xfrm>
                <a:off x="4567" y="1419"/>
                <a:ext cx="63" cy="51"/>
              </a:xfrm>
              <a:custGeom>
                <a:avLst/>
                <a:gdLst>
                  <a:gd name="T0" fmla="*/ 62 w 63"/>
                  <a:gd name="T1" fmla="*/ 25 h 51"/>
                  <a:gd name="T2" fmla="*/ 63 w 63"/>
                  <a:gd name="T3" fmla="*/ 33 h 51"/>
                  <a:gd name="T4" fmla="*/ 62 w 63"/>
                  <a:gd name="T5" fmla="*/ 40 h 51"/>
                  <a:gd name="T6" fmla="*/ 58 w 63"/>
                  <a:gd name="T7" fmla="*/ 46 h 51"/>
                  <a:gd name="T8" fmla="*/ 52 w 63"/>
                  <a:gd name="T9" fmla="*/ 50 h 51"/>
                  <a:gd name="T10" fmla="*/ 48 w 63"/>
                  <a:gd name="T11" fmla="*/ 51 h 51"/>
                  <a:gd name="T12" fmla="*/ 42 w 63"/>
                  <a:gd name="T13" fmla="*/ 51 h 51"/>
                  <a:gd name="T14" fmla="*/ 35 w 63"/>
                  <a:gd name="T15" fmla="*/ 50 h 51"/>
                  <a:gd name="T16" fmla="*/ 29 w 63"/>
                  <a:gd name="T17" fmla="*/ 50 h 51"/>
                  <a:gd name="T18" fmla="*/ 23 w 63"/>
                  <a:gd name="T19" fmla="*/ 48 h 51"/>
                  <a:gd name="T20" fmla="*/ 18 w 63"/>
                  <a:gd name="T21" fmla="*/ 47 h 51"/>
                  <a:gd name="T22" fmla="*/ 14 w 63"/>
                  <a:gd name="T23" fmla="*/ 47 h 51"/>
                  <a:gd name="T24" fmla="*/ 13 w 63"/>
                  <a:gd name="T25" fmla="*/ 46 h 51"/>
                  <a:gd name="T26" fmla="*/ 11 w 63"/>
                  <a:gd name="T27" fmla="*/ 45 h 51"/>
                  <a:gd name="T28" fmla="*/ 8 w 63"/>
                  <a:gd name="T29" fmla="*/ 40 h 51"/>
                  <a:gd name="T30" fmla="*/ 4 w 63"/>
                  <a:gd name="T31" fmla="*/ 26 h 51"/>
                  <a:gd name="T32" fmla="*/ 0 w 63"/>
                  <a:gd name="T33" fmla="*/ 2 h 51"/>
                  <a:gd name="T34" fmla="*/ 0 w 63"/>
                  <a:gd name="T35" fmla="*/ 1 h 51"/>
                  <a:gd name="T36" fmla="*/ 2 w 63"/>
                  <a:gd name="T37" fmla="*/ 0 h 51"/>
                  <a:gd name="T38" fmla="*/ 5 w 63"/>
                  <a:gd name="T39" fmla="*/ 1 h 51"/>
                  <a:gd name="T40" fmla="*/ 11 w 63"/>
                  <a:gd name="T41" fmla="*/ 6 h 51"/>
                  <a:gd name="T42" fmla="*/ 16 w 63"/>
                  <a:gd name="T43" fmla="*/ 14 h 51"/>
                  <a:gd name="T44" fmla="*/ 17 w 63"/>
                  <a:gd name="T45" fmla="*/ 20 h 51"/>
                  <a:gd name="T46" fmla="*/ 17 w 63"/>
                  <a:gd name="T47" fmla="*/ 25 h 51"/>
                  <a:gd name="T48" fmla="*/ 16 w 63"/>
                  <a:gd name="T49" fmla="*/ 27 h 51"/>
                  <a:gd name="T50" fmla="*/ 25 w 63"/>
                  <a:gd name="T51" fmla="*/ 39 h 51"/>
                  <a:gd name="T52" fmla="*/ 27 w 63"/>
                  <a:gd name="T53" fmla="*/ 39 h 51"/>
                  <a:gd name="T54" fmla="*/ 31 w 63"/>
                  <a:gd name="T55" fmla="*/ 38 h 51"/>
                  <a:gd name="T56" fmla="*/ 35 w 63"/>
                  <a:gd name="T57" fmla="*/ 38 h 51"/>
                  <a:gd name="T58" fmla="*/ 40 w 63"/>
                  <a:gd name="T59" fmla="*/ 37 h 51"/>
                  <a:gd name="T60" fmla="*/ 43 w 63"/>
                  <a:gd name="T61" fmla="*/ 35 h 51"/>
                  <a:gd name="T62" fmla="*/ 46 w 63"/>
                  <a:gd name="T63" fmla="*/ 32 h 51"/>
                  <a:gd name="T64" fmla="*/ 49 w 63"/>
                  <a:gd name="T65" fmla="*/ 29 h 51"/>
                  <a:gd name="T66" fmla="*/ 52 w 63"/>
                  <a:gd name="T67" fmla="*/ 26 h 51"/>
                  <a:gd name="T68" fmla="*/ 55 w 63"/>
                  <a:gd name="T69" fmla="*/ 23 h 51"/>
                  <a:gd name="T70" fmla="*/ 57 w 63"/>
                  <a:gd name="T71" fmla="*/ 22 h 51"/>
                  <a:gd name="T72" fmla="*/ 60 w 63"/>
                  <a:gd name="T73" fmla="*/ 22 h 51"/>
                  <a:gd name="T74" fmla="*/ 62 w 63"/>
                  <a:gd name="T75" fmla="*/ 25 h 51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63"/>
                  <a:gd name="T115" fmla="*/ 0 h 51"/>
                  <a:gd name="T116" fmla="*/ 63 w 63"/>
                  <a:gd name="T117" fmla="*/ 51 h 51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63" h="51">
                    <a:moveTo>
                      <a:pt x="62" y="25"/>
                    </a:moveTo>
                    <a:lnTo>
                      <a:pt x="63" y="33"/>
                    </a:lnTo>
                    <a:lnTo>
                      <a:pt x="62" y="40"/>
                    </a:lnTo>
                    <a:lnTo>
                      <a:pt x="58" y="46"/>
                    </a:lnTo>
                    <a:lnTo>
                      <a:pt x="52" y="50"/>
                    </a:lnTo>
                    <a:lnTo>
                      <a:pt x="48" y="51"/>
                    </a:lnTo>
                    <a:lnTo>
                      <a:pt x="42" y="51"/>
                    </a:lnTo>
                    <a:lnTo>
                      <a:pt x="35" y="50"/>
                    </a:lnTo>
                    <a:lnTo>
                      <a:pt x="29" y="50"/>
                    </a:lnTo>
                    <a:lnTo>
                      <a:pt x="23" y="48"/>
                    </a:lnTo>
                    <a:lnTo>
                      <a:pt x="18" y="47"/>
                    </a:lnTo>
                    <a:lnTo>
                      <a:pt x="14" y="47"/>
                    </a:lnTo>
                    <a:lnTo>
                      <a:pt x="13" y="46"/>
                    </a:lnTo>
                    <a:lnTo>
                      <a:pt x="11" y="45"/>
                    </a:lnTo>
                    <a:lnTo>
                      <a:pt x="8" y="40"/>
                    </a:lnTo>
                    <a:lnTo>
                      <a:pt x="4" y="26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11" y="6"/>
                    </a:lnTo>
                    <a:lnTo>
                      <a:pt x="16" y="14"/>
                    </a:lnTo>
                    <a:lnTo>
                      <a:pt x="17" y="20"/>
                    </a:lnTo>
                    <a:lnTo>
                      <a:pt x="17" y="25"/>
                    </a:lnTo>
                    <a:lnTo>
                      <a:pt x="16" y="27"/>
                    </a:lnTo>
                    <a:lnTo>
                      <a:pt x="25" y="39"/>
                    </a:lnTo>
                    <a:lnTo>
                      <a:pt x="27" y="39"/>
                    </a:lnTo>
                    <a:lnTo>
                      <a:pt x="31" y="38"/>
                    </a:lnTo>
                    <a:lnTo>
                      <a:pt x="35" y="38"/>
                    </a:lnTo>
                    <a:lnTo>
                      <a:pt x="40" y="37"/>
                    </a:lnTo>
                    <a:lnTo>
                      <a:pt x="43" y="35"/>
                    </a:lnTo>
                    <a:lnTo>
                      <a:pt x="46" y="32"/>
                    </a:lnTo>
                    <a:lnTo>
                      <a:pt x="49" y="29"/>
                    </a:lnTo>
                    <a:lnTo>
                      <a:pt x="52" y="26"/>
                    </a:lnTo>
                    <a:lnTo>
                      <a:pt x="55" y="23"/>
                    </a:lnTo>
                    <a:lnTo>
                      <a:pt x="57" y="22"/>
                    </a:lnTo>
                    <a:lnTo>
                      <a:pt x="60" y="22"/>
                    </a:lnTo>
                    <a:lnTo>
                      <a:pt x="62" y="25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61" name="Freeform 26"/>
              <p:cNvSpPr>
                <a:spLocks/>
              </p:cNvSpPr>
              <p:nvPr/>
            </p:nvSpPr>
            <p:spPr bwMode="auto">
              <a:xfrm>
                <a:off x="4554" y="1259"/>
                <a:ext cx="167" cy="85"/>
              </a:xfrm>
              <a:custGeom>
                <a:avLst/>
                <a:gdLst>
                  <a:gd name="T0" fmla="*/ 45 w 167"/>
                  <a:gd name="T1" fmla="*/ 46 h 85"/>
                  <a:gd name="T2" fmla="*/ 64 w 167"/>
                  <a:gd name="T3" fmla="*/ 39 h 85"/>
                  <a:gd name="T4" fmla="*/ 71 w 167"/>
                  <a:gd name="T5" fmla="*/ 41 h 85"/>
                  <a:gd name="T6" fmla="*/ 81 w 167"/>
                  <a:gd name="T7" fmla="*/ 44 h 85"/>
                  <a:gd name="T8" fmla="*/ 92 w 167"/>
                  <a:gd name="T9" fmla="*/ 47 h 85"/>
                  <a:gd name="T10" fmla="*/ 106 w 167"/>
                  <a:gd name="T11" fmla="*/ 43 h 85"/>
                  <a:gd name="T12" fmla="*/ 114 w 167"/>
                  <a:gd name="T13" fmla="*/ 24 h 85"/>
                  <a:gd name="T14" fmla="*/ 116 w 167"/>
                  <a:gd name="T15" fmla="*/ 35 h 85"/>
                  <a:gd name="T16" fmla="*/ 121 w 167"/>
                  <a:gd name="T17" fmla="*/ 45 h 85"/>
                  <a:gd name="T18" fmla="*/ 134 w 167"/>
                  <a:gd name="T19" fmla="*/ 63 h 85"/>
                  <a:gd name="T20" fmla="*/ 143 w 167"/>
                  <a:gd name="T21" fmla="*/ 67 h 85"/>
                  <a:gd name="T22" fmla="*/ 154 w 167"/>
                  <a:gd name="T23" fmla="*/ 67 h 85"/>
                  <a:gd name="T24" fmla="*/ 163 w 167"/>
                  <a:gd name="T25" fmla="*/ 66 h 85"/>
                  <a:gd name="T26" fmla="*/ 167 w 167"/>
                  <a:gd name="T27" fmla="*/ 65 h 85"/>
                  <a:gd name="T28" fmla="*/ 162 w 167"/>
                  <a:gd name="T29" fmla="*/ 78 h 85"/>
                  <a:gd name="T30" fmla="*/ 156 w 167"/>
                  <a:gd name="T31" fmla="*/ 79 h 85"/>
                  <a:gd name="T32" fmla="*/ 147 w 167"/>
                  <a:gd name="T33" fmla="*/ 81 h 85"/>
                  <a:gd name="T34" fmla="*/ 136 w 167"/>
                  <a:gd name="T35" fmla="*/ 83 h 85"/>
                  <a:gd name="T36" fmla="*/ 125 w 167"/>
                  <a:gd name="T37" fmla="*/ 85 h 85"/>
                  <a:gd name="T38" fmla="*/ 103 w 167"/>
                  <a:gd name="T39" fmla="*/ 83 h 85"/>
                  <a:gd name="T40" fmla="*/ 80 w 167"/>
                  <a:gd name="T41" fmla="*/ 80 h 85"/>
                  <a:gd name="T42" fmla="*/ 64 w 167"/>
                  <a:gd name="T43" fmla="*/ 77 h 85"/>
                  <a:gd name="T44" fmla="*/ 53 w 167"/>
                  <a:gd name="T45" fmla="*/ 73 h 85"/>
                  <a:gd name="T46" fmla="*/ 36 w 167"/>
                  <a:gd name="T47" fmla="*/ 68 h 85"/>
                  <a:gd name="T48" fmla="*/ 21 w 167"/>
                  <a:gd name="T49" fmla="*/ 65 h 85"/>
                  <a:gd name="T50" fmla="*/ 7 w 167"/>
                  <a:gd name="T51" fmla="*/ 63 h 85"/>
                  <a:gd name="T52" fmla="*/ 4 w 167"/>
                  <a:gd name="T53" fmla="*/ 57 h 85"/>
                  <a:gd name="T54" fmla="*/ 7 w 167"/>
                  <a:gd name="T55" fmla="*/ 50 h 85"/>
                  <a:gd name="T56" fmla="*/ 9 w 167"/>
                  <a:gd name="T57" fmla="*/ 49 h 85"/>
                  <a:gd name="T58" fmla="*/ 18 w 167"/>
                  <a:gd name="T59" fmla="*/ 44 h 85"/>
                  <a:gd name="T60" fmla="*/ 35 w 167"/>
                  <a:gd name="T61" fmla="*/ 36 h 85"/>
                  <a:gd name="T62" fmla="*/ 55 w 167"/>
                  <a:gd name="T63" fmla="*/ 26 h 85"/>
                  <a:gd name="T64" fmla="*/ 78 w 167"/>
                  <a:gd name="T65" fmla="*/ 16 h 85"/>
                  <a:gd name="T66" fmla="*/ 101 w 167"/>
                  <a:gd name="T67" fmla="*/ 7 h 85"/>
                  <a:gd name="T68" fmla="*/ 121 w 167"/>
                  <a:gd name="T69" fmla="*/ 2 h 85"/>
                  <a:gd name="T70" fmla="*/ 136 w 167"/>
                  <a:gd name="T71" fmla="*/ 0 h 85"/>
                  <a:gd name="T72" fmla="*/ 142 w 167"/>
                  <a:gd name="T73" fmla="*/ 2 h 85"/>
                  <a:gd name="T74" fmla="*/ 143 w 167"/>
                  <a:gd name="T75" fmla="*/ 4 h 85"/>
                  <a:gd name="T76" fmla="*/ 139 w 167"/>
                  <a:gd name="T77" fmla="*/ 4 h 85"/>
                  <a:gd name="T78" fmla="*/ 132 w 167"/>
                  <a:gd name="T79" fmla="*/ 5 h 85"/>
                  <a:gd name="T80" fmla="*/ 117 w 167"/>
                  <a:gd name="T81" fmla="*/ 7 h 85"/>
                  <a:gd name="T82" fmla="*/ 85 w 167"/>
                  <a:gd name="T83" fmla="*/ 17 h 85"/>
                  <a:gd name="T84" fmla="*/ 57 w 167"/>
                  <a:gd name="T85" fmla="*/ 30 h 85"/>
                  <a:gd name="T86" fmla="*/ 39 w 167"/>
                  <a:gd name="T87" fmla="*/ 39 h 85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67"/>
                  <a:gd name="T133" fmla="*/ 0 h 85"/>
                  <a:gd name="T134" fmla="*/ 167 w 167"/>
                  <a:gd name="T135" fmla="*/ 85 h 85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67" h="85">
                    <a:moveTo>
                      <a:pt x="36" y="40"/>
                    </a:moveTo>
                    <a:lnTo>
                      <a:pt x="45" y="46"/>
                    </a:lnTo>
                    <a:lnTo>
                      <a:pt x="64" y="39"/>
                    </a:lnTo>
                    <a:lnTo>
                      <a:pt x="67" y="40"/>
                    </a:lnTo>
                    <a:lnTo>
                      <a:pt x="71" y="41"/>
                    </a:lnTo>
                    <a:lnTo>
                      <a:pt x="76" y="43"/>
                    </a:lnTo>
                    <a:lnTo>
                      <a:pt x="81" y="44"/>
                    </a:lnTo>
                    <a:lnTo>
                      <a:pt x="87" y="45"/>
                    </a:lnTo>
                    <a:lnTo>
                      <a:pt x="92" y="47"/>
                    </a:lnTo>
                    <a:lnTo>
                      <a:pt x="97" y="47"/>
                    </a:lnTo>
                    <a:lnTo>
                      <a:pt x="106" y="43"/>
                    </a:lnTo>
                    <a:lnTo>
                      <a:pt x="110" y="34"/>
                    </a:lnTo>
                    <a:lnTo>
                      <a:pt x="114" y="24"/>
                    </a:lnTo>
                    <a:lnTo>
                      <a:pt x="114" y="20"/>
                    </a:lnTo>
                    <a:lnTo>
                      <a:pt x="116" y="35"/>
                    </a:lnTo>
                    <a:lnTo>
                      <a:pt x="117" y="39"/>
                    </a:lnTo>
                    <a:lnTo>
                      <a:pt x="121" y="45"/>
                    </a:lnTo>
                    <a:lnTo>
                      <a:pt x="127" y="55"/>
                    </a:lnTo>
                    <a:lnTo>
                      <a:pt x="134" y="63"/>
                    </a:lnTo>
                    <a:lnTo>
                      <a:pt x="138" y="66"/>
                    </a:lnTo>
                    <a:lnTo>
                      <a:pt x="143" y="67"/>
                    </a:lnTo>
                    <a:lnTo>
                      <a:pt x="149" y="68"/>
                    </a:lnTo>
                    <a:lnTo>
                      <a:pt x="154" y="67"/>
                    </a:lnTo>
                    <a:lnTo>
                      <a:pt x="159" y="67"/>
                    </a:lnTo>
                    <a:lnTo>
                      <a:pt x="163" y="66"/>
                    </a:lnTo>
                    <a:lnTo>
                      <a:pt x="166" y="65"/>
                    </a:lnTo>
                    <a:lnTo>
                      <a:pt x="167" y="65"/>
                    </a:lnTo>
                    <a:lnTo>
                      <a:pt x="163" y="78"/>
                    </a:lnTo>
                    <a:lnTo>
                      <a:pt x="162" y="78"/>
                    </a:lnTo>
                    <a:lnTo>
                      <a:pt x="160" y="79"/>
                    </a:lnTo>
                    <a:lnTo>
                      <a:pt x="156" y="79"/>
                    </a:lnTo>
                    <a:lnTo>
                      <a:pt x="152" y="80"/>
                    </a:lnTo>
                    <a:lnTo>
                      <a:pt x="147" y="81"/>
                    </a:lnTo>
                    <a:lnTo>
                      <a:pt x="142" y="82"/>
                    </a:lnTo>
                    <a:lnTo>
                      <a:pt x="136" y="83"/>
                    </a:lnTo>
                    <a:lnTo>
                      <a:pt x="132" y="84"/>
                    </a:lnTo>
                    <a:lnTo>
                      <a:pt x="125" y="85"/>
                    </a:lnTo>
                    <a:lnTo>
                      <a:pt x="115" y="84"/>
                    </a:lnTo>
                    <a:lnTo>
                      <a:pt x="103" y="83"/>
                    </a:lnTo>
                    <a:lnTo>
                      <a:pt x="92" y="81"/>
                    </a:lnTo>
                    <a:lnTo>
                      <a:pt x="80" y="80"/>
                    </a:lnTo>
                    <a:lnTo>
                      <a:pt x="70" y="78"/>
                    </a:lnTo>
                    <a:lnTo>
                      <a:pt x="64" y="77"/>
                    </a:lnTo>
                    <a:lnTo>
                      <a:pt x="62" y="77"/>
                    </a:lnTo>
                    <a:lnTo>
                      <a:pt x="53" y="73"/>
                    </a:lnTo>
                    <a:lnTo>
                      <a:pt x="44" y="70"/>
                    </a:lnTo>
                    <a:lnTo>
                      <a:pt x="36" y="68"/>
                    </a:lnTo>
                    <a:lnTo>
                      <a:pt x="29" y="66"/>
                    </a:lnTo>
                    <a:lnTo>
                      <a:pt x="21" y="65"/>
                    </a:lnTo>
                    <a:lnTo>
                      <a:pt x="13" y="64"/>
                    </a:lnTo>
                    <a:lnTo>
                      <a:pt x="7" y="63"/>
                    </a:lnTo>
                    <a:lnTo>
                      <a:pt x="0" y="62"/>
                    </a:lnTo>
                    <a:lnTo>
                      <a:pt x="4" y="57"/>
                    </a:lnTo>
                    <a:lnTo>
                      <a:pt x="6" y="53"/>
                    </a:lnTo>
                    <a:lnTo>
                      <a:pt x="7" y="50"/>
                    </a:lnTo>
                    <a:lnTo>
                      <a:pt x="8" y="50"/>
                    </a:lnTo>
                    <a:lnTo>
                      <a:pt x="9" y="49"/>
                    </a:lnTo>
                    <a:lnTo>
                      <a:pt x="13" y="47"/>
                    </a:lnTo>
                    <a:lnTo>
                      <a:pt x="18" y="44"/>
                    </a:lnTo>
                    <a:lnTo>
                      <a:pt x="26" y="40"/>
                    </a:lnTo>
                    <a:lnTo>
                      <a:pt x="35" y="36"/>
                    </a:lnTo>
                    <a:lnTo>
                      <a:pt x="44" y="31"/>
                    </a:lnTo>
                    <a:lnTo>
                      <a:pt x="55" y="26"/>
                    </a:lnTo>
                    <a:lnTo>
                      <a:pt x="66" y="21"/>
                    </a:lnTo>
                    <a:lnTo>
                      <a:pt x="78" y="16"/>
                    </a:lnTo>
                    <a:lnTo>
                      <a:pt x="90" y="12"/>
                    </a:lnTo>
                    <a:lnTo>
                      <a:pt x="101" y="7"/>
                    </a:lnTo>
                    <a:lnTo>
                      <a:pt x="111" y="4"/>
                    </a:lnTo>
                    <a:lnTo>
                      <a:pt x="121" y="2"/>
                    </a:lnTo>
                    <a:lnTo>
                      <a:pt x="129" y="0"/>
                    </a:lnTo>
                    <a:lnTo>
                      <a:pt x="136" y="0"/>
                    </a:lnTo>
                    <a:lnTo>
                      <a:pt x="141" y="2"/>
                    </a:lnTo>
                    <a:lnTo>
                      <a:pt x="142" y="2"/>
                    </a:lnTo>
                    <a:lnTo>
                      <a:pt x="143" y="3"/>
                    </a:lnTo>
                    <a:lnTo>
                      <a:pt x="143" y="4"/>
                    </a:lnTo>
                    <a:lnTo>
                      <a:pt x="144" y="4"/>
                    </a:lnTo>
                    <a:lnTo>
                      <a:pt x="139" y="4"/>
                    </a:lnTo>
                    <a:lnTo>
                      <a:pt x="134" y="4"/>
                    </a:lnTo>
                    <a:lnTo>
                      <a:pt x="132" y="5"/>
                    </a:lnTo>
                    <a:lnTo>
                      <a:pt x="131" y="5"/>
                    </a:lnTo>
                    <a:lnTo>
                      <a:pt x="117" y="7"/>
                    </a:lnTo>
                    <a:lnTo>
                      <a:pt x="101" y="12"/>
                    </a:lnTo>
                    <a:lnTo>
                      <a:pt x="85" y="17"/>
                    </a:lnTo>
                    <a:lnTo>
                      <a:pt x="70" y="24"/>
                    </a:lnTo>
                    <a:lnTo>
                      <a:pt x="57" y="30"/>
                    </a:lnTo>
                    <a:lnTo>
                      <a:pt x="46" y="35"/>
                    </a:lnTo>
                    <a:lnTo>
                      <a:pt x="39" y="39"/>
                    </a:lnTo>
                    <a:lnTo>
                      <a:pt x="36" y="40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62" name="Freeform 27"/>
              <p:cNvSpPr>
                <a:spLocks/>
              </p:cNvSpPr>
              <p:nvPr/>
            </p:nvSpPr>
            <p:spPr bwMode="auto">
              <a:xfrm>
                <a:off x="4745" y="1309"/>
                <a:ext cx="53" cy="54"/>
              </a:xfrm>
              <a:custGeom>
                <a:avLst/>
                <a:gdLst>
                  <a:gd name="T0" fmla="*/ 23 w 53"/>
                  <a:gd name="T1" fmla="*/ 48 h 54"/>
                  <a:gd name="T2" fmla="*/ 20 w 53"/>
                  <a:gd name="T3" fmla="*/ 42 h 54"/>
                  <a:gd name="T4" fmla="*/ 16 w 53"/>
                  <a:gd name="T5" fmla="*/ 32 h 54"/>
                  <a:gd name="T6" fmla="*/ 12 w 53"/>
                  <a:gd name="T7" fmla="*/ 22 h 54"/>
                  <a:gd name="T8" fmla="*/ 7 w 53"/>
                  <a:gd name="T9" fmla="*/ 13 h 54"/>
                  <a:gd name="T10" fmla="*/ 6 w 53"/>
                  <a:gd name="T11" fmla="*/ 10 h 54"/>
                  <a:gd name="T12" fmla="*/ 4 w 53"/>
                  <a:gd name="T13" fmla="*/ 7 h 54"/>
                  <a:gd name="T14" fmla="*/ 2 w 53"/>
                  <a:gd name="T15" fmla="*/ 4 h 54"/>
                  <a:gd name="T16" fmla="*/ 0 w 53"/>
                  <a:gd name="T17" fmla="*/ 0 h 54"/>
                  <a:gd name="T18" fmla="*/ 9 w 53"/>
                  <a:gd name="T19" fmla="*/ 9 h 54"/>
                  <a:gd name="T20" fmla="*/ 16 w 53"/>
                  <a:gd name="T21" fmla="*/ 17 h 54"/>
                  <a:gd name="T22" fmla="*/ 23 w 53"/>
                  <a:gd name="T23" fmla="*/ 25 h 54"/>
                  <a:gd name="T24" fmla="*/ 30 w 53"/>
                  <a:gd name="T25" fmla="*/ 32 h 54"/>
                  <a:gd name="T26" fmla="*/ 35 w 53"/>
                  <a:gd name="T27" fmla="*/ 39 h 54"/>
                  <a:gd name="T28" fmla="*/ 39 w 53"/>
                  <a:gd name="T29" fmla="*/ 43 h 54"/>
                  <a:gd name="T30" fmla="*/ 42 w 53"/>
                  <a:gd name="T31" fmla="*/ 46 h 54"/>
                  <a:gd name="T32" fmla="*/ 42 w 53"/>
                  <a:gd name="T33" fmla="*/ 47 h 54"/>
                  <a:gd name="T34" fmla="*/ 53 w 53"/>
                  <a:gd name="T35" fmla="*/ 49 h 54"/>
                  <a:gd name="T36" fmla="*/ 53 w 53"/>
                  <a:gd name="T37" fmla="*/ 50 h 54"/>
                  <a:gd name="T38" fmla="*/ 53 w 53"/>
                  <a:gd name="T39" fmla="*/ 50 h 54"/>
                  <a:gd name="T40" fmla="*/ 53 w 53"/>
                  <a:gd name="T41" fmla="*/ 50 h 54"/>
                  <a:gd name="T42" fmla="*/ 52 w 53"/>
                  <a:gd name="T43" fmla="*/ 50 h 54"/>
                  <a:gd name="T44" fmla="*/ 45 w 53"/>
                  <a:gd name="T45" fmla="*/ 52 h 54"/>
                  <a:gd name="T46" fmla="*/ 39 w 53"/>
                  <a:gd name="T47" fmla="*/ 54 h 54"/>
                  <a:gd name="T48" fmla="*/ 34 w 53"/>
                  <a:gd name="T49" fmla="*/ 54 h 54"/>
                  <a:gd name="T50" fmla="*/ 31 w 53"/>
                  <a:gd name="T51" fmla="*/ 54 h 54"/>
                  <a:gd name="T52" fmla="*/ 28 w 53"/>
                  <a:gd name="T53" fmla="*/ 53 h 54"/>
                  <a:gd name="T54" fmla="*/ 26 w 53"/>
                  <a:gd name="T55" fmla="*/ 51 h 54"/>
                  <a:gd name="T56" fmla="*/ 24 w 53"/>
                  <a:gd name="T57" fmla="*/ 50 h 54"/>
                  <a:gd name="T58" fmla="*/ 23 w 53"/>
                  <a:gd name="T59" fmla="*/ 48 h 5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53"/>
                  <a:gd name="T91" fmla="*/ 0 h 54"/>
                  <a:gd name="T92" fmla="*/ 53 w 53"/>
                  <a:gd name="T93" fmla="*/ 54 h 54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53" h="54">
                    <a:moveTo>
                      <a:pt x="23" y="48"/>
                    </a:moveTo>
                    <a:lnTo>
                      <a:pt x="20" y="42"/>
                    </a:lnTo>
                    <a:lnTo>
                      <a:pt x="16" y="32"/>
                    </a:lnTo>
                    <a:lnTo>
                      <a:pt x="12" y="22"/>
                    </a:lnTo>
                    <a:lnTo>
                      <a:pt x="7" y="13"/>
                    </a:lnTo>
                    <a:lnTo>
                      <a:pt x="6" y="10"/>
                    </a:lnTo>
                    <a:lnTo>
                      <a:pt x="4" y="7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9" y="9"/>
                    </a:lnTo>
                    <a:lnTo>
                      <a:pt x="16" y="17"/>
                    </a:lnTo>
                    <a:lnTo>
                      <a:pt x="23" y="25"/>
                    </a:lnTo>
                    <a:lnTo>
                      <a:pt x="30" y="32"/>
                    </a:lnTo>
                    <a:lnTo>
                      <a:pt x="35" y="39"/>
                    </a:lnTo>
                    <a:lnTo>
                      <a:pt x="39" y="43"/>
                    </a:lnTo>
                    <a:lnTo>
                      <a:pt x="42" y="46"/>
                    </a:lnTo>
                    <a:lnTo>
                      <a:pt x="42" y="47"/>
                    </a:lnTo>
                    <a:lnTo>
                      <a:pt x="53" y="49"/>
                    </a:lnTo>
                    <a:lnTo>
                      <a:pt x="53" y="50"/>
                    </a:lnTo>
                    <a:lnTo>
                      <a:pt x="52" y="50"/>
                    </a:lnTo>
                    <a:lnTo>
                      <a:pt x="45" y="52"/>
                    </a:lnTo>
                    <a:lnTo>
                      <a:pt x="39" y="54"/>
                    </a:lnTo>
                    <a:lnTo>
                      <a:pt x="34" y="54"/>
                    </a:lnTo>
                    <a:lnTo>
                      <a:pt x="31" y="54"/>
                    </a:lnTo>
                    <a:lnTo>
                      <a:pt x="28" y="53"/>
                    </a:lnTo>
                    <a:lnTo>
                      <a:pt x="26" y="51"/>
                    </a:lnTo>
                    <a:lnTo>
                      <a:pt x="24" y="50"/>
                    </a:lnTo>
                    <a:lnTo>
                      <a:pt x="23" y="48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63" name="Freeform 28"/>
              <p:cNvSpPr>
                <a:spLocks/>
              </p:cNvSpPr>
              <p:nvPr/>
            </p:nvSpPr>
            <p:spPr bwMode="auto">
              <a:xfrm>
                <a:off x="4640" y="1471"/>
                <a:ext cx="44" cy="31"/>
              </a:xfrm>
              <a:custGeom>
                <a:avLst/>
                <a:gdLst>
                  <a:gd name="T0" fmla="*/ 11 w 44"/>
                  <a:gd name="T1" fmla="*/ 8 h 31"/>
                  <a:gd name="T2" fmla="*/ 13 w 44"/>
                  <a:gd name="T3" fmla="*/ 7 h 31"/>
                  <a:gd name="T4" fmla="*/ 15 w 44"/>
                  <a:gd name="T5" fmla="*/ 6 h 31"/>
                  <a:gd name="T6" fmla="*/ 20 w 44"/>
                  <a:gd name="T7" fmla="*/ 4 h 31"/>
                  <a:gd name="T8" fmla="*/ 26 w 44"/>
                  <a:gd name="T9" fmla="*/ 2 h 31"/>
                  <a:gd name="T10" fmla="*/ 31 w 44"/>
                  <a:gd name="T11" fmla="*/ 0 h 31"/>
                  <a:gd name="T12" fmla="*/ 37 w 44"/>
                  <a:gd name="T13" fmla="*/ 0 h 31"/>
                  <a:gd name="T14" fmla="*/ 42 w 44"/>
                  <a:gd name="T15" fmla="*/ 0 h 31"/>
                  <a:gd name="T16" fmla="*/ 44 w 44"/>
                  <a:gd name="T17" fmla="*/ 2 h 31"/>
                  <a:gd name="T18" fmla="*/ 44 w 44"/>
                  <a:gd name="T19" fmla="*/ 3 h 31"/>
                  <a:gd name="T20" fmla="*/ 44 w 44"/>
                  <a:gd name="T21" fmla="*/ 5 h 31"/>
                  <a:gd name="T22" fmla="*/ 43 w 44"/>
                  <a:gd name="T23" fmla="*/ 8 h 31"/>
                  <a:gd name="T24" fmla="*/ 41 w 44"/>
                  <a:gd name="T25" fmla="*/ 13 h 31"/>
                  <a:gd name="T26" fmla="*/ 37 w 44"/>
                  <a:gd name="T27" fmla="*/ 17 h 31"/>
                  <a:gd name="T28" fmla="*/ 31 w 44"/>
                  <a:gd name="T29" fmla="*/ 22 h 31"/>
                  <a:gd name="T30" fmla="*/ 22 w 44"/>
                  <a:gd name="T31" fmla="*/ 27 h 31"/>
                  <a:gd name="T32" fmla="*/ 11 w 44"/>
                  <a:gd name="T33" fmla="*/ 31 h 31"/>
                  <a:gd name="T34" fmla="*/ 0 w 44"/>
                  <a:gd name="T35" fmla="*/ 26 h 31"/>
                  <a:gd name="T36" fmla="*/ 19 w 44"/>
                  <a:gd name="T37" fmla="*/ 14 h 31"/>
                  <a:gd name="T38" fmla="*/ 11 w 44"/>
                  <a:gd name="T39" fmla="*/ 8 h 3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44"/>
                  <a:gd name="T61" fmla="*/ 0 h 31"/>
                  <a:gd name="T62" fmla="*/ 44 w 44"/>
                  <a:gd name="T63" fmla="*/ 31 h 31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44" h="31">
                    <a:moveTo>
                      <a:pt x="11" y="8"/>
                    </a:moveTo>
                    <a:lnTo>
                      <a:pt x="13" y="7"/>
                    </a:lnTo>
                    <a:lnTo>
                      <a:pt x="15" y="6"/>
                    </a:lnTo>
                    <a:lnTo>
                      <a:pt x="20" y="4"/>
                    </a:lnTo>
                    <a:lnTo>
                      <a:pt x="26" y="2"/>
                    </a:lnTo>
                    <a:lnTo>
                      <a:pt x="31" y="0"/>
                    </a:lnTo>
                    <a:lnTo>
                      <a:pt x="37" y="0"/>
                    </a:lnTo>
                    <a:lnTo>
                      <a:pt x="42" y="0"/>
                    </a:lnTo>
                    <a:lnTo>
                      <a:pt x="44" y="2"/>
                    </a:lnTo>
                    <a:lnTo>
                      <a:pt x="44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1" y="13"/>
                    </a:lnTo>
                    <a:lnTo>
                      <a:pt x="37" y="17"/>
                    </a:lnTo>
                    <a:lnTo>
                      <a:pt x="31" y="22"/>
                    </a:lnTo>
                    <a:lnTo>
                      <a:pt x="22" y="27"/>
                    </a:lnTo>
                    <a:lnTo>
                      <a:pt x="11" y="31"/>
                    </a:lnTo>
                    <a:lnTo>
                      <a:pt x="0" y="26"/>
                    </a:lnTo>
                    <a:lnTo>
                      <a:pt x="19" y="14"/>
                    </a:lnTo>
                    <a:lnTo>
                      <a:pt x="11" y="8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64" name="Freeform 29"/>
              <p:cNvSpPr>
                <a:spLocks/>
              </p:cNvSpPr>
              <p:nvPr/>
            </p:nvSpPr>
            <p:spPr bwMode="auto">
              <a:xfrm>
                <a:off x="4567" y="1419"/>
                <a:ext cx="63" cy="51"/>
              </a:xfrm>
              <a:custGeom>
                <a:avLst/>
                <a:gdLst>
                  <a:gd name="T0" fmla="*/ 52 w 63"/>
                  <a:gd name="T1" fmla="*/ 50 h 51"/>
                  <a:gd name="T2" fmla="*/ 48 w 63"/>
                  <a:gd name="T3" fmla="*/ 51 h 51"/>
                  <a:gd name="T4" fmla="*/ 42 w 63"/>
                  <a:gd name="T5" fmla="*/ 51 h 51"/>
                  <a:gd name="T6" fmla="*/ 35 w 63"/>
                  <a:gd name="T7" fmla="*/ 50 h 51"/>
                  <a:gd name="T8" fmla="*/ 29 w 63"/>
                  <a:gd name="T9" fmla="*/ 50 h 51"/>
                  <a:gd name="T10" fmla="*/ 23 w 63"/>
                  <a:gd name="T11" fmla="*/ 48 h 51"/>
                  <a:gd name="T12" fmla="*/ 18 w 63"/>
                  <a:gd name="T13" fmla="*/ 47 h 51"/>
                  <a:gd name="T14" fmla="*/ 14 w 63"/>
                  <a:gd name="T15" fmla="*/ 47 h 51"/>
                  <a:gd name="T16" fmla="*/ 13 w 63"/>
                  <a:gd name="T17" fmla="*/ 46 h 51"/>
                  <a:gd name="T18" fmla="*/ 11 w 63"/>
                  <a:gd name="T19" fmla="*/ 45 h 51"/>
                  <a:gd name="T20" fmla="*/ 8 w 63"/>
                  <a:gd name="T21" fmla="*/ 40 h 51"/>
                  <a:gd name="T22" fmla="*/ 4 w 63"/>
                  <a:gd name="T23" fmla="*/ 26 h 51"/>
                  <a:gd name="T24" fmla="*/ 0 w 63"/>
                  <a:gd name="T25" fmla="*/ 2 h 51"/>
                  <a:gd name="T26" fmla="*/ 0 w 63"/>
                  <a:gd name="T27" fmla="*/ 1 h 51"/>
                  <a:gd name="T28" fmla="*/ 2 w 63"/>
                  <a:gd name="T29" fmla="*/ 0 h 51"/>
                  <a:gd name="T30" fmla="*/ 5 w 63"/>
                  <a:gd name="T31" fmla="*/ 1 h 51"/>
                  <a:gd name="T32" fmla="*/ 11 w 63"/>
                  <a:gd name="T33" fmla="*/ 6 h 51"/>
                  <a:gd name="T34" fmla="*/ 16 w 63"/>
                  <a:gd name="T35" fmla="*/ 14 h 51"/>
                  <a:gd name="T36" fmla="*/ 17 w 63"/>
                  <a:gd name="T37" fmla="*/ 20 h 51"/>
                  <a:gd name="T38" fmla="*/ 17 w 63"/>
                  <a:gd name="T39" fmla="*/ 25 h 51"/>
                  <a:gd name="T40" fmla="*/ 16 w 63"/>
                  <a:gd name="T41" fmla="*/ 27 h 51"/>
                  <a:gd name="T42" fmla="*/ 25 w 63"/>
                  <a:gd name="T43" fmla="*/ 39 h 51"/>
                  <a:gd name="T44" fmla="*/ 27 w 63"/>
                  <a:gd name="T45" fmla="*/ 39 h 51"/>
                  <a:gd name="T46" fmla="*/ 31 w 63"/>
                  <a:gd name="T47" fmla="*/ 38 h 51"/>
                  <a:gd name="T48" fmla="*/ 35 w 63"/>
                  <a:gd name="T49" fmla="*/ 38 h 51"/>
                  <a:gd name="T50" fmla="*/ 40 w 63"/>
                  <a:gd name="T51" fmla="*/ 37 h 51"/>
                  <a:gd name="T52" fmla="*/ 43 w 63"/>
                  <a:gd name="T53" fmla="*/ 35 h 51"/>
                  <a:gd name="T54" fmla="*/ 46 w 63"/>
                  <a:gd name="T55" fmla="*/ 32 h 51"/>
                  <a:gd name="T56" fmla="*/ 49 w 63"/>
                  <a:gd name="T57" fmla="*/ 29 h 51"/>
                  <a:gd name="T58" fmla="*/ 52 w 63"/>
                  <a:gd name="T59" fmla="*/ 26 h 51"/>
                  <a:gd name="T60" fmla="*/ 55 w 63"/>
                  <a:gd name="T61" fmla="*/ 23 h 51"/>
                  <a:gd name="T62" fmla="*/ 57 w 63"/>
                  <a:gd name="T63" fmla="*/ 22 h 51"/>
                  <a:gd name="T64" fmla="*/ 60 w 63"/>
                  <a:gd name="T65" fmla="*/ 22 h 51"/>
                  <a:gd name="T66" fmla="*/ 62 w 63"/>
                  <a:gd name="T67" fmla="*/ 25 h 51"/>
                  <a:gd name="T68" fmla="*/ 63 w 63"/>
                  <a:gd name="T69" fmla="*/ 33 h 51"/>
                  <a:gd name="T70" fmla="*/ 62 w 63"/>
                  <a:gd name="T71" fmla="*/ 40 h 51"/>
                  <a:gd name="T72" fmla="*/ 58 w 63"/>
                  <a:gd name="T73" fmla="*/ 46 h 51"/>
                  <a:gd name="T74" fmla="*/ 52 w 63"/>
                  <a:gd name="T75" fmla="*/ 50 h 51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63"/>
                  <a:gd name="T115" fmla="*/ 0 h 51"/>
                  <a:gd name="T116" fmla="*/ 63 w 63"/>
                  <a:gd name="T117" fmla="*/ 51 h 51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63" h="51">
                    <a:moveTo>
                      <a:pt x="52" y="50"/>
                    </a:moveTo>
                    <a:lnTo>
                      <a:pt x="48" y="51"/>
                    </a:lnTo>
                    <a:lnTo>
                      <a:pt x="42" y="51"/>
                    </a:lnTo>
                    <a:lnTo>
                      <a:pt x="35" y="50"/>
                    </a:lnTo>
                    <a:lnTo>
                      <a:pt x="29" y="50"/>
                    </a:lnTo>
                    <a:lnTo>
                      <a:pt x="23" y="48"/>
                    </a:lnTo>
                    <a:lnTo>
                      <a:pt x="18" y="47"/>
                    </a:lnTo>
                    <a:lnTo>
                      <a:pt x="14" y="47"/>
                    </a:lnTo>
                    <a:lnTo>
                      <a:pt x="13" y="46"/>
                    </a:lnTo>
                    <a:lnTo>
                      <a:pt x="11" y="45"/>
                    </a:lnTo>
                    <a:lnTo>
                      <a:pt x="8" y="40"/>
                    </a:lnTo>
                    <a:lnTo>
                      <a:pt x="4" y="26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11" y="6"/>
                    </a:lnTo>
                    <a:lnTo>
                      <a:pt x="16" y="14"/>
                    </a:lnTo>
                    <a:lnTo>
                      <a:pt x="17" y="20"/>
                    </a:lnTo>
                    <a:lnTo>
                      <a:pt x="17" y="25"/>
                    </a:lnTo>
                    <a:lnTo>
                      <a:pt x="16" y="27"/>
                    </a:lnTo>
                    <a:lnTo>
                      <a:pt x="25" y="39"/>
                    </a:lnTo>
                    <a:lnTo>
                      <a:pt x="27" y="39"/>
                    </a:lnTo>
                    <a:lnTo>
                      <a:pt x="31" y="38"/>
                    </a:lnTo>
                    <a:lnTo>
                      <a:pt x="35" y="38"/>
                    </a:lnTo>
                    <a:lnTo>
                      <a:pt x="40" y="37"/>
                    </a:lnTo>
                    <a:lnTo>
                      <a:pt x="43" y="35"/>
                    </a:lnTo>
                    <a:lnTo>
                      <a:pt x="46" y="32"/>
                    </a:lnTo>
                    <a:lnTo>
                      <a:pt x="49" y="29"/>
                    </a:lnTo>
                    <a:lnTo>
                      <a:pt x="52" y="26"/>
                    </a:lnTo>
                    <a:lnTo>
                      <a:pt x="55" y="23"/>
                    </a:lnTo>
                    <a:lnTo>
                      <a:pt x="57" y="22"/>
                    </a:lnTo>
                    <a:lnTo>
                      <a:pt x="60" y="22"/>
                    </a:lnTo>
                    <a:lnTo>
                      <a:pt x="62" y="25"/>
                    </a:lnTo>
                    <a:lnTo>
                      <a:pt x="63" y="33"/>
                    </a:lnTo>
                    <a:lnTo>
                      <a:pt x="62" y="40"/>
                    </a:lnTo>
                    <a:lnTo>
                      <a:pt x="58" y="46"/>
                    </a:lnTo>
                    <a:lnTo>
                      <a:pt x="52" y="50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65" name="Freeform 30"/>
              <p:cNvSpPr>
                <a:spLocks/>
              </p:cNvSpPr>
              <p:nvPr/>
            </p:nvSpPr>
            <p:spPr bwMode="auto">
              <a:xfrm>
                <a:off x="4522" y="1393"/>
                <a:ext cx="12" cy="26"/>
              </a:xfrm>
              <a:custGeom>
                <a:avLst/>
                <a:gdLst>
                  <a:gd name="T0" fmla="*/ 2 w 12"/>
                  <a:gd name="T1" fmla="*/ 0 h 26"/>
                  <a:gd name="T2" fmla="*/ 4 w 12"/>
                  <a:gd name="T3" fmla="*/ 1 h 26"/>
                  <a:gd name="T4" fmla="*/ 8 w 12"/>
                  <a:gd name="T5" fmla="*/ 4 h 26"/>
                  <a:gd name="T6" fmla="*/ 12 w 12"/>
                  <a:gd name="T7" fmla="*/ 9 h 26"/>
                  <a:gd name="T8" fmla="*/ 12 w 12"/>
                  <a:gd name="T9" fmla="*/ 14 h 26"/>
                  <a:gd name="T10" fmla="*/ 12 w 12"/>
                  <a:gd name="T11" fmla="*/ 16 h 26"/>
                  <a:gd name="T12" fmla="*/ 11 w 12"/>
                  <a:gd name="T13" fmla="*/ 20 h 26"/>
                  <a:gd name="T14" fmla="*/ 11 w 12"/>
                  <a:gd name="T15" fmla="*/ 23 h 26"/>
                  <a:gd name="T16" fmla="*/ 11 w 12"/>
                  <a:gd name="T17" fmla="*/ 26 h 26"/>
                  <a:gd name="T18" fmla="*/ 8 w 12"/>
                  <a:gd name="T19" fmla="*/ 26 h 26"/>
                  <a:gd name="T20" fmla="*/ 6 w 12"/>
                  <a:gd name="T21" fmla="*/ 26 h 26"/>
                  <a:gd name="T22" fmla="*/ 3 w 12"/>
                  <a:gd name="T23" fmla="*/ 25 h 26"/>
                  <a:gd name="T24" fmla="*/ 1 w 12"/>
                  <a:gd name="T25" fmla="*/ 25 h 26"/>
                  <a:gd name="T26" fmla="*/ 0 w 12"/>
                  <a:gd name="T27" fmla="*/ 16 h 26"/>
                  <a:gd name="T28" fmla="*/ 1 w 12"/>
                  <a:gd name="T29" fmla="*/ 8 h 26"/>
                  <a:gd name="T30" fmla="*/ 1 w 12"/>
                  <a:gd name="T31" fmla="*/ 2 h 26"/>
                  <a:gd name="T32" fmla="*/ 2 w 12"/>
                  <a:gd name="T33" fmla="*/ 0 h 2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2"/>
                  <a:gd name="T52" fmla="*/ 0 h 26"/>
                  <a:gd name="T53" fmla="*/ 12 w 12"/>
                  <a:gd name="T54" fmla="*/ 26 h 2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2" h="26">
                    <a:moveTo>
                      <a:pt x="2" y="0"/>
                    </a:moveTo>
                    <a:lnTo>
                      <a:pt x="4" y="1"/>
                    </a:lnTo>
                    <a:lnTo>
                      <a:pt x="8" y="4"/>
                    </a:lnTo>
                    <a:lnTo>
                      <a:pt x="12" y="9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11" y="20"/>
                    </a:lnTo>
                    <a:lnTo>
                      <a:pt x="11" y="23"/>
                    </a:lnTo>
                    <a:lnTo>
                      <a:pt x="11" y="26"/>
                    </a:lnTo>
                    <a:lnTo>
                      <a:pt x="8" y="26"/>
                    </a:lnTo>
                    <a:lnTo>
                      <a:pt x="6" y="26"/>
                    </a:lnTo>
                    <a:lnTo>
                      <a:pt x="3" y="25"/>
                    </a:lnTo>
                    <a:lnTo>
                      <a:pt x="1" y="25"/>
                    </a:lnTo>
                    <a:lnTo>
                      <a:pt x="0" y="16"/>
                    </a:lnTo>
                    <a:lnTo>
                      <a:pt x="1" y="8"/>
                    </a:lnTo>
                    <a:lnTo>
                      <a:pt x="1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66" name="Freeform 31"/>
              <p:cNvSpPr>
                <a:spLocks/>
              </p:cNvSpPr>
              <p:nvPr/>
            </p:nvSpPr>
            <p:spPr bwMode="auto">
              <a:xfrm>
                <a:off x="4536" y="1331"/>
                <a:ext cx="32" cy="32"/>
              </a:xfrm>
              <a:custGeom>
                <a:avLst/>
                <a:gdLst>
                  <a:gd name="T0" fmla="*/ 32 w 32"/>
                  <a:gd name="T1" fmla="*/ 0 h 32"/>
                  <a:gd name="T2" fmla="*/ 32 w 32"/>
                  <a:gd name="T3" fmla="*/ 5 h 32"/>
                  <a:gd name="T4" fmla="*/ 30 w 32"/>
                  <a:gd name="T5" fmla="*/ 17 h 32"/>
                  <a:gd name="T6" fmla="*/ 26 w 32"/>
                  <a:gd name="T7" fmla="*/ 28 h 32"/>
                  <a:gd name="T8" fmla="*/ 18 w 32"/>
                  <a:gd name="T9" fmla="*/ 32 h 32"/>
                  <a:gd name="T10" fmla="*/ 14 w 32"/>
                  <a:gd name="T11" fmla="*/ 30 h 32"/>
                  <a:gd name="T12" fmla="*/ 9 w 32"/>
                  <a:gd name="T13" fmla="*/ 28 h 32"/>
                  <a:gd name="T14" fmla="*/ 5 w 32"/>
                  <a:gd name="T15" fmla="*/ 26 h 32"/>
                  <a:gd name="T16" fmla="*/ 0 w 32"/>
                  <a:gd name="T17" fmla="*/ 24 h 32"/>
                  <a:gd name="T18" fmla="*/ 1 w 32"/>
                  <a:gd name="T19" fmla="*/ 23 h 32"/>
                  <a:gd name="T20" fmla="*/ 2 w 32"/>
                  <a:gd name="T21" fmla="*/ 22 h 32"/>
                  <a:gd name="T22" fmla="*/ 2 w 32"/>
                  <a:gd name="T23" fmla="*/ 21 h 32"/>
                  <a:gd name="T24" fmla="*/ 3 w 32"/>
                  <a:gd name="T25" fmla="*/ 20 h 32"/>
                  <a:gd name="T26" fmla="*/ 18 w 32"/>
                  <a:gd name="T27" fmla="*/ 20 h 32"/>
                  <a:gd name="T28" fmla="*/ 32 w 32"/>
                  <a:gd name="T29" fmla="*/ 0 h 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2"/>
                  <a:gd name="T46" fmla="*/ 0 h 32"/>
                  <a:gd name="T47" fmla="*/ 32 w 32"/>
                  <a:gd name="T48" fmla="*/ 32 h 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2" h="32">
                    <a:moveTo>
                      <a:pt x="32" y="0"/>
                    </a:moveTo>
                    <a:lnTo>
                      <a:pt x="32" y="5"/>
                    </a:lnTo>
                    <a:lnTo>
                      <a:pt x="30" y="17"/>
                    </a:lnTo>
                    <a:lnTo>
                      <a:pt x="26" y="28"/>
                    </a:lnTo>
                    <a:lnTo>
                      <a:pt x="18" y="32"/>
                    </a:lnTo>
                    <a:lnTo>
                      <a:pt x="14" y="30"/>
                    </a:lnTo>
                    <a:lnTo>
                      <a:pt x="9" y="28"/>
                    </a:lnTo>
                    <a:lnTo>
                      <a:pt x="5" y="26"/>
                    </a:lnTo>
                    <a:lnTo>
                      <a:pt x="0" y="24"/>
                    </a:lnTo>
                    <a:lnTo>
                      <a:pt x="1" y="23"/>
                    </a:lnTo>
                    <a:lnTo>
                      <a:pt x="2" y="22"/>
                    </a:lnTo>
                    <a:lnTo>
                      <a:pt x="2" y="21"/>
                    </a:lnTo>
                    <a:lnTo>
                      <a:pt x="3" y="20"/>
                    </a:lnTo>
                    <a:lnTo>
                      <a:pt x="18" y="2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67" name="Freeform 32"/>
              <p:cNvSpPr>
                <a:spLocks/>
              </p:cNvSpPr>
              <p:nvPr/>
            </p:nvSpPr>
            <p:spPr bwMode="auto">
              <a:xfrm>
                <a:off x="4590" y="1399"/>
                <a:ext cx="86" cy="93"/>
              </a:xfrm>
              <a:custGeom>
                <a:avLst/>
                <a:gdLst>
                  <a:gd name="T0" fmla="*/ 10 w 86"/>
                  <a:gd name="T1" fmla="*/ 77 h 93"/>
                  <a:gd name="T2" fmla="*/ 12 w 86"/>
                  <a:gd name="T3" fmla="*/ 78 h 93"/>
                  <a:gd name="T4" fmla="*/ 16 w 86"/>
                  <a:gd name="T5" fmla="*/ 80 h 93"/>
                  <a:gd name="T6" fmla="*/ 22 w 86"/>
                  <a:gd name="T7" fmla="*/ 82 h 93"/>
                  <a:gd name="T8" fmla="*/ 29 w 86"/>
                  <a:gd name="T9" fmla="*/ 83 h 93"/>
                  <a:gd name="T10" fmla="*/ 36 w 86"/>
                  <a:gd name="T11" fmla="*/ 83 h 93"/>
                  <a:gd name="T12" fmla="*/ 43 w 86"/>
                  <a:gd name="T13" fmla="*/ 80 h 93"/>
                  <a:gd name="T14" fmla="*/ 48 w 86"/>
                  <a:gd name="T15" fmla="*/ 75 h 93"/>
                  <a:gd name="T16" fmla="*/ 51 w 86"/>
                  <a:gd name="T17" fmla="*/ 65 h 93"/>
                  <a:gd name="T18" fmla="*/ 52 w 86"/>
                  <a:gd name="T19" fmla="*/ 64 h 93"/>
                  <a:gd name="T20" fmla="*/ 54 w 86"/>
                  <a:gd name="T21" fmla="*/ 60 h 93"/>
                  <a:gd name="T22" fmla="*/ 55 w 86"/>
                  <a:gd name="T23" fmla="*/ 55 h 93"/>
                  <a:gd name="T24" fmla="*/ 57 w 86"/>
                  <a:gd name="T25" fmla="*/ 49 h 93"/>
                  <a:gd name="T26" fmla="*/ 57 w 86"/>
                  <a:gd name="T27" fmla="*/ 43 h 93"/>
                  <a:gd name="T28" fmla="*/ 56 w 86"/>
                  <a:gd name="T29" fmla="*/ 38 h 93"/>
                  <a:gd name="T30" fmla="*/ 52 w 86"/>
                  <a:gd name="T31" fmla="*/ 35 h 93"/>
                  <a:gd name="T32" fmla="*/ 45 w 86"/>
                  <a:gd name="T33" fmla="*/ 34 h 93"/>
                  <a:gd name="T34" fmla="*/ 37 w 86"/>
                  <a:gd name="T35" fmla="*/ 34 h 93"/>
                  <a:gd name="T36" fmla="*/ 30 w 86"/>
                  <a:gd name="T37" fmla="*/ 35 h 93"/>
                  <a:gd name="T38" fmla="*/ 26 w 86"/>
                  <a:gd name="T39" fmla="*/ 35 h 93"/>
                  <a:gd name="T40" fmla="*/ 23 w 86"/>
                  <a:gd name="T41" fmla="*/ 37 h 93"/>
                  <a:gd name="T42" fmla="*/ 20 w 86"/>
                  <a:gd name="T43" fmla="*/ 38 h 93"/>
                  <a:gd name="T44" fmla="*/ 18 w 86"/>
                  <a:gd name="T45" fmla="*/ 39 h 93"/>
                  <a:gd name="T46" fmla="*/ 16 w 86"/>
                  <a:gd name="T47" fmla="*/ 40 h 93"/>
                  <a:gd name="T48" fmla="*/ 14 w 86"/>
                  <a:gd name="T49" fmla="*/ 42 h 93"/>
                  <a:gd name="T50" fmla="*/ 21 w 86"/>
                  <a:gd name="T51" fmla="*/ 28 h 93"/>
                  <a:gd name="T52" fmla="*/ 0 w 86"/>
                  <a:gd name="T53" fmla="*/ 12 h 93"/>
                  <a:gd name="T54" fmla="*/ 13 w 86"/>
                  <a:gd name="T55" fmla="*/ 11 h 93"/>
                  <a:gd name="T56" fmla="*/ 15 w 86"/>
                  <a:gd name="T57" fmla="*/ 0 h 93"/>
                  <a:gd name="T58" fmla="*/ 49 w 86"/>
                  <a:gd name="T59" fmla="*/ 25 h 93"/>
                  <a:gd name="T60" fmla="*/ 69 w 86"/>
                  <a:gd name="T61" fmla="*/ 42 h 93"/>
                  <a:gd name="T62" fmla="*/ 86 w 86"/>
                  <a:gd name="T63" fmla="*/ 63 h 93"/>
                  <a:gd name="T64" fmla="*/ 85 w 86"/>
                  <a:gd name="T65" fmla="*/ 63 h 93"/>
                  <a:gd name="T66" fmla="*/ 81 w 86"/>
                  <a:gd name="T67" fmla="*/ 62 h 93"/>
                  <a:gd name="T68" fmla="*/ 76 w 86"/>
                  <a:gd name="T69" fmla="*/ 63 h 93"/>
                  <a:gd name="T70" fmla="*/ 68 w 86"/>
                  <a:gd name="T71" fmla="*/ 67 h 93"/>
                  <a:gd name="T72" fmla="*/ 62 w 86"/>
                  <a:gd name="T73" fmla="*/ 72 h 93"/>
                  <a:gd name="T74" fmla="*/ 59 w 86"/>
                  <a:gd name="T75" fmla="*/ 78 h 93"/>
                  <a:gd name="T76" fmla="*/ 57 w 86"/>
                  <a:gd name="T77" fmla="*/ 85 h 93"/>
                  <a:gd name="T78" fmla="*/ 53 w 86"/>
                  <a:gd name="T79" fmla="*/ 88 h 93"/>
                  <a:gd name="T80" fmla="*/ 50 w 86"/>
                  <a:gd name="T81" fmla="*/ 90 h 93"/>
                  <a:gd name="T82" fmla="*/ 48 w 86"/>
                  <a:gd name="T83" fmla="*/ 91 h 93"/>
                  <a:gd name="T84" fmla="*/ 44 w 86"/>
                  <a:gd name="T85" fmla="*/ 92 h 93"/>
                  <a:gd name="T86" fmla="*/ 41 w 86"/>
                  <a:gd name="T87" fmla="*/ 92 h 93"/>
                  <a:gd name="T88" fmla="*/ 39 w 86"/>
                  <a:gd name="T89" fmla="*/ 93 h 93"/>
                  <a:gd name="T90" fmla="*/ 35 w 86"/>
                  <a:gd name="T91" fmla="*/ 93 h 93"/>
                  <a:gd name="T92" fmla="*/ 32 w 86"/>
                  <a:gd name="T93" fmla="*/ 93 h 93"/>
                  <a:gd name="T94" fmla="*/ 28 w 86"/>
                  <a:gd name="T95" fmla="*/ 92 h 93"/>
                  <a:gd name="T96" fmla="*/ 10 w 86"/>
                  <a:gd name="T97" fmla="*/ 77 h 93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86"/>
                  <a:gd name="T148" fmla="*/ 0 h 93"/>
                  <a:gd name="T149" fmla="*/ 86 w 86"/>
                  <a:gd name="T150" fmla="*/ 93 h 93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86" h="93">
                    <a:moveTo>
                      <a:pt x="10" y="77"/>
                    </a:moveTo>
                    <a:lnTo>
                      <a:pt x="12" y="78"/>
                    </a:lnTo>
                    <a:lnTo>
                      <a:pt x="16" y="80"/>
                    </a:lnTo>
                    <a:lnTo>
                      <a:pt x="22" y="82"/>
                    </a:lnTo>
                    <a:lnTo>
                      <a:pt x="29" y="83"/>
                    </a:lnTo>
                    <a:lnTo>
                      <a:pt x="36" y="83"/>
                    </a:lnTo>
                    <a:lnTo>
                      <a:pt x="43" y="80"/>
                    </a:lnTo>
                    <a:lnTo>
                      <a:pt x="48" y="75"/>
                    </a:lnTo>
                    <a:lnTo>
                      <a:pt x="51" y="65"/>
                    </a:lnTo>
                    <a:lnTo>
                      <a:pt x="52" y="64"/>
                    </a:lnTo>
                    <a:lnTo>
                      <a:pt x="54" y="60"/>
                    </a:lnTo>
                    <a:lnTo>
                      <a:pt x="55" y="55"/>
                    </a:lnTo>
                    <a:lnTo>
                      <a:pt x="57" y="49"/>
                    </a:lnTo>
                    <a:lnTo>
                      <a:pt x="57" y="43"/>
                    </a:lnTo>
                    <a:lnTo>
                      <a:pt x="56" y="38"/>
                    </a:lnTo>
                    <a:lnTo>
                      <a:pt x="52" y="35"/>
                    </a:lnTo>
                    <a:lnTo>
                      <a:pt x="45" y="34"/>
                    </a:lnTo>
                    <a:lnTo>
                      <a:pt x="37" y="34"/>
                    </a:lnTo>
                    <a:lnTo>
                      <a:pt x="30" y="35"/>
                    </a:lnTo>
                    <a:lnTo>
                      <a:pt x="26" y="35"/>
                    </a:lnTo>
                    <a:lnTo>
                      <a:pt x="23" y="37"/>
                    </a:lnTo>
                    <a:lnTo>
                      <a:pt x="20" y="38"/>
                    </a:lnTo>
                    <a:lnTo>
                      <a:pt x="18" y="39"/>
                    </a:lnTo>
                    <a:lnTo>
                      <a:pt x="16" y="40"/>
                    </a:lnTo>
                    <a:lnTo>
                      <a:pt x="14" y="42"/>
                    </a:lnTo>
                    <a:lnTo>
                      <a:pt x="21" y="28"/>
                    </a:lnTo>
                    <a:lnTo>
                      <a:pt x="0" y="12"/>
                    </a:lnTo>
                    <a:lnTo>
                      <a:pt x="13" y="11"/>
                    </a:lnTo>
                    <a:lnTo>
                      <a:pt x="15" y="0"/>
                    </a:lnTo>
                    <a:lnTo>
                      <a:pt x="49" y="25"/>
                    </a:lnTo>
                    <a:lnTo>
                      <a:pt x="69" y="42"/>
                    </a:lnTo>
                    <a:lnTo>
                      <a:pt x="86" y="63"/>
                    </a:lnTo>
                    <a:lnTo>
                      <a:pt x="85" y="63"/>
                    </a:lnTo>
                    <a:lnTo>
                      <a:pt x="81" y="62"/>
                    </a:lnTo>
                    <a:lnTo>
                      <a:pt x="76" y="63"/>
                    </a:lnTo>
                    <a:lnTo>
                      <a:pt x="68" y="67"/>
                    </a:lnTo>
                    <a:lnTo>
                      <a:pt x="62" y="72"/>
                    </a:lnTo>
                    <a:lnTo>
                      <a:pt x="59" y="78"/>
                    </a:lnTo>
                    <a:lnTo>
                      <a:pt x="57" y="85"/>
                    </a:lnTo>
                    <a:lnTo>
                      <a:pt x="53" y="88"/>
                    </a:lnTo>
                    <a:lnTo>
                      <a:pt x="50" y="90"/>
                    </a:lnTo>
                    <a:lnTo>
                      <a:pt x="48" y="91"/>
                    </a:lnTo>
                    <a:lnTo>
                      <a:pt x="44" y="92"/>
                    </a:lnTo>
                    <a:lnTo>
                      <a:pt x="41" y="92"/>
                    </a:lnTo>
                    <a:lnTo>
                      <a:pt x="39" y="93"/>
                    </a:lnTo>
                    <a:lnTo>
                      <a:pt x="35" y="93"/>
                    </a:lnTo>
                    <a:lnTo>
                      <a:pt x="32" y="93"/>
                    </a:lnTo>
                    <a:lnTo>
                      <a:pt x="28" y="92"/>
                    </a:lnTo>
                    <a:lnTo>
                      <a:pt x="10" y="7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68" name="Freeform 33"/>
              <p:cNvSpPr>
                <a:spLocks/>
              </p:cNvSpPr>
              <p:nvPr/>
            </p:nvSpPr>
            <p:spPr bwMode="auto">
              <a:xfrm>
                <a:off x="4550" y="1390"/>
                <a:ext cx="19" cy="33"/>
              </a:xfrm>
              <a:custGeom>
                <a:avLst/>
                <a:gdLst>
                  <a:gd name="T0" fmla="*/ 0 w 19"/>
                  <a:gd name="T1" fmla="*/ 22 h 33"/>
                  <a:gd name="T2" fmla="*/ 10 w 19"/>
                  <a:gd name="T3" fmla="*/ 0 h 33"/>
                  <a:gd name="T4" fmla="*/ 19 w 19"/>
                  <a:gd name="T5" fmla="*/ 0 h 33"/>
                  <a:gd name="T6" fmla="*/ 4 w 19"/>
                  <a:gd name="T7" fmla="*/ 33 h 33"/>
                  <a:gd name="T8" fmla="*/ 0 w 19"/>
                  <a:gd name="T9" fmla="*/ 22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"/>
                  <a:gd name="T16" fmla="*/ 0 h 33"/>
                  <a:gd name="T17" fmla="*/ 19 w 19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" h="33">
                    <a:moveTo>
                      <a:pt x="0" y="22"/>
                    </a:moveTo>
                    <a:lnTo>
                      <a:pt x="10" y="0"/>
                    </a:lnTo>
                    <a:lnTo>
                      <a:pt x="19" y="0"/>
                    </a:lnTo>
                    <a:lnTo>
                      <a:pt x="4" y="33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69" name="Freeform 34"/>
              <p:cNvSpPr>
                <a:spLocks/>
              </p:cNvSpPr>
              <p:nvPr/>
            </p:nvSpPr>
            <p:spPr bwMode="auto">
              <a:xfrm>
                <a:off x="4616" y="1294"/>
                <a:ext cx="59" cy="40"/>
              </a:xfrm>
              <a:custGeom>
                <a:avLst/>
                <a:gdLst>
                  <a:gd name="T0" fmla="*/ 7 w 59"/>
                  <a:gd name="T1" fmla="*/ 31 h 40"/>
                  <a:gd name="T2" fmla="*/ 0 w 59"/>
                  <a:gd name="T3" fmla="*/ 12 h 40"/>
                  <a:gd name="T4" fmla="*/ 28 w 59"/>
                  <a:gd name="T5" fmla="*/ 27 h 40"/>
                  <a:gd name="T6" fmla="*/ 45 w 59"/>
                  <a:gd name="T7" fmla="*/ 22 h 40"/>
                  <a:gd name="T8" fmla="*/ 54 w 59"/>
                  <a:gd name="T9" fmla="*/ 0 h 40"/>
                  <a:gd name="T10" fmla="*/ 59 w 59"/>
                  <a:gd name="T11" fmla="*/ 35 h 40"/>
                  <a:gd name="T12" fmla="*/ 30 w 59"/>
                  <a:gd name="T13" fmla="*/ 40 h 40"/>
                  <a:gd name="T14" fmla="*/ 7 w 59"/>
                  <a:gd name="T15" fmla="*/ 31 h 4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9"/>
                  <a:gd name="T25" fmla="*/ 0 h 40"/>
                  <a:gd name="T26" fmla="*/ 59 w 59"/>
                  <a:gd name="T27" fmla="*/ 40 h 4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9" h="40">
                    <a:moveTo>
                      <a:pt x="7" y="31"/>
                    </a:moveTo>
                    <a:lnTo>
                      <a:pt x="0" y="12"/>
                    </a:lnTo>
                    <a:lnTo>
                      <a:pt x="28" y="27"/>
                    </a:lnTo>
                    <a:lnTo>
                      <a:pt x="45" y="22"/>
                    </a:lnTo>
                    <a:lnTo>
                      <a:pt x="54" y="0"/>
                    </a:lnTo>
                    <a:lnTo>
                      <a:pt x="59" y="35"/>
                    </a:lnTo>
                    <a:lnTo>
                      <a:pt x="30" y="40"/>
                    </a:lnTo>
                    <a:lnTo>
                      <a:pt x="7" y="3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70" name="Freeform 35"/>
              <p:cNvSpPr>
                <a:spLocks/>
              </p:cNvSpPr>
              <p:nvPr/>
            </p:nvSpPr>
            <p:spPr bwMode="auto">
              <a:xfrm>
                <a:off x="4444" y="1191"/>
                <a:ext cx="290" cy="400"/>
              </a:xfrm>
              <a:custGeom>
                <a:avLst/>
                <a:gdLst>
                  <a:gd name="T0" fmla="*/ 21 w 290"/>
                  <a:gd name="T1" fmla="*/ 318 h 400"/>
                  <a:gd name="T2" fmla="*/ 227 w 290"/>
                  <a:gd name="T3" fmla="*/ 8 h 400"/>
                  <a:gd name="T4" fmla="*/ 231 w 290"/>
                  <a:gd name="T5" fmla="*/ 0 h 400"/>
                  <a:gd name="T6" fmla="*/ 241 w 290"/>
                  <a:gd name="T7" fmla="*/ 3 h 400"/>
                  <a:gd name="T8" fmla="*/ 277 w 290"/>
                  <a:gd name="T9" fmla="*/ 17 h 400"/>
                  <a:gd name="T10" fmla="*/ 290 w 290"/>
                  <a:gd name="T11" fmla="*/ 22 h 400"/>
                  <a:gd name="T12" fmla="*/ 282 w 290"/>
                  <a:gd name="T13" fmla="*/ 33 h 400"/>
                  <a:gd name="T14" fmla="*/ 67 w 290"/>
                  <a:gd name="T15" fmla="*/ 345 h 400"/>
                  <a:gd name="T16" fmla="*/ 66 w 290"/>
                  <a:gd name="T17" fmla="*/ 346 h 400"/>
                  <a:gd name="T18" fmla="*/ 65 w 290"/>
                  <a:gd name="T19" fmla="*/ 347 h 400"/>
                  <a:gd name="T20" fmla="*/ 28 w 290"/>
                  <a:gd name="T21" fmla="*/ 378 h 400"/>
                  <a:gd name="T22" fmla="*/ 0 w 290"/>
                  <a:gd name="T23" fmla="*/ 400 h 400"/>
                  <a:gd name="T24" fmla="*/ 8 w 290"/>
                  <a:gd name="T25" fmla="*/ 367 h 400"/>
                  <a:gd name="T26" fmla="*/ 20 w 290"/>
                  <a:gd name="T27" fmla="*/ 321 h 400"/>
                  <a:gd name="T28" fmla="*/ 20 w 290"/>
                  <a:gd name="T29" fmla="*/ 320 h 400"/>
                  <a:gd name="T30" fmla="*/ 21 w 290"/>
                  <a:gd name="T31" fmla="*/ 318 h 40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90"/>
                  <a:gd name="T49" fmla="*/ 0 h 400"/>
                  <a:gd name="T50" fmla="*/ 290 w 290"/>
                  <a:gd name="T51" fmla="*/ 400 h 400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90" h="400">
                    <a:moveTo>
                      <a:pt x="21" y="318"/>
                    </a:moveTo>
                    <a:lnTo>
                      <a:pt x="227" y="8"/>
                    </a:lnTo>
                    <a:lnTo>
                      <a:pt x="231" y="0"/>
                    </a:lnTo>
                    <a:lnTo>
                      <a:pt x="241" y="3"/>
                    </a:lnTo>
                    <a:lnTo>
                      <a:pt x="277" y="17"/>
                    </a:lnTo>
                    <a:lnTo>
                      <a:pt x="290" y="22"/>
                    </a:lnTo>
                    <a:lnTo>
                      <a:pt x="282" y="33"/>
                    </a:lnTo>
                    <a:lnTo>
                      <a:pt x="67" y="345"/>
                    </a:lnTo>
                    <a:lnTo>
                      <a:pt x="66" y="346"/>
                    </a:lnTo>
                    <a:lnTo>
                      <a:pt x="65" y="347"/>
                    </a:lnTo>
                    <a:lnTo>
                      <a:pt x="28" y="378"/>
                    </a:lnTo>
                    <a:lnTo>
                      <a:pt x="0" y="400"/>
                    </a:lnTo>
                    <a:lnTo>
                      <a:pt x="8" y="367"/>
                    </a:lnTo>
                    <a:lnTo>
                      <a:pt x="20" y="321"/>
                    </a:lnTo>
                    <a:lnTo>
                      <a:pt x="20" y="320"/>
                    </a:lnTo>
                    <a:lnTo>
                      <a:pt x="21" y="3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71" name="Freeform 36"/>
              <p:cNvSpPr>
                <a:spLocks/>
              </p:cNvSpPr>
              <p:nvPr/>
            </p:nvSpPr>
            <p:spPr bwMode="auto">
              <a:xfrm>
                <a:off x="4464" y="1464"/>
                <a:ext cx="63" cy="97"/>
              </a:xfrm>
              <a:custGeom>
                <a:avLst/>
                <a:gdLst>
                  <a:gd name="T0" fmla="*/ 63 w 63"/>
                  <a:gd name="T1" fmla="*/ 5 h 97"/>
                  <a:gd name="T2" fmla="*/ 61 w 63"/>
                  <a:gd name="T3" fmla="*/ 5 h 97"/>
                  <a:gd name="T4" fmla="*/ 56 w 63"/>
                  <a:gd name="T5" fmla="*/ 4 h 97"/>
                  <a:gd name="T6" fmla="*/ 50 w 63"/>
                  <a:gd name="T7" fmla="*/ 3 h 97"/>
                  <a:gd name="T8" fmla="*/ 45 w 63"/>
                  <a:gd name="T9" fmla="*/ 0 h 97"/>
                  <a:gd name="T10" fmla="*/ 11 w 63"/>
                  <a:gd name="T11" fmla="*/ 51 h 97"/>
                  <a:gd name="T12" fmla="*/ 0 w 63"/>
                  <a:gd name="T13" fmla="*/ 97 h 97"/>
                  <a:gd name="T14" fmla="*/ 1 w 63"/>
                  <a:gd name="T15" fmla="*/ 95 h 97"/>
                  <a:gd name="T16" fmla="*/ 28 w 63"/>
                  <a:gd name="T17" fmla="*/ 54 h 97"/>
                  <a:gd name="T18" fmla="*/ 63 w 63"/>
                  <a:gd name="T19" fmla="*/ 5 h 9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3"/>
                  <a:gd name="T31" fmla="*/ 0 h 97"/>
                  <a:gd name="T32" fmla="*/ 63 w 63"/>
                  <a:gd name="T33" fmla="*/ 97 h 9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3" h="97">
                    <a:moveTo>
                      <a:pt x="63" y="5"/>
                    </a:moveTo>
                    <a:lnTo>
                      <a:pt x="61" y="5"/>
                    </a:lnTo>
                    <a:lnTo>
                      <a:pt x="56" y="4"/>
                    </a:lnTo>
                    <a:lnTo>
                      <a:pt x="50" y="3"/>
                    </a:lnTo>
                    <a:lnTo>
                      <a:pt x="45" y="0"/>
                    </a:lnTo>
                    <a:lnTo>
                      <a:pt x="11" y="51"/>
                    </a:lnTo>
                    <a:lnTo>
                      <a:pt x="0" y="97"/>
                    </a:lnTo>
                    <a:lnTo>
                      <a:pt x="1" y="95"/>
                    </a:lnTo>
                    <a:lnTo>
                      <a:pt x="28" y="54"/>
                    </a:lnTo>
                    <a:lnTo>
                      <a:pt x="63" y="5"/>
                    </a:lnTo>
                    <a:close/>
                  </a:path>
                </a:pathLst>
              </a:custGeom>
              <a:solidFill>
                <a:srgbClr val="755B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72" name="Freeform 37"/>
              <p:cNvSpPr>
                <a:spLocks/>
              </p:cNvSpPr>
              <p:nvPr/>
            </p:nvSpPr>
            <p:spPr bwMode="auto">
              <a:xfrm>
                <a:off x="4674" y="1204"/>
                <a:ext cx="34" cy="17"/>
              </a:xfrm>
              <a:custGeom>
                <a:avLst/>
                <a:gdLst>
                  <a:gd name="T0" fmla="*/ 34 w 34"/>
                  <a:gd name="T1" fmla="*/ 11 h 17"/>
                  <a:gd name="T2" fmla="*/ 7 w 34"/>
                  <a:gd name="T3" fmla="*/ 0 h 17"/>
                  <a:gd name="T4" fmla="*/ 0 w 34"/>
                  <a:gd name="T5" fmla="*/ 10 h 17"/>
                  <a:gd name="T6" fmla="*/ 31 w 34"/>
                  <a:gd name="T7" fmla="*/ 17 h 17"/>
                  <a:gd name="T8" fmla="*/ 34 w 34"/>
                  <a:gd name="T9" fmla="*/ 11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4"/>
                  <a:gd name="T16" fmla="*/ 0 h 17"/>
                  <a:gd name="T17" fmla="*/ 34 w 34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4" h="17">
                    <a:moveTo>
                      <a:pt x="34" y="11"/>
                    </a:moveTo>
                    <a:lnTo>
                      <a:pt x="7" y="0"/>
                    </a:lnTo>
                    <a:lnTo>
                      <a:pt x="0" y="10"/>
                    </a:lnTo>
                    <a:lnTo>
                      <a:pt x="31" y="17"/>
                    </a:lnTo>
                    <a:lnTo>
                      <a:pt x="34" y="11"/>
                    </a:lnTo>
                    <a:close/>
                  </a:path>
                </a:pathLst>
              </a:custGeom>
              <a:solidFill>
                <a:srgbClr val="755B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73" name="Freeform 38"/>
              <p:cNvSpPr>
                <a:spLocks/>
              </p:cNvSpPr>
              <p:nvPr/>
            </p:nvSpPr>
            <p:spPr bwMode="auto">
              <a:xfrm>
                <a:off x="4607" y="1219"/>
                <a:ext cx="83" cy="99"/>
              </a:xfrm>
              <a:custGeom>
                <a:avLst/>
                <a:gdLst>
                  <a:gd name="T0" fmla="*/ 27 w 83"/>
                  <a:gd name="T1" fmla="*/ 99 h 99"/>
                  <a:gd name="T2" fmla="*/ 83 w 83"/>
                  <a:gd name="T3" fmla="*/ 14 h 99"/>
                  <a:gd name="T4" fmla="*/ 64 w 83"/>
                  <a:gd name="T5" fmla="*/ 0 h 99"/>
                  <a:gd name="T6" fmla="*/ 0 w 83"/>
                  <a:gd name="T7" fmla="*/ 97 h 99"/>
                  <a:gd name="T8" fmla="*/ 1 w 83"/>
                  <a:gd name="T9" fmla="*/ 96 h 99"/>
                  <a:gd name="T10" fmla="*/ 4 w 83"/>
                  <a:gd name="T11" fmla="*/ 96 h 99"/>
                  <a:gd name="T12" fmla="*/ 7 w 83"/>
                  <a:gd name="T13" fmla="*/ 95 h 99"/>
                  <a:gd name="T14" fmla="*/ 11 w 83"/>
                  <a:gd name="T15" fmla="*/ 95 h 99"/>
                  <a:gd name="T16" fmla="*/ 15 w 83"/>
                  <a:gd name="T17" fmla="*/ 95 h 99"/>
                  <a:gd name="T18" fmla="*/ 20 w 83"/>
                  <a:gd name="T19" fmla="*/ 95 h 99"/>
                  <a:gd name="T20" fmla="*/ 24 w 83"/>
                  <a:gd name="T21" fmla="*/ 97 h 99"/>
                  <a:gd name="T22" fmla="*/ 27 w 83"/>
                  <a:gd name="T23" fmla="*/ 99 h 9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3"/>
                  <a:gd name="T37" fmla="*/ 0 h 99"/>
                  <a:gd name="T38" fmla="*/ 83 w 83"/>
                  <a:gd name="T39" fmla="*/ 99 h 9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3" h="99">
                    <a:moveTo>
                      <a:pt x="27" y="99"/>
                    </a:moveTo>
                    <a:lnTo>
                      <a:pt x="83" y="14"/>
                    </a:lnTo>
                    <a:lnTo>
                      <a:pt x="64" y="0"/>
                    </a:lnTo>
                    <a:lnTo>
                      <a:pt x="0" y="97"/>
                    </a:lnTo>
                    <a:lnTo>
                      <a:pt x="1" y="96"/>
                    </a:lnTo>
                    <a:lnTo>
                      <a:pt x="4" y="96"/>
                    </a:lnTo>
                    <a:lnTo>
                      <a:pt x="7" y="95"/>
                    </a:lnTo>
                    <a:lnTo>
                      <a:pt x="11" y="95"/>
                    </a:lnTo>
                    <a:lnTo>
                      <a:pt x="15" y="95"/>
                    </a:lnTo>
                    <a:lnTo>
                      <a:pt x="20" y="95"/>
                    </a:lnTo>
                    <a:lnTo>
                      <a:pt x="24" y="97"/>
                    </a:lnTo>
                    <a:lnTo>
                      <a:pt x="27" y="99"/>
                    </a:lnTo>
                    <a:close/>
                  </a:path>
                </a:pathLst>
              </a:custGeom>
              <a:solidFill>
                <a:srgbClr val="755B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74" name="Freeform 39"/>
              <p:cNvSpPr>
                <a:spLocks/>
              </p:cNvSpPr>
              <p:nvPr/>
            </p:nvSpPr>
            <p:spPr bwMode="auto">
              <a:xfrm>
                <a:off x="4465" y="1214"/>
                <a:ext cx="251" cy="345"/>
              </a:xfrm>
              <a:custGeom>
                <a:avLst/>
                <a:gdLst>
                  <a:gd name="T0" fmla="*/ 251 w 251"/>
                  <a:gd name="T1" fmla="*/ 4 h 345"/>
                  <a:gd name="T2" fmla="*/ 243 w 251"/>
                  <a:gd name="T3" fmla="*/ 1 h 345"/>
                  <a:gd name="T4" fmla="*/ 240 w 251"/>
                  <a:gd name="T5" fmla="*/ 7 h 345"/>
                  <a:gd name="T6" fmla="*/ 209 w 251"/>
                  <a:gd name="T7" fmla="*/ 0 h 345"/>
                  <a:gd name="T8" fmla="*/ 206 w 251"/>
                  <a:gd name="T9" fmla="*/ 5 h 345"/>
                  <a:gd name="T10" fmla="*/ 225 w 251"/>
                  <a:gd name="T11" fmla="*/ 19 h 345"/>
                  <a:gd name="T12" fmla="*/ 169 w 251"/>
                  <a:gd name="T13" fmla="*/ 104 h 345"/>
                  <a:gd name="T14" fmla="*/ 166 w 251"/>
                  <a:gd name="T15" fmla="*/ 102 h 345"/>
                  <a:gd name="T16" fmla="*/ 162 w 251"/>
                  <a:gd name="T17" fmla="*/ 100 h 345"/>
                  <a:gd name="T18" fmla="*/ 157 w 251"/>
                  <a:gd name="T19" fmla="*/ 100 h 345"/>
                  <a:gd name="T20" fmla="*/ 153 w 251"/>
                  <a:gd name="T21" fmla="*/ 100 h 345"/>
                  <a:gd name="T22" fmla="*/ 149 w 251"/>
                  <a:gd name="T23" fmla="*/ 100 h 345"/>
                  <a:gd name="T24" fmla="*/ 146 w 251"/>
                  <a:gd name="T25" fmla="*/ 101 h 345"/>
                  <a:gd name="T26" fmla="*/ 143 w 251"/>
                  <a:gd name="T27" fmla="*/ 101 h 345"/>
                  <a:gd name="T28" fmla="*/ 142 w 251"/>
                  <a:gd name="T29" fmla="*/ 102 h 345"/>
                  <a:gd name="T30" fmla="*/ 44 w 251"/>
                  <a:gd name="T31" fmla="*/ 250 h 345"/>
                  <a:gd name="T32" fmla="*/ 49 w 251"/>
                  <a:gd name="T33" fmla="*/ 253 h 345"/>
                  <a:gd name="T34" fmla="*/ 55 w 251"/>
                  <a:gd name="T35" fmla="*/ 254 h 345"/>
                  <a:gd name="T36" fmla="*/ 60 w 251"/>
                  <a:gd name="T37" fmla="*/ 255 h 345"/>
                  <a:gd name="T38" fmla="*/ 62 w 251"/>
                  <a:gd name="T39" fmla="*/ 255 h 345"/>
                  <a:gd name="T40" fmla="*/ 27 w 251"/>
                  <a:gd name="T41" fmla="*/ 304 h 345"/>
                  <a:gd name="T42" fmla="*/ 0 w 251"/>
                  <a:gd name="T43" fmla="*/ 345 h 345"/>
                  <a:gd name="T44" fmla="*/ 36 w 251"/>
                  <a:gd name="T45" fmla="*/ 316 h 345"/>
                  <a:gd name="T46" fmla="*/ 251 w 251"/>
                  <a:gd name="T47" fmla="*/ 4 h 34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51"/>
                  <a:gd name="T73" fmla="*/ 0 h 345"/>
                  <a:gd name="T74" fmla="*/ 251 w 251"/>
                  <a:gd name="T75" fmla="*/ 345 h 34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51" h="345">
                    <a:moveTo>
                      <a:pt x="251" y="4"/>
                    </a:moveTo>
                    <a:lnTo>
                      <a:pt x="243" y="1"/>
                    </a:lnTo>
                    <a:lnTo>
                      <a:pt x="240" y="7"/>
                    </a:lnTo>
                    <a:lnTo>
                      <a:pt x="209" y="0"/>
                    </a:lnTo>
                    <a:lnTo>
                      <a:pt x="206" y="5"/>
                    </a:lnTo>
                    <a:lnTo>
                      <a:pt x="225" y="19"/>
                    </a:lnTo>
                    <a:lnTo>
                      <a:pt x="169" y="104"/>
                    </a:lnTo>
                    <a:lnTo>
                      <a:pt x="166" y="102"/>
                    </a:lnTo>
                    <a:lnTo>
                      <a:pt x="162" y="100"/>
                    </a:lnTo>
                    <a:lnTo>
                      <a:pt x="157" y="100"/>
                    </a:lnTo>
                    <a:lnTo>
                      <a:pt x="153" y="100"/>
                    </a:lnTo>
                    <a:lnTo>
                      <a:pt x="149" y="100"/>
                    </a:lnTo>
                    <a:lnTo>
                      <a:pt x="146" y="101"/>
                    </a:lnTo>
                    <a:lnTo>
                      <a:pt x="143" y="101"/>
                    </a:lnTo>
                    <a:lnTo>
                      <a:pt x="142" y="102"/>
                    </a:lnTo>
                    <a:lnTo>
                      <a:pt x="44" y="250"/>
                    </a:lnTo>
                    <a:lnTo>
                      <a:pt x="49" y="253"/>
                    </a:lnTo>
                    <a:lnTo>
                      <a:pt x="55" y="254"/>
                    </a:lnTo>
                    <a:lnTo>
                      <a:pt x="60" y="255"/>
                    </a:lnTo>
                    <a:lnTo>
                      <a:pt x="62" y="255"/>
                    </a:lnTo>
                    <a:lnTo>
                      <a:pt x="27" y="304"/>
                    </a:lnTo>
                    <a:lnTo>
                      <a:pt x="0" y="345"/>
                    </a:lnTo>
                    <a:lnTo>
                      <a:pt x="36" y="316"/>
                    </a:lnTo>
                    <a:lnTo>
                      <a:pt x="251" y="4"/>
                    </a:lnTo>
                    <a:close/>
                  </a:path>
                </a:pathLst>
              </a:custGeom>
              <a:solidFill>
                <a:srgbClr val="3F26C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75" name="Freeform 40"/>
              <p:cNvSpPr>
                <a:spLocks/>
              </p:cNvSpPr>
              <p:nvPr/>
            </p:nvSpPr>
            <p:spPr bwMode="auto">
              <a:xfrm>
                <a:off x="4654" y="1057"/>
                <a:ext cx="172" cy="184"/>
              </a:xfrm>
              <a:custGeom>
                <a:avLst/>
                <a:gdLst>
                  <a:gd name="T0" fmla="*/ 22 w 172"/>
                  <a:gd name="T1" fmla="*/ 159 h 184"/>
                  <a:gd name="T2" fmla="*/ 14 w 172"/>
                  <a:gd name="T3" fmla="*/ 156 h 184"/>
                  <a:gd name="T4" fmla="*/ 0 w 172"/>
                  <a:gd name="T5" fmla="*/ 151 h 184"/>
                  <a:gd name="T6" fmla="*/ 8 w 172"/>
                  <a:gd name="T7" fmla="*/ 139 h 184"/>
                  <a:gd name="T8" fmla="*/ 99 w 172"/>
                  <a:gd name="T9" fmla="*/ 8 h 184"/>
                  <a:gd name="T10" fmla="*/ 105 w 172"/>
                  <a:gd name="T11" fmla="*/ 0 h 184"/>
                  <a:gd name="T12" fmla="*/ 115 w 172"/>
                  <a:gd name="T13" fmla="*/ 4 h 184"/>
                  <a:gd name="T14" fmla="*/ 159 w 172"/>
                  <a:gd name="T15" fmla="*/ 23 h 184"/>
                  <a:gd name="T16" fmla="*/ 172 w 172"/>
                  <a:gd name="T17" fmla="*/ 28 h 184"/>
                  <a:gd name="T18" fmla="*/ 165 w 172"/>
                  <a:gd name="T19" fmla="*/ 38 h 184"/>
                  <a:gd name="T20" fmla="*/ 77 w 172"/>
                  <a:gd name="T21" fmla="*/ 174 h 184"/>
                  <a:gd name="T22" fmla="*/ 71 w 172"/>
                  <a:gd name="T23" fmla="*/ 184 h 184"/>
                  <a:gd name="T24" fmla="*/ 60 w 172"/>
                  <a:gd name="T25" fmla="*/ 179 h 184"/>
                  <a:gd name="T26" fmla="*/ 21 w 172"/>
                  <a:gd name="T27" fmla="*/ 158 h 184"/>
                  <a:gd name="T28" fmla="*/ 22 w 172"/>
                  <a:gd name="T29" fmla="*/ 159 h 184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72"/>
                  <a:gd name="T46" fmla="*/ 0 h 184"/>
                  <a:gd name="T47" fmla="*/ 172 w 172"/>
                  <a:gd name="T48" fmla="*/ 184 h 184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72" h="184">
                    <a:moveTo>
                      <a:pt x="22" y="159"/>
                    </a:moveTo>
                    <a:lnTo>
                      <a:pt x="14" y="156"/>
                    </a:lnTo>
                    <a:lnTo>
                      <a:pt x="0" y="151"/>
                    </a:lnTo>
                    <a:lnTo>
                      <a:pt x="8" y="139"/>
                    </a:lnTo>
                    <a:lnTo>
                      <a:pt x="99" y="8"/>
                    </a:lnTo>
                    <a:lnTo>
                      <a:pt x="105" y="0"/>
                    </a:lnTo>
                    <a:lnTo>
                      <a:pt x="115" y="4"/>
                    </a:lnTo>
                    <a:lnTo>
                      <a:pt x="159" y="23"/>
                    </a:lnTo>
                    <a:lnTo>
                      <a:pt x="172" y="28"/>
                    </a:lnTo>
                    <a:lnTo>
                      <a:pt x="165" y="38"/>
                    </a:lnTo>
                    <a:lnTo>
                      <a:pt x="77" y="174"/>
                    </a:lnTo>
                    <a:lnTo>
                      <a:pt x="71" y="184"/>
                    </a:lnTo>
                    <a:lnTo>
                      <a:pt x="60" y="179"/>
                    </a:lnTo>
                    <a:lnTo>
                      <a:pt x="21" y="158"/>
                    </a:lnTo>
                    <a:lnTo>
                      <a:pt x="22" y="15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76" name="Freeform 41"/>
              <p:cNvSpPr>
                <a:spLocks/>
              </p:cNvSpPr>
              <p:nvPr/>
            </p:nvSpPr>
            <p:spPr bwMode="auto">
              <a:xfrm>
                <a:off x="4672" y="1071"/>
                <a:ext cx="122" cy="148"/>
              </a:xfrm>
              <a:custGeom>
                <a:avLst/>
                <a:gdLst>
                  <a:gd name="T0" fmla="*/ 0 w 122"/>
                  <a:gd name="T1" fmla="*/ 131 h 148"/>
                  <a:gd name="T2" fmla="*/ 9 w 122"/>
                  <a:gd name="T3" fmla="*/ 134 h 148"/>
                  <a:gd name="T4" fmla="*/ 34 w 122"/>
                  <a:gd name="T5" fmla="*/ 148 h 148"/>
                  <a:gd name="T6" fmla="*/ 120 w 122"/>
                  <a:gd name="T7" fmla="*/ 15 h 148"/>
                  <a:gd name="T8" fmla="*/ 122 w 122"/>
                  <a:gd name="T9" fmla="*/ 12 h 148"/>
                  <a:gd name="T10" fmla="*/ 91 w 122"/>
                  <a:gd name="T11" fmla="*/ 0 h 148"/>
                  <a:gd name="T12" fmla="*/ 0 w 122"/>
                  <a:gd name="T13" fmla="*/ 131 h 14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148"/>
                  <a:gd name="T23" fmla="*/ 122 w 122"/>
                  <a:gd name="T24" fmla="*/ 148 h 14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148">
                    <a:moveTo>
                      <a:pt x="0" y="131"/>
                    </a:moveTo>
                    <a:lnTo>
                      <a:pt x="9" y="134"/>
                    </a:lnTo>
                    <a:lnTo>
                      <a:pt x="34" y="148"/>
                    </a:lnTo>
                    <a:lnTo>
                      <a:pt x="120" y="15"/>
                    </a:lnTo>
                    <a:lnTo>
                      <a:pt x="122" y="12"/>
                    </a:lnTo>
                    <a:lnTo>
                      <a:pt x="91" y="0"/>
                    </a:lnTo>
                    <a:lnTo>
                      <a:pt x="0" y="131"/>
                    </a:lnTo>
                    <a:close/>
                  </a:path>
                </a:pathLst>
              </a:custGeom>
              <a:solidFill>
                <a:srgbClr val="755B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77" name="Freeform 42"/>
              <p:cNvSpPr>
                <a:spLocks/>
              </p:cNvSpPr>
              <p:nvPr/>
            </p:nvSpPr>
            <p:spPr bwMode="auto">
              <a:xfrm>
                <a:off x="4706" y="1083"/>
                <a:ext cx="103" cy="143"/>
              </a:xfrm>
              <a:custGeom>
                <a:avLst/>
                <a:gdLst>
                  <a:gd name="T0" fmla="*/ 0 w 103"/>
                  <a:gd name="T1" fmla="*/ 136 h 143"/>
                  <a:gd name="T2" fmla="*/ 15 w 103"/>
                  <a:gd name="T3" fmla="*/ 143 h 143"/>
                  <a:gd name="T4" fmla="*/ 103 w 103"/>
                  <a:gd name="T5" fmla="*/ 7 h 143"/>
                  <a:gd name="T6" fmla="*/ 88 w 103"/>
                  <a:gd name="T7" fmla="*/ 0 h 143"/>
                  <a:gd name="T8" fmla="*/ 86 w 103"/>
                  <a:gd name="T9" fmla="*/ 3 h 143"/>
                  <a:gd name="T10" fmla="*/ 0 w 103"/>
                  <a:gd name="T11" fmla="*/ 136 h 14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3"/>
                  <a:gd name="T19" fmla="*/ 0 h 143"/>
                  <a:gd name="T20" fmla="*/ 103 w 103"/>
                  <a:gd name="T21" fmla="*/ 143 h 14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3" h="143">
                    <a:moveTo>
                      <a:pt x="0" y="136"/>
                    </a:moveTo>
                    <a:lnTo>
                      <a:pt x="15" y="143"/>
                    </a:lnTo>
                    <a:lnTo>
                      <a:pt x="103" y="7"/>
                    </a:lnTo>
                    <a:lnTo>
                      <a:pt x="88" y="0"/>
                    </a:lnTo>
                    <a:lnTo>
                      <a:pt x="86" y="3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3F26C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78" name="Freeform 43"/>
              <p:cNvSpPr>
                <a:spLocks/>
              </p:cNvSpPr>
              <p:nvPr/>
            </p:nvSpPr>
            <p:spPr bwMode="auto">
              <a:xfrm>
                <a:off x="4505" y="1306"/>
                <a:ext cx="227" cy="183"/>
              </a:xfrm>
              <a:custGeom>
                <a:avLst/>
                <a:gdLst>
                  <a:gd name="T0" fmla="*/ 1 w 227"/>
                  <a:gd name="T1" fmla="*/ 47 h 183"/>
                  <a:gd name="T2" fmla="*/ 1 w 227"/>
                  <a:gd name="T3" fmla="*/ 32 h 183"/>
                  <a:gd name="T4" fmla="*/ 7 w 227"/>
                  <a:gd name="T5" fmla="*/ 21 h 183"/>
                  <a:gd name="T6" fmla="*/ 15 w 227"/>
                  <a:gd name="T7" fmla="*/ 14 h 183"/>
                  <a:gd name="T8" fmla="*/ 21 w 227"/>
                  <a:gd name="T9" fmla="*/ 10 h 183"/>
                  <a:gd name="T10" fmla="*/ 25 w 227"/>
                  <a:gd name="T11" fmla="*/ 8 h 183"/>
                  <a:gd name="T12" fmla="*/ 37 w 227"/>
                  <a:gd name="T13" fmla="*/ 2 h 183"/>
                  <a:gd name="T14" fmla="*/ 61 w 227"/>
                  <a:gd name="T15" fmla="*/ 0 h 183"/>
                  <a:gd name="T16" fmla="*/ 88 w 227"/>
                  <a:gd name="T17" fmla="*/ 5 h 183"/>
                  <a:gd name="T18" fmla="*/ 111 w 227"/>
                  <a:gd name="T19" fmla="*/ 15 h 183"/>
                  <a:gd name="T20" fmla="*/ 121 w 227"/>
                  <a:gd name="T21" fmla="*/ 20 h 183"/>
                  <a:gd name="T22" fmla="*/ 130 w 227"/>
                  <a:gd name="T23" fmla="*/ 23 h 183"/>
                  <a:gd name="T24" fmla="*/ 143 w 227"/>
                  <a:gd name="T25" fmla="*/ 24 h 183"/>
                  <a:gd name="T26" fmla="*/ 160 w 227"/>
                  <a:gd name="T27" fmla="*/ 23 h 183"/>
                  <a:gd name="T28" fmla="*/ 198 w 227"/>
                  <a:gd name="T29" fmla="*/ 29 h 183"/>
                  <a:gd name="T30" fmla="*/ 220 w 227"/>
                  <a:gd name="T31" fmla="*/ 108 h 183"/>
                  <a:gd name="T32" fmla="*/ 227 w 227"/>
                  <a:gd name="T33" fmla="*/ 152 h 183"/>
                  <a:gd name="T34" fmla="*/ 225 w 227"/>
                  <a:gd name="T35" fmla="*/ 173 h 183"/>
                  <a:gd name="T36" fmla="*/ 220 w 227"/>
                  <a:gd name="T37" fmla="*/ 180 h 183"/>
                  <a:gd name="T38" fmla="*/ 212 w 227"/>
                  <a:gd name="T39" fmla="*/ 183 h 183"/>
                  <a:gd name="T40" fmla="*/ 201 w 227"/>
                  <a:gd name="T41" fmla="*/ 182 h 183"/>
                  <a:gd name="T42" fmla="*/ 192 w 227"/>
                  <a:gd name="T43" fmla="*/ 176 h 183"/>
                  <a:gd name="T44" fmla="*/ 181 w 227"/>
                  <a:gd name="T45" fmla="*/ 167 h 183"/>
                  <a:gd name="T46" fmla="*/ 170 w 227"/>
                  <a:gd name="T47" fmla="*/ 156 h 183"/>
                  <a:gd name="T48" fmla="*/ 158 w 227"/>
                  <a:gd name="T49" fmla="*/ 143 h 183"/>
                  <a:gd name="T50" fmla="*/ 141 w 227"/>
                  <a:gd name="T51" fmla="*/ 126 h 183"/>
                  <a:gd name="T52" fmla="*/ 124 w 227"/>
                  <a:gd name="T53" fmla="*/ 108 h 183"/>
                  <a:gd name="T54" fmla="*/ 106 w 227"/>
                  <a:gd name="T55" fmla="*/ 96 h 183"/>
                  <a:gd name="T56" fmla="*/ 91 w 227"/>
                  <a:gd name="T57" fmla="*/ 90 h 183"/>
                  <a:gd name="T58" fmla="*/ 71 w 227"/>
                  <a:gd name="T59" fmla="*/ 90 h 183"/>
                  <a:gd name="T60" fmla="*/ 47 w 227"/>
                  <a:gd name="T61" fmla="*/ 85 h 183"/>
                  <a:gd name="T62" fmla="*/ 23 w 227"/>
                  <a:gd name="T63" fmla="*/ 75 h 183"/>
                  <a:gd name="T64" fmla="*/ 5 w 227"/>
                  <a:gd name="T65" fmla="*/ 56 h 183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227"/>
                  <a:gd name="T100" fmla="*/ 0 h 183"/>
                  <a:gd name="T101" fmla="*/ 227 w 227"/>
                  <a:gd name="T102" fmla="*/ 183 h 183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227" h="183">
                    <a:moveTo>
                      <a:pt x="5" y="56"/>
                    </a:moveTo>
                    <a:lnTo>
                      <a:pt x="1" y="47"/>
                    </a:lnTo>
                    <a:lnTo>
                      <a:pt x="0" y="38"/>
                    </a:lnTo>
                    <a:lnTo>
                      <a:pt x="1" y="32"/>
                    </a:lnTo>
                    <a:lnTo>
                      <a:pt x="3" y="26"/>
                    </a:lnTo>
                    <a:lnTo>
                      <a:pt x="7" y="21"/>
                    </a:lnTo>
                    <a:lnTo>
                      <a:pt x="11" y="17"/>
                    </a:lnTo>
                    <a:lnTo>
                      <a:pt x="15" y="14"/>
                    </a:lnTo>
                    <a:lnTo>
                      <a:pt x="19" y="12"/>
                    </a:lnTo>
                    <a:lnTo>
                      <a:pt x="21" y="10"/>
                    </a:lnTo>
                    <a:lnTo>
                      <a:pt x="23" y="9"/>
                    </a:lnTo>
                    <a:lnTo>
                      <a:pt x="25" y="8"/>
                    </a:lnTo>
                    <a:lnTo>
                      <a:pt x="27" y="7"/>
                    </a:lnTo>
                    <a:lnTo>
                      <a:pt x="37" y="2"/>
                    </a:lnTo>
                    <a:lnTo>
                      <a:pt x="48" y="0"/>
                    </a:lnTo>
                    <a:lnTo>
                      <a:pt x="61" y="0"/>
                    </a:lnTo>
                    <a:lnTo>
                      <a:pt x="75" y="2"/>
                    </a:lnTo>
                    <a:lnTo>
                      <a:pt x="88" y="5"/>
                    </a:lnTo>
                    <a:lnTo>
                      <a:pt x="100" y="10"/>
                    </a:lnTo>
                    <a:lnTo>
                      <a:pt x="111" y="15"/>
                    </a:lnTo>
                    <a:lnTo>
                      <a:pt x="118" y="19"/>
                    </a:lnTo>
                    <a:lnTo>
                      <a:pt x="121" y="20"/>
                    </a:lnTo>
                    <a:lnTo>
                      <a:pt x="125" y="22"/>
                    </a:lnTo>
                    <a:lnTo>
                      <a:pt x="130" y="23"/>
                    </a:lnTo>
                    <a:lnTo>
                      <a:pt x="136" y="23"/>
                    </a:lnTo>
                    <a:lnTo>
                      <a:pt x="143" y="24"/>
                    </a:lnTo>
                    <a:lnTo>
                      <a:pt x="151" y="24"/>
                    </a:lnTo>
                    <a:lnTo>
                      <a:pt x="160" y="23"/>
                    </a:lnTo>
                    <a:lnTo>
                      <a:pt x="170" y="23"/>
                    </a:lnTo>
                    <a:lnTo>
                      <a:pt x="198" y="29"/>
                    </a:lnTo>
                    <a:lnTo>
                      <a:pt x="211" y="73"/>
                    </a:lnTo>
                    <a:lnTo>
                      <a:pt x="220" y="108"/>
                    </a:lnTo>
                    <a:lnTo>
                      <a:pt x="225" y="134"/>
                    </a:lnTo>
                    <a:lnTo>
                      <a:pt x="227" y="152"/>
                    </a:lnTo>
                    <a:lnTo>
                      <a:pt x="227" y="165"/>
                    </a:lnTo>
                    <a:lnTo>
                      <a:pt x="225" y="173"/>
                    </a:lnTo>
                    <a:lnTo>
                      <a:pt x="223" y="177"/>
                    </a:lnTo>
                    <a:lnTo>
                      <a:pt x="220" y="180"/>
                    </a:lnTo>
                    <a:lnTo>
                      <a:pt x="216" y="182"/>
                    </a:lnTo>
                    <a:lnTo>
                      <a:pt x="212" y="183"/>
                    </a:lnTo>
                    <a:lnTo>
                      <a:pt x="206" y="183"/>
                    </a:lnTo>
                    <a:lnTo>
                      <a:pt x="201" y="182"/>
                    </a:lnTo>
                    <a:lnTo>
                      <a:pt x="196" y="180"/>
                    </a:lnTo>
                    <a:lnTo>
                      <a:pt x="192" y="176"/>
                    </a:lnTo>
                    <a:lnTo>
                      <a:pt x="186" y="172"/>
                    </a:lnTo>
                    <a:lnTo>
                      <a:pt x="181" y="167"/>
                    </a:lnTo>
                    <a:lnTo>
                      <a:pt x="176" y="162"/>
                    </a:lnTo>
                    <a:lnTo>
                      <a:pt x="170" y="156"/>
                    </a:lnTo>
                    <a:lnTo>
                      <a:pt x="164" y="150"/>
                    </a:lnTo>
                    <a:lnTo>
                      <a:pt x="158" y="143"/>
                    </a:lnTo>
                    <a:lnTo>
                      <a:pt x="150" y="135"/>
                    </a:lnTo>
                    <a:lnTo>
                      <a:pt x="141" y="126"/>
                    </a:lnTo>
                    <a:lnTo>
                      <a:pt x="133" y="117"/>
                    </a:lnTo>
                    <a:lnTo>
                      <a:pt x="124" y="108"/>
                    </a:lnTo>
                    <a:lnTo>
                      <a:pt x="115" y="102"/>
                    </a:lnTo>
                    <a:lnTo>
                      <a:pt x="106" y="96"/>
                    </a:lnTo>
                    <a:lnTo>
                      <a:pt x="98" y="92"/>
                    </a:lnTo>
                    <a:lnTo>
                      <a:pt x="91" y="90"/>
                    </a:lnTo>
                    <a:lnTo>
                      <a:pt x="82" y="90"/>
                    </a:lnTo>
                    <a:lnTo>
                      <a:pt x="71" y="90"/>
                    </a:lnTo>
                    <a:lnTo>
                      <a:pt x="58" y="88"/>
                    </a:lnTo>
                    <a:lnTo>
                      <a:pt x="47" y="85"/>
                    </a:lnTo>
                    <a:lnTo>
                      <a:pt x="34" y="82"/>
                    </a:lnTo>
                    <a:lnTo>
                      <a:pt x="23" y="75"/>
                    </a:lnTo>
                    <a:lnTo>
                      <a:pt x="13" y="67"/>
                    </a:lnTo>
                    <a:lnTo>
                      <a:pt x="5" y="5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79" name="Freeform 44"/>
              <p:cNvSpPr>
                <a:spLocks/>
              </p:cNvSpPr>
              <p:nvPr/>
            </p:nvSpPr>
            <p:spPr bwMode="auto">
              <a:xfrm>
                <a:off x="4518" y="1321"/>
                <a:ext cx="226" cy="138"/>
              </a:xfrm>
              <a:custGeom>
                <a:avLst/>
                <a:gdLst>
                  <a:gd name="T0" fmla="*/ 1 w 226"/>
                  <a:gd name="T1" fmla="*/ 27 h 138"/>
                  <a:gd name="T2" fmla="*/ 16 w 226"/>
                  <a:gd name="T3" fmla="*/ 42 h 138"/>
                  <a:gd name="T4" fmla="*/ 36 w 226"/>
                  <a:gd name="T5" fmla="*/ 52 h 138"/>
                  <a:gd name="T6" fmla="*/ 56 w 226"/>
                  <a:gd name="T7" fmla="*/ 57 h 138"/>
                  <a:gd name="T8" fmla="*/ 73 w 226"/>
                  <a:gd name="T9" fmla="*/ 59 h 138"/>
                  <a:gd name="T10" fmla="*/ 82 w 226"/>
                  <a:gd name="T11" fmla="*/ 58 h 138"/>
                  <a:gd name="T12" fmla="*/ 87 w 226"/>
                  <a:gd name="T13" fmla="*/ 57 h 138"/>
                  <a:gd name="T14" fmla="*/ 96 w 226"/>
                  <a:gd name="T15" fmla="*/ 58 h 138"/>
                  <a:gd name="T16" fmla="*/ 110 w 226"/>
                  <a:gd name="T17" fmla="*/ 66 h 138"/>
                  <a:gd name="T18" fmla="*/ 125 w 226"/>
                  <a:gd name="T19" fmla="*/ 78 h 138"/>
                  <a:gd name="T20" fmla="*/ 137 w 226"/>
                  <a:gd name="T21" fmla="*/ 89 h 138"/>
                  <a:gd name="T22" fmla="*/ 151 w 226"/>
                  <a:gd name="T23" fmla="*/ 97 h 138"/>
                  <a:gd name="T24" fmla="*/ 170 w 226"/>
                  <a:gd name="T25" fmla="*/ 106 h 138"/>
                  <a:gd name="T26" fmla="*/ 191 w 226"/>
                  <a:gd name="T27" fmla="*/ 116 h 138"/>
                  <a:gd name="T28" fmla="*/ 213 w 226"/>
                  <a:gd name="T29" fmla="*/ 131 h 138"/>
                  <a:gd name="T30" fmla="*/ 220 w 226"/>
                  <a:gd name="T31" fmla="*/ 135 h 138"/>
                  <a:gd name="T32" fmla="*/ 226 w 226"/>
                  <a:gd name="T33" fmla="*/ 138 h 138"/>
                  <a:gd name="T34" fmla="*/ 221 w 226"/>
                  <a:gd name="T35" fmla="*/ 100 h 138"/>
                  <a:gd name="T36" fmla="*/ 212 w 226"/>
                  <a:gd name="T37" fmla="*/ 60 h 138"/>
                  <a:gd name="T38" fmla="*/ 203 w 226"/>
                  <a:gd name="T39" fmla="*/ 28 h 138"/>
                  <a:gd name="T40" fmla="*/ 199 w 226"/>
                  <a:gd name="T41" fmla="*/ 16 h 138"/>
                  <a:gd name="T42" fmla="*/ 196 w 226"/>
                  <a:gd name="T43" fmla="*/ 17 h 138"/>
                  <a:gd name="T44" fmla="*/ 188 w 226"/>
                  <a:gd name="T45" fmla="*/ 18 h 138"/>
                  <a:gd name="T46" fmla="*/ 178 w 226"/>
                  <a:gd name="T47" fmla="*/ 20 h 138"/>
                  <a:gd name="T48" fmla="*/ 168 w 226"/>
                  <a:gd name="T49" fmla="*/ 22 h 138"/>
                  <a:gd name="T50" fmla="*/ 161 w 226"/>
                  <a:gd name="T51" fmla="*/ 23 h 138"/>
                  <a:gd name="T52" fmla="*/ 152 w 226"/>
                  <a:gd name="T53" fmla="*/ 22 h 138"/>
                  <a:gd name="T54" fmla="*/ 142 w 226"/>
                  <a:gd name="T55" fmla="*/ 21 h 138"/>
                  <a:gd name="T56" fmla="*/ 130 w 226"/>
                  <a:gd name="T57" fmla="*/ 20 h 138"/>
                  <a:gd name="T58" fmla="*/ 120 w 226"/>
                  <a:gd name="T59" fmla="*/ 19 h 138"/>
                  <a:gd name="T60" fmla="*/ 110 w 226"/>
                  <a:gd name="T61" fmla="*/ 18 h 138"/>
                  <a:gd name="T62" fmla="*/ 102 w 226"/>
                  <a:gd name="T63" fmla="*/ 17 h 138"/>
                  <a:gd name="T64" fmla="*/ 98 w 226"/>
                  <a:gd name="T65" fmla="*/ 15 h 138"/>
                  <a:gd name="T66" fmla="*/ 76 w 226"/>
                  <a:gd name="T67" fmla="*/ 7 h 138"/>
                  <a:gd name="T68" fmla="*/ 57 w 226"/>
                  <a:gd name="T69" fmla="*/ 3 h 138"/>
                  <a:gd name="T70" fmla="*/ 39 w 226"/>
                  <a:gd name="T71" fmla="*/ 0 h 138"/>
                  <a:gd name="T72" fmla="*/ 25 w 226"/>
                  <a:gd name="T73" fmla="*/ 0 h 138"/>
                  <a:gd name="T74" fmla="*/ 23 w 226"/>
                  <a:gd name="T75" fmla="*/ 0 h 138"/>
                  <a:gd name="T76" fmla="*/ 22 w 226"/>
                  <a:gd name="T77" fmla="*/ 2 h 138"/>
                  <a:gd name="T78" fmla="*/ 13 w 226"/>
                  <a:gd name="T79" fmla="*/ 7 h 138"/>
                  <a:gd name="T80" fmla="*/ 5 w 226"/>
                  <a:gd name="T81" fmla="*/ 12 h 138"/>
                  <a:gd name="T82" fmla="*/ 1 w 226"/>
                  <a:gd name="T83" fmla="*/ 18 h 138"/>
                  <a:gd name="T84" fmla="*/ 1 w 226"/>
                  <a:gd name="T85" fmla="*/ 27 h 13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226"/>
                  <a:gd name="T130" fmla="*/ 0 h 138"/>
                  <a:gd name="T131" fmla="*/ 226 w 226"/>
                  <a:gd name="T132" fmla="*/ 138 h 138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226" h="138">
                    <a:moveTo>
                      <a:pt x="1" y="27"/>
                    </a:moveTo>
                    <a:lnTo>
                      <a:pt x="1" y="27"/>
                    </a:lnTo>
                    <a:lnTo>
                      <a:pt x="7" y="35"/>
                    </a:lnTo>
                    <a:lnTo>
                      <a:pt x="16" y="42"/>
                    </a:lnTo>
                    <a:lnTo>
                      <a:pt x="25" y="47"/>
                    </a:lnTo>
                    <a:lnTo>
                      <a:pt x="36" y="52"/>
                    </a:lnTo>
                    <a:lnTo>
                      <a:pt x="46" y="55"/>
                    </a:lnTo>
                    <a:lnTo>
                      <a:pt x="56" y="57"/>
                    </a:lnTo>
                    <a:lnTo>
                      <a:pt x="65" y="58"/>
                    </a:lnTo>
                    <a:lnTo>
                      <a:pt x="73" y="59"/>
                    </a:lnTo>
                    <a:lnTo>
                      <a:pt x="78" y="59"/>
                    </a:lnTo>
                    <a:lnTo>
                      <a:pt x="82" y="58"/>
                    </a:lnTo>
                    <a:lnTo>
                      <a:pt x="84" y="58"/>
                    </a:lnTo>
                    <a:lnTo>
                      <a:pt x="87" y="57"/>
                    </a:lnTo>
                    <a:lnTo>
                      <a:pt x="91" y="56"/>
                    </a:lnTo>
                    <a:lnTo>
                      <a:pt x="96" y="58"/>
                    </a:lnTo>
                    <a:lnTo>
                      <a:pt x="102" y="61"/>
                    </a:lnTo>
                    <a:lnTo>
                      <a:pt x="110" y="66"/>
                    </a:lnTo>
                    <a:lnTo>
                      <a:pt x="117" y="72"/>
                    </a:lnTo>
                    <a:lnTo>
                      <a:pt x="125" y="78"/>
                    </a:lnTo>
                    <a:lnTo>
                      <a:pt x="132" y="84"/>
                    </a:lnTo>
                    <a:lnTo>
                      <a:pt x="137" y="89"/>
                    </a:lnTo>
                    <a:lnTo>
                      <a:pt x="144" y="93"/>
                    </a:lnTo>
                    <a:lnTo>
                      <a:pt x="151" y="97"/>
                    </a:lnTo>
                    <a:lnTo>
                      <a:pt x="160" y="102"/>
                    </a:lnTo>
                    <a:lnTo>
                      <a:pt x="170" y="106"/>
                    </a:lnTo>
                    <a:lnTo>
                      <a:pt x="180" y="111"/>
                    </a:lnTo>
                    <a:lnTo>
                      <a:pt x="191" y="116"/>
                    </a:lnTo>
                    <a:lnTo>
                      <a:pt x="202" y="123"/>
                    </a:lnTo>
                    <a:lnTo>
                      <a:pt x="213" y="131"/>
                    </a:lnTo>
                    <a:lnTo>
                      <a:pt x="216" y="133"/>
                    </a:lnTo>
                    <a:lnTo>
                      <a:pt x="220" y="135"/>
                    </a:lnTo>
                    <a:lnTo>
                      <a:pt x="223" y="136"/>
                    </a:lnTo>
                    <a:lnTo>
                      <a:pt x="226" y="138"/>
                    </a:lnTo>
                    <a:lnTo>
                      <a:pt x="225" y="120"/>
                    </a:lnTo>
                    <a:lnTo>
                      <a:pt x="221" y="100"/>
                    </a:lnTo>
                    <a:lnTo>
                      <a:pt x="216" y="80"/>
                    </a:lnTo>
                    <a:lnTo>
                      <a:pt x="212" y="60"/>
                    </a:lnTo>
                    <a:lnTo>
                      <a:pt x="207" y="43"/>
                    </a:lnTo>
                    <a:lnTo>
                      <a:pt x="203" y="28"/>
                    </a:lnTo>
                    <a:lnTo>
                      <a:pt x="200" y="19"/>
                    </a:lnTo>
                    <a:lnTo>
                      <a:pt x="199" y="16"/>
                    </a:lnTo>
                    <a:lnTo>
                      <a:pt x="198" y="16"/>
                    </a:lnTo>
                    <a:lnTo>
                      <a:pt x="196" y="17"/>
                    </a:lnTo>
                    <a:lnTo>
                      <a:pt x="192" y="17"/>
                    </a:lnTo>
                    <a:lnTo>
                      <a:pt x="188" y="18"/>
                    </a:lnTo>
                    <a:lnTo>
                      <a:pt x="183" y="19"/>
                    </a:lnTo>
                    <a:lnTo>
                      <a:pt x="178" y="20"/>
                    </a:lnTo>
                    <a:lnTo>
                      <a:pt x="172" y="21"/>
                    </a:lnTo>
                    <a:lnTo>
                      <a:pt x="168" y="22"/>
                    </a:lnTo>
                    <a:lnTo>
                      <a:pt x="165" y="23"/>
                    </a:lnTo>
                    <a:lnTo>
                      <a:pt x="161" y="23"/>
                    </a:lnTo>
                    <a:lnTo>
                      <a:pt x="157" y="22"/>
                    </a:lnTo>
                    <a:lnTo>
                      <a:pt x="152" y="22"/>
                    </a:lnTo>
                    <a:lnTo>
                      <a:pt x="147" y="22"/>
                    </a:lnTo>
                    <a:lnTo>
                      <a:pt x="142" y="21"/>
                    </a:lnTo>
                    <a:lnTo>
                      <a:pt x="135" y="20"/>
                    </a:lnTo>
                    <a:lnTo>
                      <a:pt x="130" y="20"/>
                    </a:lnTo>
                    <a:lnTo>
                      <a:pt x="124" y="20"/>
                    </a:lnTo>
                    <a:lnTo>
                      <a:pt x="120" y="19"/>
                    </a:lnTo>
                    <a:lnTo>
                      <a:pt x="115" y="18"/>
                    </a:lnTo>
                    <a:lnTo>
                      <a:pt x="110" y="18"/>
                    </a:lnTo>
                    <a:lnTo>
                      <a:pt x="106" y="17"/>
                    </a:lnTo>
                    <a:lnTo>
                      <a:pt x="102" y="17"/>
                    </a:lnTo>
                    <a:lnTo>
                      <a:pt x="100" y="16"/>
                    </a:lnTo>
                    <a:lnTo>
                      <a:pt x="98" y="15"/>
                    </a:lnTo>
                    <a:lnTo>
                      <a:pt x="87" y="11"/>
                    </a:lnTo>
                    <a:lnTo>
                      <a:pt x="76" y="7"/>
                    </a:lnTo>
                    <a:lnTo>
                      <a:pt x="66" y="5"/>
                    </a:lnTo>
                    <a:lnTo>
                      <a:pt x="57" y="3"/>
                    </a:lnTo>
                    <a:lnTo>
                      <a:pt x="48" y="2"/>
                    </a:lnTo>
                    <a:lnTo>
                      <a:pt x="39" y="0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24" y="0"/>
                    </a:lnTo>
                    <a:lnTo>
                      <a:pt x="23" y="0"/>
                    </a:lnTo>
                    <a:lnTo>
                      <a:pt x="23" y="1"/>
                    </a:lnTo>
                    <a:lnTo>
                      <a:pt x="22" y="2"/>
                    </a:lnTo>
                    <a:lnTo>
                      <a:pt x="17" y="5"/>
                    </a:lnTo>
                    <a:lnTo>
                      <a:pt x="13" y="7"/>
                    </a:lnTo>
                    <a:lnTo>
                      <a:pt x="9" y="10"/>
                    </a:lnTo>
                    <a:lnTo>
                      <a:pt x="5" y="12"/>
                    </a:lnTo>
                    <a:lnTo>
                      <a:pt x="2" y="15"/>
                    </a:lnTo>
                    <a:lnTo>
                      <a:pt x="1" y="18"/>
                    </a:lnTo>
                    <a:lnTo>
                      <a:pt x="0" y="22"/>
                    </a:lnTo>
                    <a:lnTo>
                      <a:pt x="1" y="27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80" name="Freeform 45"/>
              <p:cNvSpPr>
                <a:spLocks/>
              </p:cNvSpPr>
              <p:nvPr/>
            </p:nvSpPr>
            <p:spPr bwMode="auto">
              <a:xfrm>
                <a:off x="4528" y="1331"/>
                <a:ext cx="40" cy="32"/>
              </a:xfrm>
              <a:custGeom>
                <a:avLst/>
                <a:gdLst>
                  <a:gd name="T0" fmla="*/ 0 w 40"/>
                  <a:gd name="T1" fmla="*/ 20 h 32"/>
                  <a:gd name="T2" fmla="*/ 26 w 40"/>
                  <a:gd name="T3" fmla="*/ 20 h 32"/>
                  <a:gd name="T4" fmla="*/ 40 w 40"/>
                  <a:gd name="T5" fmla="*/ 0 h 32"/>
                  <a:gd name="T6" fmla="*/ 40 w 40"/>
                  <a:gd name="T7" fmla="*/ 5 h 32"/>
                  <a:gd name="T8" fmla="*/ 38 w 40"/>
                  <a:gd name="T9" fmla="*/ 17 h 32"/>
                  <a:gd name="T10" fmla="*/ 34 w 40"/>
                  <a:gd name="T11" fmla="*/ 28 h 32"/>
                  <a:gd name="T12" fmla="*/ 26 w 40"/>
                  <a:gd name="T13" fmla="*/ 32 h 32"/>
                  <a:gd name="T14" fmla="*/ 22 w 40"/>
                  <a:gd name="T15" fmla="*/ 30 h 32"/>
                  <a:gd name="T16" fmla="*/ 17 w 40"/>
                  <a:gd name="T17" fmla="*/ 28 h 32"/>
                  <a:gd name="T18" fmla="*/ 13 w 40"/>
                  <a:gd name="T19" fmla="*/ 26 h 32"/>
                  <a:gd name="T20" fmla="*/ 8 w 40"/>
                  <a:gd name="T21" fmla="*/ 24 h 32"/>
                  <a:gd name="T22" fmla="*/ 5 w 40"/>
                  <a:gd name="T23" fmla="*/ 22 h 32"/>
                  <a:gd name="T24" fmla="*/ 2 w 40"/>
                  <a:gd name="T25" fmla="*/ 21 h 32"/>
                  <a:gd name="T26" fmla="*/ 1 w 40"/>
                  <a:gd name="T27" fmla="*/ 20 h 32"/>
                  <a:gd name="T28" fmla="*/ 0 w 40"/>
                  <a:gd name="T29" fmla="*/ 20 h 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0"/>
                  <a:gd name="T46" fmla="*/ 0 h 32"/>
                  <a:gd name="T47" fmla="*/ 40 w 40"/>
                  <a:gd name="T48" fmla="*/ 32 h 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0" h="32">
                    <a:moveTo>
                      <a:pt x="0" y="20"/>
                    </a:moveTo>
                    <a:lnTo>
                      <a:pt x="26" y="20"/>
                    </a:lnTo>
                    <a:lnTo>
                      <a:pt x="40" y="0"/>
                    </a:lnTo>
                    <a:lnTo>
                      <a:pt x="40" y="5"/>
                    </a:lnTo>
                    <a:lnTo>
                      <a:pt x="38" y="17"/>
                    </a:lnTo>
                    <a:lnTo>
                      <a:pt x="34" y="28"/>
                    </a:lnTo>
                    <a:lnTo>
                      <a:pt x="26" y="32"/>
                    </a:lnTo>
                    <a:lnTo>
                      <a:pt x="22" y="30"/>
                    </a:lnTo>
                    <a:lnTo>
                      <a:pt x="17" y="28"/>
                    </a:lnTo>
                    <a:lnTo>
                      <a:pt x="13" y="26"/>
                    </a:lnTo>
                    <a:lnTo>
                      <a:pt x="8" y="24"/>
                    </a:lnTo>
                    <a:lnTo>
                      <a:pt x="5" y="22"/>
                    </a:lnTo>
                    <a:lnTo>
                      <a:pt x="2" y="21"/>
                    </a:lnTo>
                    <a:lnTo>
                      <a:pt x="1" y="20"/>
                    </a:ln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81" name="Freeform 46"/>
              <p:cNvSpPr>
                <a:spLocks/>
              </p:cNvSpPr>
              <p:nvPr/>
            </p:nvSpPr>
            <p:spPr bwMode="auto">
              <a:xfrm>
                <a:off x="4519" y="1348"/>
                <a:ext cx="225" cy="140"/>
              </a:xfrm>
              <a:custGeom>
                <a:avLst/>
                <a:gdLst>
                  <a:gd name="T0" fmla="*/ 77 w 225"/>
                  <a:gd name="T1" fmla="*/ 32 h 140"/>
                  <a:gd name="T2" fmla="*/ 83 w 225"/>
                  <a:gd name="T3" fmla="*/ 31 h 140"/>
                  <a:gd name="T4" fmla="*/ 90 w 225"/>
                  <a:gd name="T5" fmla="*/ 29 h 140"/>
                  <a:gd name="T6" fmla="*/ 101 w 225"/>
                  <a:gd name="T7" fmla="*/ 34 h 140"/>
                  <a:gd name="T8" fmla="*/ 116 w 225"/>
                  <a:gd name="T9" fmla="*/ 45 h 140"/>
                  <a:gd name="T10" fmla="*/ 131 w 225"/>
                  <a:gd name="T11" fmla="*/ 57 h 140"/>
                  <a:gd name="T12" fmla="*/ 143 w 225"/>
                  <a:gd name="T13" fmla="*/ 66 h 140"/>
                  <a:gd name="T14" fmla="*/ 159 w 225"/>
                  <a:gd name="T15" fmla="*/ 75 h 140"/>
                  <a:gd name="T16" fmla="*/ 179 w 225"/>
                  <a:gd name="T17" fmla="*/ 84 h 140"/>
                  <a:gd name="T18" fmla="*/ 201 w 225"/>
                  <a:gd name="T19" fmla="*/ 96 h 140"/>
                  <a:gd name="T20" fmla="*/ 215 w 225"/>
                  <a:gd name="T21" fmla="*/ 106 h 140"/>
                  <a:gd name="T22" fmla="*/ 222 w 225"/>
                  <a:gd name="T23" fmla="*/ 109 h 140"/>
                  <a:gd name="T24" fmla="*/ 225 w 225"/>
                  <a:gd name="T25" fmla="*/ 119 h 140"/>
                  <a:gd name="T26" fmla="*/ 222 w 225"/>
                  <a:gd name="T27" fmla="*/ 133 h 140"/>
                  <a:gd name="T28" fmla="*/ 215 w 225"/>
                  <a:gd name="T29" fmla="*/ 140 h 140"/>
                  <a:gd name="T30" fmla="*/ 201 w 225"/>
                  <a:gd name="T31" fmla="*/ 136 h 140"/>
                  <a:gd name="T32" fmla="*/ 184 w 225"/>
                  <a:gd name="T33" fmla="*/ 124 h 140"/>
                  <a:gd name="T34" fmla="*/ 165 w 225"/>
                  <a:gd name="T35" fmla="*/ 106 h 140"/>
                  <a:gd name="T36" fmla="*/ 143 w 225"/>
                  <a:gd name="T37" fmla="*/ 85 h 140"/>
                  <a:gd name="T38" fmla="*/ 123 w 225"/>
                  <a:gd name="T39" fmla="*/ 64 h 140"/>
                  <a:gd name="T40" fmla="*/ 103 w 225"/>
                  <a:gd name="T41" fmla="*/ 47 h 140"/>
                  <a:gd name="T42" fmla="*/ 86 w 225"/>
                  <a:gd name="T43" fmla="*/ 37 h 140"/>
                  <a:gd name="T44" fmla="*/ 66 w 225"/>
                  <a:gd name="T45" fmla="*/ 35 h 140"/>
                  <a:gd name="T46" fmla="*/ 44 w 225"/>
                  <a:gd name="T47" fmla="*/ 33 h 140"/>
                  <a:gd name="T48" fmla="*/ 24 w 225"/>
                  <a:gd name="T49" fmla="*/ 27 h 140"/>
                  <a:gd name="T50" fmla="*/ 9 w 225"/>
                  <a:gd name="T51" fmla="*/ 16 h 140"/>
                  <a:gd name="T52" fmla="*/ 2 w 225"/>
                  <a:gd name="T53" fmla="*/ 5 h 140"/>
                  <a:gd name="T54" fmla="*/ 0 w 225"/>
                  <a:gd name="T55" fmla="*/ 1 h 140"/>
                  <a:gd name="T56" fmla="*/ 0 w 225"/>
                  <a:gd name="T57" fmla="*/ 0 h 140"/>
                  <a:gd name="T58" fmla="*/ 15 w 225"/>
                  <a:gd name="T59" fmla="*/ 15 h 140"/>
                  <a:gd name="T60" fmla="*/ 35 w 225"/>
                  <a:gd name="T61" fmla="*/ 25 h 140"/>
                  <a:gd name="T62" fmla="*/ 55 w 225"/>
                  <a:gd name="T63" fmla="*/ 30 h 140"/>
                  <a:gd name="T64" fmla="*/ 72 w 225"/>
                  <a:gd name="T65" fmla="*/ 32 h 14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225"/>
                  <a:gd name="T100" fmla="*/ 0 h 140"/>
                  <a:gd name="T101" fmla="*/ 225 w 225"/>
                  <a:gd name="T102" fmla="*/ 140 h 14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225" h="140">
                    <a:moveTo>
                      <a:pt x="72" y="32"/>
                    </a:moveTo>
                    <a:lnTo>
                      <a:pt x="77" y="32"/>
                    </a:lnTo>
                    <a:lnTo>
                      <a:pt x="81" y="31"/>
                    </a:lnTo>
                    <a:lnTo>
                      <a:pt x="83" y="31"/>
                    </a:lnTo>
                    <a:lnTo>
                      <a:pt x="86" y="30"/>
                    </a:lnTo>
                    <a:lnTo>
                      <a:pt x="90" y="29"/>
                    </a:lnTo>
                    <a:lnTo>
                      <a:pt x="95" y="31"/>
                    </a:lnTo>
                    <a:lnTo>
                      <a:pt x="101" y="34"/>
                    </a:lnTo>
                    <a:lnTo>
                      <a:pt x="109" y="39"/>
                    </a:lnTo>
                    <a:lnTo>
                      <a:pt x="116" y="45"/>
                    </a:lnTo>
                    <a:lnTo>
                      <a:pt x="124" y="51"/>
                    </a:lnTo>
                    <a:lnTo>
                      <a:pt x="131" y="57"/>
                    </a:lnTo>
                    <a:lnTo>
                      <a:pt x="136" y="62"/>
                    </a:lnTo>
                    <a:lnTo>
                      <a:pt x="143" y="66"/>
                    </a:lnTo>
                    <a:lnTo>
                      <a:pt x="150" y="70"/>
                    </a:lnTo>
                    <a:lnTo>
                      <a:pt x="159" y="75"/>
                    </a:lnTo>
                    <a:lnTo>
                      <a:pt x="169" y="79"/>
                    </a:lnTo>
                    <a:lnTo>
                      <a:pt x="179" y="84"/>
                    </a:lnTo>
                    <a:lnTo>
                      <a:pt x="190" y="89"/>
                    </a:lnTo>
                    <a:lnTo>
                      <a:pt x="201" y="96"/>
                    </a:lnTo>
                    <a:lnTo>
                      <a:pt x="212" y="104"/>
                    </a:lnTo>
                    <a:lnTo>
                      <a:pt x="215" y="106"/>
                    </a:lnTo>
                    <a:lnTo>
                      <a:pt x="219" y="108"/>
                    </a:lnTo>
                    <a:lnTo>
                      <a:pt x="222" y="109"/>
                    </a:lnTo>
                    <a:lnTo>
                      <a:pt x="225" y="111"/>
                    </a:lnTo>
                    <a:lnTo>
                      <a:pt x="225" y="119"/>
                    </a:lnTo>
                    <a:lnTo>
                      <a:pt x="224" y="127"/>
                    </a:lnTo>
                    <a:lnTo>
                      <a:pt x="222" y="133"/>
                    </a:lnTo>
                    <a:lnTo>
                      <a:pt x="220" y="138"/>
                    </a:lnTo>
                    <a:lnTo>
                      <a:pt x="215" y="140"/>
                    </a:lnTo>
                    <a:lnTo>
                      <a:pt x="209" y="139"/>
                    </a:lnTo>
                    <a:lnTo>
                      <a:pt x="201" y="136"/>
                    </a:lnTo>
                    <a:lnTo>
                      <a:pt x="193" y="131"/>
                    </a:lnTo>
                    <a:lnTo>
                      <a:pt x="184" y="124"/>
                    </a:lnTo>
                    <a:lnTo>
                      <a:pt x="174" y="116"/>
                    </a:lnTo>
                    <a:lnTo>
                      <a:pt x="165" y="106"/>
                    </a:lnTo>
                    <a:lnTo>
                      <a:pt x="154" y="95"/>
                    </a:lnTo>
                    <a:lnTo>
                      <a:pt x="143" y="85"/>
                    </a:lnTo>
                    <a:lnTo>
                      <a:pt x="133" y="75"/>
                    </a:lnTo>
                    <a:lnTo>
                      <a:pt x="123" y="64"/>
                    </a:lnTo>
                    <a:lnTo>
                      <a:pt x="112" y="55"/>
                    </a:lnTo>
                    <a:lnTo>
                      <a:pt x="103" y="47"/>
                    </a:lnTo>
                    <a:lnTo>
                      <a:pt x="94" y="41"/>
                    </a:lnTo>
                    <a:lnTo>
                      <a:pt x="86" y="37"/>
                    </a:lnTo>
                    <a:lnTo>
                      <a:pt x="78" y="36"/>
                    </a:lnTo>
                    <a:lnTo>
                      <a:pt x="66" y="35"/>
                    </a:lnTo>
                    <a:lnTo>
                      <a:pt x="55" y="35"/>
                    </a:lnTo>
                    <a:lnTo>
                      <a:pt x="44" y="33"/>
                    </a:lnTo>
                    <a:lnTo>
                      <a:pt x="33" y="31"/>
                    </a:lnTo>
                    <a:lnTo>
                      <a:pt x="24" y="27"/>
                    </a:lnTo>
                    <a:lnTo>
                      <a:pt x="15" y="22"/>
                    </a:lnTo>
                    <a:lnTo>
                      <a:pt x="9" y="16"/>
                    </a:lnTo>
                    <a:lnTo>
                      <a:pt x="3" y="8"/>
                    </a:lnTo>
                    <a:lnTo>
                      <a:pt x="2" y="5"/>
                    </a:lnTo>
                    <a:lnTo>
                      <a:pt x="1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6" y="8"/>
                    </a:lnTo>
                    <a:lnTo>
                      <a:pt x="15" y="15"/>
                    </a:lnTo>
                    <a:lnTo>
                      <a:pt x="24" y="20"/>
                    </a:lnTo>
                    <a:lnTo>
                      <a:pt x="35" y="25"/>
                    </a:lnTo>
                    <a:lnTo>
                      <a:pt x="45" y="28"/>
                    </a:lnTo>
                    <a:lnTo>
                      <a:pt x="55" y="30"/>
                    </a:lnTo>
                    <a:lnTo>
                      <a:pt x="64" y="31"/>
                    </a:lnTo>
                    <a:lnTo>
                      <a:pt x="72" y="32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82" name="Freeform 47"/>
              <p:cNvSpPr>
                <a:spLocks/>
              </p:cNvSpPr>
              <p:nvPr/>
            </p:nvSpPr>
            <p:spPr bwMode="auto">
              <a:xfrm>
                <a:off x="4648" y="1337"/>
                <a:ext cx="69" cy="7"/>
              </a:xfrm>
              <a:custGeom>
                <a:avLst/>
                <a:gdLst>
                  <a:gd name="T0" fmla="*/ 0 w 69"/>
                  <a:gd name="T1" fmla="*/ 4 h 7"/>
                  <a:gd name="T2" fmla="*/ 12 w 69"/>
                  <a:gd name="T3" fmla="*/ 4 h 7"/>
                  <a:gd name="T4" fmla="*/ 23 w 69"/>
                  <a:gd name="T5" fmla="*/ 3 h 7"/>
                  <a:gd name="T6" fmla="*/ 35 w 69"/>
                  <a:gd name="T7" fmla="*/ 3 h 7"/>
                  <a:gd name="T8" fmla="*/ 46 w 69"/>
                  <a:gd name="T9" fmla="*/ 2 h 7"/>
                  <a:gd name="T10" fmla="*/ 55 w 69"/>
                  <a:gd name="T11" fmla="*/ 1 h 7"/>
                  <a:gd name="T12" fmla="*/ 62 w 69"/>
                  <a:gd name="T13" fmla="*/ 1 h 7"/>
                  <a:gd name="T14" fmla="*/ 67 w 69"/>
                  <a:gd name="T15" fmla="*/ 0 h 7"/>
                  <a:gd name="T16" fmla="*/ 69 w 69"/>
                  <a:gd name="T17" fmla="*/ 0 h 7"/>
                  <a:gd name="T18" fmla="*/ 68 w 69"/>
                  <a:gd name="T19" fmla="*/ 0 h 7"/>
                  <a:gd name="T20" fmla="*/ 66 w 69"/>
                  <a:gd name="T21" fmla="*/ 1 h 7"/>
                  <a:gd name="T22" fmla="*/ 62 w 69"/>
                  <a:gd name="T23" fmla="*/ 1 h 7"/>
                  <a:gd name="T24" fmla="*/ 58 w 69"/>
                  <a:gd name="T25" fmla="*/ 2 h 7"/>
                  <a:gd name="T26" fmla="*/ 53 w 69"/>
                  <a:gd name="T27" fmla="*/ 3 h 7"/>
                  <a:gd name="T28" fmla="*/ 48 w 69"/>
                  <a:gd name="T29" fmla="*/ 4 h 7"/>
                  <a:gd name="T30" fmla="*/ 42 w 69"/>
                  <a:gd name="T31" fmla="*/ 5 h 7"/>
                  <a:gd name="T32" fmla="*/ 38 w 69"/>
                  <a:gd name="T33" fmla="*/ 6 h 7"/>
                  <a:gd name="T34" fmla="*/ 35 w 69"/>
                  <a:gd name="T35" fmla="*/ 7 h 7"/>
                  <a:gd name="T36" fmla="*/ 31 w 69"/>
                  <a:gd name="T37" fmla="*/ 7 h 7"/>
                  <a:gd name="T38" fmla="*/ 27 w 69"/>
                  <a:gd name="T39" fmla="*/ 6 h 7"/>
                  <a:gd name="T40" fmla="*/ 22 w 69"/>
                  <a:gd name="T41" fmla="*/ 6 h 7"/>
                  <a:gd name="T42" fmla="*/ 17 w 69"/>
                  <a:gd name="T43" fmla="*/ 6 h 7"/>
                  <a:gd name="T44" fmla="*/ 12 w 69"/>
                  <a:gd name="T45" fmla="*/ 5 h 7"/>
                  <a:gd name="T46" fmla="*/ 5 w 69"/>
                  <a:gd name="T47" fmla="*/ 4 h 7"/>
                  <a:gd name="T48" fmla="*/ 0 w 69"/>
                  <a:gd name="T49" fmla="*/ 4 h 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69"/>
                  <a:gd name="T76" fmla="*/ 0 h 7"/>
                  <a:gd name="T77" fmla="*/ 69 w 69"/>
                  <a:gd name="T78" fmla="*/ 7 h 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69" h="7">
                    <a:moveTo>
                      <a:pt x="0" y="4"/>
                    </a:moveTo>
                    <a:lnTo>
                      <a:pt x="12" y="4"/>
                    </a:lnTo>
                    <a:lnTo>
                      <a:pt x="23" y="3"/>
                    </a:lnTo>
                    <a:lnTo>
                      <a:pt x="35" y="3"/>
                    </a:lnTo>
                    <a:lnTo>
                      <a:pt x="46" y="2"/>
                    </a:lnTo>
                    <a:lnTo>
                      <a:pt x="55" y="1"/>
                    </a:lnTo>
                    <a:lnTo>
                      <a:pt x="62" y="1"/>
                    </a:lnTo>
                    <a:lnTo>
                      <a:pt x="67" y="0"/>
                    </a:lnTo>
                    <a:lnTo>
                      <a:pt x="69" y="0"/>
                    </a:lnTo>
                    <a:lnTo>
                      <a:pt x="68" y="0"/>
                    </a:lnTo>
                    <a:lnTo>
                      <a:pt x="66" y="1"/>
                    </a:lnTo>
                    <a:lnTo>
                      <a:pt x="62" y="1"/>
                    </a:lnTo>
                    <a:lnTo>
                      <a:pt x="58" y="2"/>
                    </a:lnTo>
                    <a:lnTo>
                      <a:pt x="53" y="3"/>
                    </a:lnTo>
                    <a:lnTo>
                      <a:pt x="48" y="4"/>
                    </a:lnTo>
                    <a:lnTo>
                      <a:pt x="42" y="5"/>
                    </a:lnTo>
                    <a:lnTo>
                      <a:pt x="38" y="6"/>
                    </a:lnTo>
                    <a:lnTo>
                      <a:pt x="35" y="7"/>
                    </a:lnTo>
                    <a:lnTo>
                      <a:pt x="31" y="7"/>
                    </a:lnTo>
                    <a:lnTo>
                      <a:pt x="27" y="6"/>
                    </a:lnTo>
                    <a:lnTo>
                      <a:pt x="22" y="6"/>
                    </a:lnTo>
                    <a:lnTo>
                      <a:pt x="17" y="6"/>
                    </a:lnTo>
                    <a:lnTo>
                      <a:pt x="12" y="5"/>
                    </a:lnTo>
                    <a:lnTo>
                      <a:pt x="5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83" name="Freeform 48"/>
              <p:cNvSpPr>
                <a:spLocks/>
              </p:cNvSpPr>
              <p:nvPr/>
            </p:nvSpPr>
            <p:spPr bwMode="auto">
              <a:xfrm>
                <a:off x="4543" y="1318"/>
                <a:ext cx="73" cy="18"/>
              </a:xfrm>
              <a:custGeom>
                <a:avLst/>
                <a:gdLst>
                  <a:gd name="T0" fmla="*/ 0 w 73"/>
                  <a:gd name="T1" fmla="*/ 3 h 18"/>
                  <a:gd name="T2" fmla="*/ 7 w 73"/>
                  <a:gd name="T3" fmla="*/ 1 h 18"/>
                  <a:gd name="T4" fmla="*/ 16 w 73"/>
                  <a:gd name="T5" fmla="*/ 0 h 18"/>
                  <a:gd name="T6" fmla="*/ 26 w 73"/>
                  <a:gd name="T7" fmla="*/ 1 h 18"/>
                  <a:gd name="T8" fmla="*/ 37 w 73"/>
                  <a:gd name="T9" fmla="*/ 3 h 18"/>
                  <a:gd name="T10" fmla="*/ 48 w 73"/>
                  <a:gd name="T11" fmla="*/ 6 h 18"/>
                  <a:gd name="T12" fmla="*/ 58 w 73"/>
                  <a:gd name="T13" fmla="*/ 10 h 18"/>
                  <a:gd name="T14" fmla="*/ 66 w 73"/>
                  <a:gd name="T15" fmla="*/ 14 h 18"/>
                  <a:gd name="T16" fmla="*/ 73 w 73"/>
                  <a:gd name="T17" fmla="*/ 18 h 18"/>
                  <a:gd name="T18" fmla="*/ 62 w 73"/>
                  <a:gd name="T19" fmla="*/ 14 h 18"/>
                  <a:gd name="T20" fmla="*/ 51 w 73"/>
                  <a:gd name="T21" fmla="*/ 10 h 18"/>
                  <a:gd name="T22" fmla="*/ 41 w 73"/>
                  <a:gd name="T23" fmla="*/ 8 h 18"/>
                  <a:gd name="T24" fmla="*/ 32 w 73"/>
                  <a:gd name="T25" fmla="*/ 6 h 18"/>
                  <a:gd name="T26" fmla="*/ 23 w 73"/>
                  <a:gd name="T27" fmla="*/ 5 h 18"/>
                  <a:gd name="T28" fmla="*/ 14 w 73"/>
                  <a:gd name="T29" fmla="*/ 3 h 18"/>
                  <a:gd name="T30" fmla="*/ 7 w 73"/>
                  <a:gd name="T31" fmla="*/ 3 h 18"/>
                  <a:gd name="T32" fmla="*/ 0 w 73"/>
                  <a:gd name="T33" fmla="*/ 3 h 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73"/>
                  <a:gd name="T52" fmla="*/ 0 h 18"/>
                  <a:gd name="T53" fmla="*/ 73 w 73"/>
                  <a:gd name="T54" fmla="*/ 18 h 1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73" h="18">
                    <a:moveTo>
                      <a:pt x="0" y="3"/>
                    </a:moveTo>
                    <a:lnTo>
                      <a:pt x="7" y="1"/>
                    </a:lnTo>
                    <a:lnTo>
                      <a:pt x="16" y="0"/>
                    </a:lnTo>
                    <a:lnTo>
                      <a:pt x="26" y="1"/>
                    </a:lnTo>
                    <a:lnTo>
                      <a:pt x="37" y="3"/>
                    </a:lnTo>
                    <a:lnTo>
                      <a:pt x="48" y="6"/>
                    </a:lnTo>
                    <a:lnTo>
                      <a:pt x="58" y="10"/>
                    </a:lnTo>
                    <a:lnTo>
                      <a:pt x="66" y="14"/>
                    </a:lnTo>
                    <a:lnTo>
                      <a:pt x="73" y="18"/>
                    </a:lnTo>
                    <a:lnTo>
                      <a:pt x="62" y="14"/>
                    </a:lnTo>
                    <a:lnTo>
                      <a:pt x="51" y="10"/>
                    </a:lnTo>
                    <a:lnTo>
                      <a:pt x="41" y="8"/>
                    </a:lnTo>
                    <a:lnTo>
                      <a:pt x="32" y="6"/>
                    </a:lnTo>
                    <a:lnTo>
                      <a:pt x="23" y="5"/>
                    </a:lnTo>
                    <a:lnTo>
                      <a:pt x="14" y="3"/>
                    </a:lnTo>
                    <a:lnTo>
                      <a:pt x="7" y="3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84" name="Freeform 49"/>
              <p:cNvSpPr>
                <a:spLocks/>
              </p:cNvSpPr>
              <p:nvPr/>
            </p:nvSpPr>
            <p:spPr bwMode="auto">
              <a:xfrm>
                <a:off x="4528" y="1331"/>
                <a:ext cx="40" cy="32"/>
              </a:xfrm>
              <a:custGeom>
                <a:avLst/>
                <a:gdLst>
                  <a:gd name="T0" fmla="*/ 40 w 40"/>
                  <a:gd name="T1" fmla="*/ 0 h 32"/>
                  <a:gd name="T2" fmla="*/ 40 w 40"/>
                  <a:gd name="T3" fmla="*/ 5 h 32"/>
                  <a:gd name="T4" fmla="*/ 38 w 40"/>
                  <a:gd name="T5" fmla="*/ 17 h 32"/>
                  <a:gd name="T6" fmla="*/ 34 w 40"/>
                  <a:gd name="T7" fmla="*/ 28 h 32"/>
                  <a:gd name="T8" fmla="*/ 26 w 40"/>
                  <a:gd name="T9" fmla="*/ 32 h 32"/>
                  <a:gd name="T10" fmla="*/ 22 w 40"/>
                  <a:gd name="T11" fmla="*/ 30 h 32"/>
                  <a:gd name="T12" fmla="*/ 17 w 40"/>
                  <a:gd name="T13" fmla="*/ 28 h 32"/>
                  <a:gd name="T14" fmla="*/ 13 w 40"/>
                  <a:gd name="T15" fmla="*/ 26 h 32"/>
                  <a:gd name="T16" fmla="*/ 8 w 40"/>
                  <a:gd name="T17" fmla="*/ 24 h 32"/>
                  <a:gd name="T18" fmla="*/ 5 w 40"/>
                  <a:gd name="T19" fmla="*/ 22 h 32"/>
                  <a:gd name="T20" fmla="*/ 2 w 40"/>
                  <a:gd name="T21" fmla="*/ 21 h 32"/>
                  <a:gd name="T22" fmla="*/ 1 w 40"/>
                  <a:gd name="T23" fmla="*/ 20 h 32"/>
                  <a:gd name="T24" fmla="*/ 0 w 40"/>
                  <a:gd name="T25" fmla="*/ 20 h 32"/>
                  <a:gd name="T26" fmla="*/ 26 w 40"/>
                  <a:gd name="T27" fmla="*/ 20 h 32"/>
                  <a:gd name="T28" fmla="*/ 40 w 40"/>
                  <a:gd name="T29" fmla="*/ 0 h 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0"/>
                  <a:gd name="T46" fmla="*/ 0 h 32"/>
                  <a:gd name="T47" fmla="*/ 40 w 40"/>
                  <a:gd name="T48" fmla="*/ 32 h 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0" h="32">
                    <a:moveTo>
                      <a:pt x="40" y="0"/>
                    </a:moveTo>
                    <a:lnTo>
                      <a:pt x="40" y="5"/>
                    </a:lnTo>
                    <a:lnTo>
                      <a:pt x="38" y="17"/>
                    </a:lnTo>
                    <a:lnTo>
                      <a:pt x="34" y="28"/>
                    </a:lnTo>
                    <a:lnTo>
                      <a:pt x="26" y="32"/>
                    </a:lnTo>
                    <a:lnTo>
                      <a:pt x="22" y="30"/>
                    </a:lnTo>
                    <a:lnTo>
                      <a:pt x="17" y="28"/>
                    </a:lnTo>
                    <a:lnTo>
                      <a:pt x="13" y="26"/>
                    </a:lnTo>
                    <a:lnTo>
                      <a:pt x="8" y="24"/>
                    </a:lnTo>
                    <a:lnTo>
                      <a:pt x="5" y="22"/>
                    </a:lnTo>
                    <a:lnTo>
                      <a:pt x="2" y="21"/>
                    </a:lnTo>
                    <a:lnTo>
                      <a:pt x="1" y="20"/>
                    </a:lnTo>
                    <a:lnTo>
                      <a:pt x="0" y="20"/>
                    </a:lnTo>
                    <a:lnTo>
                      <a:pt x="26" y="2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85" name="Freeform 50"/>
              <p:cNvSpPr>
                <a:spLocks/>
              </p:cNvSpPr>
              <p:nvPr/>
            </p:nvSpPr>
            <p:spPr bwMode="auto">
              <a:xfrm>
                <a:off x="4484" y="1386"/>
                <a:ext cx="70" cy="70"/>
              </a:xfrm>
              <a:custGeom>
                <a:avLst/>
                <a:gdLst>
                  <a:gd name="T0" fmla="*/ 59 w 70"/>
                  <a:gd name="T1" fmla="*/ 52 h 70"/>
                  <a:gd name="T2" fmla="*/ 59 w 70"/>
                  <a:gd name="T3" fmla="*/ 53 h 70"/>
                  <a:gd name="T4" fmla="*/ 57 w 70"/>
                  <a:gd name="T5" fmla="*/ 55 h 70"/>
                  <a:gd name="T6" fmla="*/ 57 w 70"/>
                  <a:gd name="T7" fmla="*/ 56 h 70"/>
                  <a:gd name="T8" fmla="*/ 56 w 70"/>
                  <a:gd name="T9" fmla="*/ 58 h 70"/>
                  <a:gd name="T10" fmla="*/ 52 w 70"/>
                  <a:gd name="T11" fmla="*/ 63 h 70"/>
                  <a:gd name="T12" fmla="*/ 47 w 70"/>
                  <a:gd name="T13" fmla="*/ 67 h 70"/>
                  <a:gd name="T14" fmla="*/ 41 w 70"/>
                  <a:gd name="T15" fmla="*/ 69 h 70"/>
                  <a:gd name="T16" fmla="*/ 35 w 70"/>
                  <a:gd name="T17" fmla="*/ 70 h 70"/>
                  <a:gd name="T18" fmla="*/ 28 w 70"/>
                  <a:gd name="T19" fmla="*/ 70 h 70"/>
                  <a:gd name="T20" fmla="*/ 20 w 70"/>
                  <a:gd name="T21" fmla="*/ 69 h 70"/>
                  <a:gd name="T22" fmla="*/ 13 w 70"/>
                  <a:gd name="T23" fmla="*/ 67 h 70"/>
                  <a:gd name="T24" fmla="*/ 6 w 70"/>
                  <a:gd name="T25" fmla="*/ 65 h 70"/>
                  <a:gd name="T26" fmla="*/ 0 w 70"/>
                  <a:gd name="T27" fmla="*/ 55 h 70"/>
                  <a:gd name="T28" fmla="*/ 0 w 70"/>
                  <a:gd name="T29" fmla="*/ 50 h 70"/>
                  <a:gd name="T30" fmla="*/ 24 w 70"/>
                  <a:gd name="T31" fmla="*/ 0 h 70"/>
                  <a:gd name="T32" fmla="*/ 35 w 70"/>
                  <a:gd name="T33" fmla="*/ 8 h 70"/>
                  <a:gd name="T34" fmla="*/ 37 w 70"/>
                  <a:gd name="T35" fmla="*/ 8 h 70"/>
                  <a:gd name="T36" fmla="*/ 44 w 70"/>
                  <a:gd name="T37" fmla="*/ 6 h 70"/>
                  <a:gd name="T38" fmla="*/ 51 w 70"/>
                  <a:gd name="T39" fmla="*/ 5 h 70"/>
                  <a:gd name="T40" fmla="*/ 59 w 70"/>
                  <a:gd name="T41" fmla="*/ 5 h 70"/>
                  <a:gd name="T42" fmla="*/ 66 w 70"/>
                  <a:gd name="T43" fmla="*/ 9 h 70"/>
                  <a:gd name="T44" fmla="*/ 70 w 70"/>
                  <a:gd name="T45" fmla="*/ 17 h 70"/>
                  <a:gd name="T46" fmla="*/ 68 w 70"/>
                  <a:gd name="T47" fmla="*/ 31 h 70"/>
                  <a:gd name="T48" fmla="*/ 59 w 70"/>
                  <a:gd name="T49" fmla="*/ 52 h 7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70"/>
                  <a:gd name="T76" fmla="*/ 0 h 70"/>
                  <a:gd name="T77" fmla="*/ 70 w 70"/>
                  <a:gd name="T78" fmla="*/ 70 h 7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70" h="70">
                    <a:moveTo>
                      <a:pt x="59" y="52"/>
                    </a:moveTo>
                    <a:lnTo>
                      <a:pt x="59" y="53"/>
                    </a:lnTo>
                    <a:lnTo>
                      <a:pt x="57" y="55"/>
                    </a:lnTo>
                    <a:lnTo>
                      <a:pt x="57" y="56"/>
                    </a:lnTo>
                    <a:lnTo>
                      <a:pt x="56" y="58"/>
                    </a:lnTo>
                    <a:lnTo>
                      <a:pt x="52" y="63"/>
                    </a:lnTo>
                    <a:lnTo>
                      <a:pt x="47" y="67"/>
                    </a:lnTo>
                    <a:lnTo>
                      <a:pt x="41" y="69"/>
                    </a:lnTo>
                    <a:lnTo>
                      <a:pt x="35" y="70"/>
                    </a:lnTo>
                    <a:lnTo>
                      <a:pt x="28" y="70"/>
                    </a:lnTo>
                    <a:lnTo>
                      <a:pt x="20" y="69"/>
                    </a:lnTo>
                    <a:lnTo>
                      <a:pt x="13" y="67"/>
                    </a:lnTo>
                    <a:lnTo>
                      <a:pt x="6" y="65"/>
                    </a:lnTo>
                    <a:lnTo>
                      <a:pt x="0" y="55"/>
                    </a:lnTo>
                    <a:lnTo>
                      <a:pt x="0" y="50"/>
                    </a:lnTo>
                    <a:lnTo>
                      <a:pt x="24" y="0"/>
                    </a:lnTo>
                    <a:lnTo>
                      <a:pt x="35" y="8"/>
                    </a:lnTo>
                    <a:lnTo>
                      <a:pt x="37" y="8"/>
                    </a:lnTo>
                    <a:lnTo>
                      <a:pt x="44" y="6"/>
                    </a:lnTo>
                    <a:lnTo>
                      <a:pt x="51" y="5"/>
                    </a:lnTo>
                    <a:lnTo>
                      <a:pt x="59" y="5"/>
                    </a:lnTo>
                    <a:lnTo>
                      <a:pt x="66" y="9"/>
                    </a:lnTo>
                    <a:lnTo>
                      <a:pt x="70" y="17"/>
                    </a:lnTo>
                    <a:lnTo>
                      <a:pt x="68" y="31"/>
                    </a:lnTo>
                    <a:lnTo>
                      <a:pt x="59" y="5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86" name="Freeform 51"/>
              <p:cNvSpPr>
                <a:spLocks/>
              </p:cNvSpPr>
              <p:nvPr/>
            </p:nvSpPr>
            <p:spPr bwMode="auto">
              <a:xfrm>
                <a:off x="4497" y="1388"/>
                <a:ext cx="46" cy="59"/>
              </a:xfrm>
              <a:custGeom>
                <a:avLst/>
                <a:gdLst>
                  <a:gd name="T0" fmla="*/ 35 w 46"/>
                  <a:gd name="T1" fmla="*/ 1 h 59"/>
                  <a:gd name="T2" fmla="*/ 36 w 46"/>
                  <a:gd name="T3" fmla="*/ 8 h 59"/>
                  <a:gd name="T4" fmla="*/ 36 w 46"/>
                  <a:gd name="T5" fmla="*/ 16 h 59"/>
                  <a:gd name="T6" fmla="*/ 34 w 46"/>
                  <a:gd name="T7" fmla="*/ 26 h 59"/>
                  <a:gd name="T8" fmla="*/ 30 w 46"/>
                  <a:gd name="T9" fmla="*/ 36 h 59"/>
                  <a:gd name="T10" fmla="*/ 24 w 46"/>
                  <a:gd name="T11" fmla="*/ 45 h 59"/>
                  <a:gd name="T12" fmla="*/ 19 w 46"/>
                  <a:gd name="T13" fmla="*/ 49 h 59"/>
                  <a:gd name="T14" fmla="*/ 14 w 46"/>
                  <a:gd name="T15" fmla="*/ 52 h 59"/>
                  <a:gd name="T16" fmla="*/ 10 w 46"/>
                  <a:gd name="T17" fmla="*/ 53 h 59"/>
                  <a:gd name="T18" fmla="*/ 6 w 46"/>
                  <a:gd name="T19" fmla="*/ 51 h 59"/>
                  <a:gd name="T20" fmla="*/ 3 w 46"/>
                  <a:gd name="T21" fmla="*/ 49 h 59"/>
                  <a:gd name="T22" fmla="*/ 1 w 46"/>
                  <a:gd name="T23" fmla="*/ 48 h 59"/>
                  <a:gd name="T24" fmla="*/ 0 w 46"/>
                  <a:gd name="T25" fmla="*/ 48 h 59"/>
                  <a:gd name="T26" fmla="*/ 1 w 46"/>
                  <a:gd name="T27" fmla="*/ 49 h 59"/>
                  <a:gd name="T28" fmla="*/ 3 w 46"/>
                  <a:gd name="T29" fmla="*/ 51 h 59"/>
                  <a:gd name="T30" fmla="*/ 6 w 46"/>
                  <a:gd name="T31" fmla="*/ 54 h 59"/>
                  <a:gd name="T32" fmla="*/ 11 w 46"/>
                  <a:gd name="T33" fmla="*/ 58 h 59"/>
                  <a:gd name="T34" fmla="*/ 15 w 46"/>
                  <a:gd name="T35" fmla="*/ 59 h 59"/>
                  <a:gd name="T36" fmla="*/ 21 w 46"/>
                  <a:gd name="T37" fmla="*/ 59 h 59"/>
                  <a:gd name="T38" fmla="*/ 26 w 46"/>
                  <a:gd name="T39" fmla="*/ 57 h 59"/>
                  <a:gd name="T40" fmla="*/ 32 w 46"/>
                  <a:gd name="T41" fmla="*/ 51 h 59"/>
                  <a:gd name="T42" fmla="*/ 38 w 46"/>
                  <a:gd name="T43" fmla="*/ 41 h 59"/>
                  <a:gd name="T44" fmla="*/ 44 w 46"/>
                  <a:gd name="T45" fmla="*/ 31 h 59"/>
                  <a:gd name="T46" fmla="*/ 46 w 46"/>
                  <a:gd name="T47" fmla="*/ 18 h 59"/>
                  <a:gd name="T48" fmla="*/ 43 w 46"/>
                  <a:gd name="T49" fmla="*/ 0 h 59"/>
                  <a:gd name="T50" fmla="*/ 35 w 46"/>
                  <a:gd name="T51" fmla="*/ 1 h 59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46"/>
                  <a:gd name="T79" fmla="*/ 0 h 59"/>
                  <a:gd name="T80" fmla="*/ 46 w 46"/>
                  <a:gd name="T81" fmla="*/ 59 h 59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46" h="59">
                    <a:moveTo>
                      <a:pt x="35" y="1"/>
                    </a:moveTo>
                    <a:lnTo>
                      <a:pt x="36" y="8"/>
                    </a:lnTo>
                    <a:lnTo>
                      <a:pt x="36" y="16"/>
                    </a:lnTo>
                    <a:lnTo>
                      <a:pt x="34" y="26"/>
                    </a:lnTo>
                    <a:lnTo>
                      <a:pt x="30" y="36"/>
                    </a:lnTo>
                    <a:lnTo>
                      <a:pt x="24" y="45"/>
                    </a:lnTo>
                    <a:lnTo>
                      <a:pt x="19" y="49"/>
                    </a:lnTo>
                    <a:lnTo>
                      <a:pt x="14" y="52"/>
                    </a:lnTo>
                    <a:lnTo>
                      <a:pt x="10" y="53"/>
                    </a:lnTo>
                    <a:lnTo>
                      <a:pt x="6" y="51"/>
                    </a:lnTo>
                    <a:lnTo>
                      <a:pt x="3" y="49"/>
                    </a:lnTo>
                    <a:lnTo>
                      <a:pt x="1" y="48"/>
                    </a:lnTo>
                    <a:lnTo>
                      <a:pt x="0" y="48"/>
                    </a:lnTo>
                    <a:lnTo>
                      <a:pt x="1" y="49"/>
                    </a:lnTo>
                    <a:lnTo>
                      <a:pt x="3" y="51"/>
                    </a:lnTo>
                    <a:lnTo>
                      <a:pt x="6" y="54"/>
                    </a:lnTo>
                    <a:lnTo>
                      <a:pt x="11" y="58"/>
                    </a:lnTo>
                    <a:lnTo>
                      <a:pt x="15" y="59"/>
                    </a:lnTo>
                    <a:lnTo>
                      <a:pt x="21" y="59"/>
                    </a:lnTo>
                    <a:lnTo>
                      <a:pt x="26" y="57"/>
                    </a:lnTo>
                    <a:lnTo>
                      <a:pt x="32" y="51"/>
                    </a:lnTo>
                    <a:lnTo>
                      <a:pt x="38" y="41"/>
                    </a:lnTo>
                    <a:lnTo>
                      <a:pt x="44" y="31"/>
                    </a:lnTo>
                    <a:lnTo>
                      <a:pt x="46" y="18"/>
                    </a:lnTo>
                    <a:lnTo>
                      <a:pt x="43" y="0"/>
                    </a:lnTo>
                    <a:lnTo>
                      <a:pt x="35" y="1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87" name="Freeform 52"/>
              <p:cNvSpPr>
                <a:spLocks/>
              </p:cNvSpPr>
              <p:nvPr/>
            </p:nvSpPr>
            <p:spPr bwMode="auto">
              <a:xfrm>
                <a:off x="4508" y="1401"/>
                <a:ext cx="15" cy="13"/>
              </a:xfrm>
              <a:custGeom>
                <a:avLst/>
                <a:gdLst>
                  <a:gd name="T0" fmla="*/ 6 w 15"/>
                  <a:gd name="T1" fmla="*/ 0 h 13"/>
                  <a:gd name="T2" fmla="*/ 0 w 15"/>
                  <a:gd name="T3" fmla="*/ 13 h 13"/>
                  <a:gd name="T4" fmla="*/ 15 w 15"/>
                  <a:gd name="T5" fmla="*/ 6 h 13"/>
                  <a:gd name="T6" fmla="*/ 6 w 15"/>
                  <a:gd name="T7" fmla="*/ 0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5"/>
                  <a:gd name="T13" fmla="*/ 0 h 13"/>
                  <a:gd name="T14" fmla="*/ 15 w 15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5" h="13">
                    <a:moveTo>
                      <a:pt x="6" y="0"/>
                    </a:moveTo>
                    <a:lnTo>
                      <a:pt x="0" y="13"/>
                    </a:lnTo>
                    <a:lnTo>
                      <a:pt x="15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5632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88" name="Freeform 53"/>
              <p:cNvSpPr>
                <a:spLocks/>
              </p:cNvSpPr>
              <p:nvPr/>
            </p:nvSpPr>
            <p:spPr bwMode="auto">
              <a:xfrm>
                <a:off x="4497" y="1389"/>
                <a:ext cx="36" cy="52"/>
              </a:xfrm>
              <a:custGeom>
                <a:avLst/>
                <a:gdLst>
                  <a:gd name="T0" fmla="*/ 30 w 36"/>
                  <a:gd name="T1" fmla="*/ 35 h 52"/>
                  <a:gd name="T2" fmla="*/ 34 w 36"/>
                  <a:gd name="T3" fmla="*/ 25 h 52"/>
                  <a:gd name="T4" fmla="*/ 36 w 36"/>
                  <a:gd name="T5" fmla="*/ 15 h 52"/>
                  <a:gd name="T6" fmla="*/ 36 w 36"/>
                  <a:gd name="T7" fmla="*/ 7 h 52"/>
                  <a:gd name="T8" fmla="*/ 35 w 36"/>
                  <a:gd name="T9" fmla="*/ 0 h 52"/>
                  <a:gd name="T10" fmla="*/ 23 w 36"/>
                  <a:gd name="T11" fmla="*/ 1 h 52"/>
                  <a:gd name="T12" fmla="*/ 17 w 36"/>
                  <a:gd name="T13" fmla="*/ 12 h 52"/>
                  <a:gd name="T14" fmla="*/ 26 w 36"/>
                  <a:gd name="T15" fmla="*/ 18 h 52"/>
                  <a:gd name="T16" fmla="*/ 11 w 36"/>
                  <a:gd name="T17" fmla="*/ 25 h 52"/>
                  <a:gd name="T18" fmla="*/ 0 w 36"/>
                  <a:gd name="T19" fmla="*/ 47 h 52"/>
                  <a:gd name="T20" fmla="*/ 1 w 36"/>
                  <a:gd name="T21" fmla="*/ 47 h 52"/>
                  <a:gd name="T22" fmla="*/ 3 w 36"/>
                  <a:gd name="T23" fmla="*/ 48 h 52"/>
                  <a:gd name="T24" fmla="*/ 6 w 36"/>
                  <a:gd name="T25" fmla="*/ 50 h 52"/>
                  <a:gd name="T26" fmla="*/ 10 w 36"/>
                  <a:gd name="T27" fmla="*/ 52 h 52"/>
                  <a:gd name="T28" fmla="*/ 14 w 36"/>
                  <a:gd name="T29" fmla="*/ 51 h 52"/>
                  <a:gd name="T30" fmla="*/ 19 w 36"/>
                  <a:gd name="T31" fmla="*/ 48 h 52"/>
                  <a:gd name="T32" fmla="*/ 24 w 36"/>
                  <a:gd name="T33" fmla="*/ 44 h 52"/>
                  <a:gd name="T34" fmla="*/ 30 w 36"/>
                  <a:gd name="T35" fmla="*/ 35 h 5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6"/>
                  <a:gd name="T55" fmla="*/ 0 h 52"/>
                  <a:gd name="T56" fmla="*/ 36 w 36"/>
                  <a:gd name="T57" fmla="*/ 52 h 52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6" h="52">
                    <a:moveTo>
                      <a:pt x="30" y="35"/>
                    </a:moveTo>
                    <a:lnTo>
                      <a:pt x="34" y="25"/>
                    </a:lnTo>
                    <a:lnTo>
                      <a:pt x="36" y="15"/>
                    </a:lnTo>
                    <a:lnTo>
                      <a:pt x="36" y="7"/>
                    </a:lnTo>
                    <a:lnTo>
                      <a:pt x="35" y="0"/>
                    </a:lnTo>
                    <a:lnTo>
                      <a:pt x="23" y="1"/>
                    </a:lnTo>
                    <a:lnTo>
                      <a:pt x="17" y="12"/>
                    </a:lnTo>
                    <a:lnTo>
                      <a:pt x="26" y="18"/>
                    </a:lnTo>
                    <a:lnTo>
                      <a:pt x="11" y="25"/>
                    </a:lnTo>
                    <a:lnTo>
                      <a:pt x="0" y="47"/>
                    </a:lnTo>
                    <a:lnTo>
                      <a:pt x="1" y="47"/>
                    </a:lnTo>
                    <a:lnTo>
                      <a:pt x="3" y="48"/>
                    </a:lnTo>
                    <a:lnTo>
                      <a:pt x="6" y="50"/>
                    </a:lnTo>
                    <a:lnTo>
                      <a:pt x="10" y="52"/>
                    </a:lnTo>
                    <a:lnTo>
                      <a:pt x="14" y="51"/>
                    </a:lnTo>
                    <a:lnTo>
                      <a:pt x="19" y="48"/>
                    </a:lnTo>
                    <a:lnTo>
                      <a:pt x="24" y="44"/>
                    </a:lnTo>
                    <a:lnTo>
                      <a:pt x="30" y="35"/>
                    </a:lnTo>
                    <a:close/>
                  </a:path>
                </a:pathLst>
              </a:custGeom>
              <a:solidFill>
                <a:srgbClr val="BA875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89" name="Freeform 54"/>
              <p:cNvSpPr>
                <a:spLocks/>
              </p:cNvSpPr>
              <p:nvPr/>
            </p:nvSpPr>
            <p:spPr bwMode="auto">
              <a:xfrm>
                <a:off x="4795" y="1317"/>
                <a:ext cx="159" cy="229"/>
              </a:xfrm>
              <a:custGeom>
                <a:avLst/>
                <a:gdLst>
                  <a:gd name="T0" fmla="*/ 16 w 159"/>
                  <a:gd name="T1" fmla="*/ 19 h 229"/>
                  <a:gd name="T2" fmla="*/ 18 w 159"/>
                  <a:gd name="T3" fmla="*/ 18 h 229"/>
                  <a:gd name="T4" fmla="*/ 22 w 159"/>
                  <a:gd name="T5" fmla="*/ 16 h 229"/>
                  <a:gd name="T6" fmla="*/ 27 w 159"/>
                  <a:gd name="T7" fmla="*/ 13 h 229"/>
                  <a:gd name="T8" fmla="*/ 35 w 159"/>
                  <a:gd name="T9" fmla="*/ 9 h 229"/>
                  <a:gd name="T10" fmla="*/ 43 w 159"/>
                  <a:gd name="T11" fmla="*/ 6 h 229"/>
                  <a:gd name="T12" fmla="*/ 52 w 159"/>
                  <a:gd name="T13" fmla="*/ 3 h 229"/>
                  <a:gd name="T14" fmla="*/ 61 w 159"/>
                  <a:gd name="T15" fmla="*/ 1 h 229"/>
                  <a:gd name="T16" fmla="*/ 69 w 159"/>
                  <a:gd name="T17" fmla="*/ 0 h 229"/>
                  <a:gd name="T18" fmla="*/ 78 w 159"/>
                  <a:gd name="T19" fmla="*/ 2 h 229"/>
                  <a:gd name="T20" fmla="*/ 89 w 159"/>
                  <a:gd name="T21" fmla="*/ 6 h 229"/>
                  <a:gd name="T22" fmla="*/ 99 w 159"/>
                  <a:gd name="T23" fmla="*/ 12 h 229"/>
                  <a:gd name="T24" fmla="*/ 110 w 159"/>
                  <a:gd name="T25" fmla="*/ 20 h 229"/>
                  <a:gd name="T26" fmla="*/ 120 w 159"/>
                  <a:gd name="T27" fmla="*/ 28 h 229"/>
                  <a:gd name="T28" fmla="*/ 129 w 159"/>
                  <a:gd name="T29" fmla="*/ 36 h 229"/>
                  <a:gd name="T30" fmla="*/ 136 w 159"/>
                  <a:gd name="T31" fmla="*/ 42 h 229"/>
                  <a:gd name="T32" fmla="*/ 141 w 159"/>
                  <a:gd name="T33" fmla="*/ 46 h 229"/>
                  <a:gd name="T34" fmla="*/ 142 w 159"/>
                  <a:gd name="T35" fmla="*/ 48 h 229"/>
                  <a:gd name="T36" fmla="*/ 144 w 159"/>
                  <a:gd name="T37" fmla="*/ 51 h 229"/>
                  <a:gd name="T38" fmla="*/ 145 w 159"/>
                  <a:gd name="T39" fmla="*/ 54 h 229"/>
                  <a:gd name="T40" fmla="*/ 148 w 159"/>
                  <a:gd name="T41" fmla="*/ 62 h 229"/>
                  <a:gd name="T42" fmla="*/ 151 w 159"/>
                  <a:gd name="T43" fmla="*/ 73 h 229"/>
                  <a:gd name="T44" fmla="*/ 155 w 159"/>
                  <a:gd name="T45" fmla="*/ 87 h 229"/>
                  <a:gd name="T46" fmla="*/ 157 w 159"/>
                  <a:gd name="T47" fmla="*/ 103 h 229"/>
                  <a:gd name="T48" fmla="*/ 159 w 159"/>
                  <a:gd name="T49" fmla="*/ 120 h 229"/>
                  <a:gd name="T50" fmla="*/ 159 w 159"/>
                  <a:gd name="T51" fmla="*/ 139 h 229"/>
                  <a:gd name="T52" fmla="*/ 156 w 159"/>
                  <a:gd name="T53" fmla="*/ 158 h 229"/>
                  <a:gd name="T54" fmla="*/ 154 w 159"/>
                  <a:gd name="T55" fmla="*/ 167 h 229"/>
                  <a:gd name="T56" fmla="*/ 150 w 159"/>
                  <a:gd name="T57" fmla="*/ 175 h 229"/>
                  <a:gd name="T58" fmla="*/ 147 w 159"/>
                  <a:gd name="T59" fmla="*/ 183 h 229"/>
                  <a:gd name="T60" fmla="*/ 143 w 159"/>
                  <a:gd name="T61" fmla="*/ 190 h 229"/>
                  <a:gd name="T62" fmla="*/ 138 w 159"/>
                  <a:gd name="T63" fmla="*/ 197 h 229"/>
                  <a:gd name="T64" fmla="*/ 133 w 159"/>
                  <a:gd name="T65" fmla="*/ 203 h 229"/>
                  <a:gd name="T66" fmla="*/ 127 w 159"/>
                  <a:gd name="T67" fmla="*/ 208 h 229"/>
                  <a:gd name="T68" fmla="*/ 120 w 159"/>
                  <a:gd name="T69" fmla="*/ 213 h 229"/>
                  <a:gd name="T70" fmla="*/ 96 w 159"/>
                  <a:gd name="T71" fmla="*/ 225 h 229"/>
                  <a:gd name="T72" fmla="*/ 77 w 159"/>
                  <a:gd name="T73" fmla="*/ 229 h 229"/>
                  <a:gd name="T74" fmla="*/ 60 w 159"/>
                  <a:gd name="T75" fmla="*/ 227 h 229"/>
                  <a:gd name="T76" fmla="*/ 47 w 159"/>
                  <a:gd name="T77" fmla="*/ 222 h 229"/>
                  <a:gd name="T78" fmla="*/ 38 w 159"/>
                  <a:gd name="T79" fmla="*/ 214 h 229"/>
                  <a:gd name="T80" fmla="*/ 31 w 159"/>
                  <a:gd name="T81" fmla="*/ 205 h 229"/>
                  <a:gd name="T82" fmla="*/ 27 w 159"/>
                  <a:gd name="T83" fmla="*/ 198 h 229"/>
                  <a:gd name="T84" fmla="*/ 25 w 159"/>
                  <a:gd name="T85" fmla="*/ 195 h 229"/>
                  <a:gd name="T86" fmla="*/ 19 w 159"/>
                  <a:gd name="T87" fmla="*/ 179 h 229"/>
                  <a:gd name="T88" fmla="*/ 31 w 159"/>
                  <a:gd name="T89" fmla="*/ 173 h 229"/>
                  <a:gd name="T90" fmla="*/ 35 w 159"/>
                  <a:gd name="T91" fmla="*/ 170 h 229"/>
                  <a:gd name="T92" fmla="*/ 40 w 159"/>
                  <a:gd name="T93" fmla="*/ 162 h 229"/>
                  <a:gd name="T94" fmla="*/ 45 w 159"/>
                  <a:gd name="T95" fmla="*/ 148 h 229"/>
                  <a:gd name="T96" fmla="*/ 43 w 159"/>
                  <a:gd name="T97" fmla="*/ 127 h 229"/>
                  <a:gd name="T98" fmla="*/ 40 w 159"/>
                  <a:gd name="T99" fmla="*/ 111 h 229"/>
                  <a:gd name="T100" fmla="*/ 37 w 159"/>
                  <a:gd name="T101" fmla="*/ 97 h 229"/>
                  <a:gd name="T102" fmla="*/ 34 w 159"/>
                  <a:gd name="T103" fmla="*/ 86 h 229"/>
                  <a:gd name="T104" fmla="*/ 31 w 159"/>
                  <a:gd name="T105" fmla="*/ 76 h 229"/>
                  <a:gd name="T106" fmla="*/ 27 w 159"/>
                  <a:gd name="T107" fmla="*/ 67 h 229"/>
                  <a:gd name="T108" fmla="*/ 23 w 159"/>
                  <a:gd name="T109" fmla="*/ 59 h 229"/>
                  <a:gd name="T110" fmla="*/ 18 w 159"/>
                  <a:gd name="T111" fmla="*/ 52 h 229"/>
                  <a:gd name="T112" fmla="*/ 13 w 159"/>
                  <a:gd name="T113" fmla="*/ 45 h 229"/>
                  <a:gd name="T114" fmla="*/ 0 w 159"/>
                  <a:gd name="T115" fmla="*/ 29 h 229"/>
                  <a:gd name="T116" fmla="*/ 16 w 159"/>
                  <a:gd name="T117" fmla="*/ 19 h 229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159"/>
                  <a:gd name="T178" fmla="*/ 0 h 229"/>
                  <a:gd name="T179" fmla="*/ 159 w 159"/>
                  <a:gd name="T180" fmla="*/ 229 h 229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159" h="229">
                    <a:moveTo>
                      <a:pt x="16" y="19"/>
                    </a:moveTo>
                    <a:lnTo>
                      <a:pt x="18" y="18"/>
                    </a:lnTo>
                    <a:lnTo>
                      <a:pt x="22" y="16"/>
                    </a:lnTo>
                    <a:lnTo>
                      <a:pt x="27" y="13"/>
                    </a:lnTo>
                    <a:lnTo>
                      <a:pt x="35" y="9"/>
                    </a:lnTo>
                    <a:lnTo>
                      <a:pt x="43" y="6"/>
                    </a:lnTo>
                    <a:lnTo>
                      <a:pt x="52" y="3"/>
                    </a:lnTo>
                    <a:lnTo>
                      <a:pt x="61" y="1"/>
                    </a:lnTo>
                    <a:lnTo>
                      <a:pt x="69" y="0"/>
                    </a:lnTo>
                    <a:lnTo>
                      <a:pt x="78" y="2"/>
                    </a:lnTo>
                    <a:lnTo>
                      <a:pt x="89" y="6"/>
                    </a:lnTo>
                    <a:lnTo>
                      <a:pt x="99" y="12"/>
                    </a:lnTo>
                    <a:lnTo>
                      <a:pt x="110" y="20"/>
                    </a:lnTo>
                    <a:lnTo>
                      <a:pt x="120" y="28"/>
                    </a:lnTo>
                    <a:lnTo>
                      <a:pt x="129" y="36"/>
                    </a:lnTo>
                    <a:lnTo>
                      <a:pt x="136" y="42"/>
                    </a:lnTo>
                    <a:lnTo>
                      <a:pt x="141" y="46"/>
                    </a:lnTo>
                    <a:lnTo>
                      <a:pt x="142" y="48"/>
                    </a:lnTo>
                    <a:lnTo>
                      <a:pt x="144" y="51"/>
                    </a:lnTo>
                    <a:lnTo>
                      <a:pt x="145" y="54"/>
                    </a:lnTo>
                    <a:lnTo>
                      <a:pt x="148" y="62"/>
                    </a:lnTo>
                    <a:lnTo>
                      <a:pt x="151" y="73"/>
                    </a:lnTo>
                    <a:lnTo>
                      <a:pt x="155" y="87"/>
                    </a:lnTo>
                    <a:lnTo>
                      <a:pt x="157" y="103"/>
                    </a:lnTo>
                    <a:lnTo>
                      <a:pt x="159" y="120"/>
                    </a:lnTo>
                    <a:lnTo>
                      <a:pt x="159" y="139"/>
                    </a:lnTo>
                    <a:lnTo>
                      <a:pt x="156" y="158"/>
                    </a:lnTo>
                    <a:lnTo>
                      <a:pt x="154" y="167"/>
                    </a:lnTo>
                    <a:lnTo>
                      <a:pt x="150" y="175"/>
                    </a:lnTo>
                    <a:lnTo>
                      <a:pt x="147" y="183"/>
                    </a:lnTo>
                    <a:lnTo>
                      <a:pt x="143" y="190"/>
                    </a:lnTo>
                    <a:lnTo>
                      <a:pt x="138" y="197"/>
                    </a:lnTo>
                    <a:lnTo>
                      <a:pt x="133" y="203"/>
                    </a:lnTo>
                    <a:lnTo>
                      <a:pt x="127" y="208"/>
                    </a:lnTo>
                    <a:lnTo>
                      <a:pt x="120" y="213"/>
                    </a:lnTo>
                    <a:lnTo>
                      <a:pt x="96" y="225"/>
                    </a:lnTo>
                    <a:lnTo>
                      <a:pt x="77" y="229"/>
                    </a:lnTo>
                    <a:lnTo>
                      <a:pt x="60" y="227"/>
                    </a:lnTo>
                    <a:lnTo>
                      <a:pt x="47" y="222"/>
                    </a:lnTo>
                    <a:lnTo>
                      <a:pt x="38" y="214"/>
                    </a:lnTo>
                    <a:lnTo>
                      <a:pt x="31" y="205"/>
                    </a:lnTo>
                    <a:lnTo>
                      <a:pt x="27" y="198"/>
                    </a:lnTo>
                    <a:lnTo>
                      <a:pt x="25" y="195"/>
                    </a:lnTo>
                    <a:lnTo>
                      <a:pt x="19" y="179"/>
                    </a:lnTo>
                    <a:lnTo>
                      <a:pt x="31" y="173"/>
                    </a:lnTo>
                    <a:lnTo>
                      <a:pt x="35" y="170"/>
                    </a:lnTo>
                    <a:lnTo>
                      <a:pt x="40" y="162"/>
                    </a:lnTo>
                    <a:lnTo>
                      <a:pt x="45" y="148"/>
                    </a:lnTo>
                    <a:lnTo>
                      <a:pt x="43" y="127"/>
                    </a:lnTo>
                    <a:lnTo>
                      <a:pt x="40" y="111"/>
                    </a:lnTo>
                    <a:lnTo>
                      <a:pt x="37" y="97"/>
                    </a:lnTo>
                    <a:lnTo>
                      <a:pt x="34" y="86"/>
                    </a:lnTo>
                    <a:lnTo>
                      <a:pt x="31" y="76"/>
                    </a:lnTo>
                    <a:lnTo>
                      <a:pt x="27" y="67"/>
                    </a:lnTo>
                    <a:lnTo>
                      <a:pt x="23" y="59"/>
                    </a:lnTo>
                    <a:lnTo>
                      <a:pt x="18" y="52"/>
                    </a:lnTo>
                    <a:lnTo>
                      <a:pt x="13" y="45"/>
                    </a:lnTo>
                    <a:lnTo>
                      <a:pt x="0" y="29"/>
                    </a:lnTo>
                    <a:lnTo>
                      <a:pt x="16" y="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90" name="Freeform 55"/>
              <p:cNvSpPr>
                <a:spLocks/>
              </p:cNvSpPr>
              <p:nvPr/>
            </p:nvSpPr>
            <p:spPr bwMode="auto">
              <a:xfrm>
                <a:off x="4815" y="1332"/>
                <a:ext cx="115" cy="125"/>
              </a:xfrm>
              <a:custGeom>
                <a:avLst/>
                <a:gdLst>
                  <a:gd name="T0" fmla="*/ 102 w 115"/>
                  <a:gd name="T1" fmla="*/ 124 h 125"/>
                  <a:gd name="T2" fmla="*/ 103 w 115"/>
                  <a:gd name="T3" fmla="*/ 124 h 125"/>
                  <a:gd name="T4" fmla="*/ 106 w 115"/>
                  <a:gd name="T5" fmla="*/ 121 h 125"/>
                  <a:gd name="T6" fmla="*/ 109 w 115"/>
                  <a:gd name="T7" fmla="*/ 117 h 125"/>
                  <a:gd name="T8" fmla="*/ 112 w 115"/>
                  <a:gd name="T9" fmla="*/ 110 h 125"/>
                  <a:gd name="T10" fmla="*/ 114 w 115"/>
                  <a:gd name="T11" fmla="*/ 103 h 125"/>
                  <a:gd name="T12" fmla="*/ 115 w 115"/>
                  <a:gd name="T13" fmla="*/ 94 h 125"/>
                  <a:gd name="T14" fmla="*/ 113 w 115"/>
                  <a:gd name="T15" fmla="*/ 82 h 125"/>
                  <a:gd name="T16" fmla="*/ 107 w 115"/>
                  <a:gd name="T17" fmla="*/ 69 h 125"/>
                  <a:gd name="T18" fmla="*/ 102 w 115"/>
                  <a:gd name="T19" fmla="*/ 60 h 125"/>
                  <a:gd name="T20" fmla="*/ 97 w 115"/>
                  <a:gd name="T21" fmla="*/ 51 h 125"/>
                  <a:gd name="T22" fmla="*/ 91 w 115"/>
                  <a:gd name="T23" fmla="*/ 42 h 125"/>
                  <a:gd name="T24" fmla="*/ 86 w 115"/>
                  <a:gd name="T25" fmla="*/ 34 h 125"/>
                  <a:gd name="T26" fmla="*/ 81 w 115"/>
                  <a:gd name="T27" fmla="*/ 26 h 125"/>
                  <a:gd name="T28" fmla="*/ 76 w 115"/>
                  <a:gd name="T29" fmla="*/ 18 h 125"/>
                  <a:gd name="T30" fmla="*/ 71 w 115"/>
                  <a:gd name="T31" fmla="*/ 12 h 125"/>
                  <a:gd name="T32" fmla="*/ 67 w 115"/>
                  <a:gd name="T33" fmla="*/ 6 h 125"/>
                  <a:gd name="T34" fmla="*/ 62 w 115"/>
                  <a:gd name="T35" fmla="*/ 4 h 125"/>
                  <a:gd name="T36" fmla="*/ 58 w 115"/>
                  <a:gd name="T37" fmla="*/ 2 h 125"/>
                  <a:gd name="T38" fmla="*/ 53 w 115"/>
                  <a:gd name="T39" fmla="*/ 1 h 125"/>
                  <a:gd name="T40" fmla="*/ 49 w 115"/>
                  <a:gd name="T41" fmla="*/ 0 h 125"/>
                  <a:gd name="T42" fmla="*/ 42 w 115"/>
                  <a:gd name="T43" fmla="*/ 1 h 125"/>
                  <a:gd name="T44" fmla="*/ 34 w 115"/>
                  <a:gd name="T45" fmla="*/ 3 h 125"/>
                  <a:gd name="T46" fmla="*/ 25 w 115"/>
                  <a:gd name="T47" fmla="*/ 6 h 125"/>
                  <a:gd name="T48" fmla="*/ 18 w 115"/>
                  <a:gd name="T49" fmla="*/ 9 h 125"/>
                  <a:gd name="T50" fmla="*/ 10 w 115"/>
                  <a:gd name="T51" fmla="*/ 12 h 125"/>
                  <a:gd name="T52" fmla="*/ 5 w 115"/>
                  <a:gd name="T53" fmla="*/ 15 h 125"/>
                  <a:gd name="T54" fmla="*/ 1 w 115"/>
                  <a:gd name="T55" fmla="*/ 17 h 125"/>
                  <a:gd name="T56" fmla="*/ 0 w 115"/>
                  <a:gd name="T57" fmla="*/ 18 h 125"/>
                  <a:gd name="T58" fmla="*/ 6 w 115"/>
                  <a:gd name="T59" fmla="*/ 26 h 125"/>
                  <a:gd name="T60" fmla="*/ 12 w 115"/>
                  <a:gd name="T61" fmla="*/ 34 h 125"/>
                  <a:gd name="T62" fmla="*/ 16 w 115"/>
                  <a:gd name="T63" fmla="*/ 43 h 125"/>
                  <a:gd name="T64" fmla="*/ 20 w 115"/>
                  <a:gd name="T65" fmla="*/ 53 h 125"/>
                  <a:gd name="T66" fmla="*/ 23 w 115"/>
                  <a:gd name="T67" fmla="*/ 64 h 125"/>
                  <a:gd name="T68" fmla="*/ 27 w 115"/>
                  <a:gd name="T69" fmla="*/ 77 h 125"/>
                  <a:gd name="T70" fmla="*/ 30 w 115"/>
                  <a:gd name="T71" fmla="*/ 91 h 125"/>
                  <a:gd name="T72" fmla="*/ 34 w 115"/>
                  <a:gd name="T73" fmla="*/ 108 h 125"/>
                  <a:gd name="T74" fmla="*/ 34 w 115"/>
                  <a:gd name="T75" fmla="*/ 109 h 125"/>
                  <a:gd name="T76" fmla="*/ 36 w 115"/>
                  <a:gd name="T77" fmla="*/ 110 h 125"/>
                  <a:gd name="T78" fmla="*/ 40 w 115"/>
                  <a:gd name="T79" fmla="*/ 112 h 125"/>
                  <a:gd name="T80" fmla="*/ 45 w 115"/>
                  <a:gd name="T81" fmla="*/ 115 h 125"/>
                  <a:gd name="T82" fmla="*/ 49 w 115"/>
                  <a:gd name="T83" fmla="*/ 118 h 125"/>
                  <a:gd name="T84" fmla="*/ 56 w 115"/>
                  <a:gd name="T85" fmla="*/ 121 h 125"/>
                  <a:gd name="T86" fmla="*/ 62 w 115"/>
                  <a:gd name="T87" fmla="*/ 123 h 125"/>
                  <a:gd name="T88" fmla="*/ 69 w 115"/>
                  <a:gd name="T89" fmla="*/ 124 h 125"/>
                  <a:gd name="T90" fmla="*/ 75 w 115"/>
                  <a:gd name="T91" fmla="*/ 125 h 125"/>
                  <a:gd name="T92" fmla="*/ 81 w 115"/>
                  <a:gd name="T93" fmla="*/ 125 h 125"/>
                  <a:gd name="T94" fmla="*/ 86 w 115"/>
                  <a:gd name="T95" fmla="*/ 125 h 125"/>
                  <a:gd name="T96" fmla="*/ 92 w 115"/>
                  <a:gd name="T97" fmla="*/ 125 h 125"/>
                  <a:gd name="T98" fmla="*/ 96 w 115"/>
                  <a:gd name="T99" fmla="*/ 125 h 125"/>
                  <a:gd name="T100" fmla="*/ 99 w 115"/>
                  <a:gd name="T101" fmla="*/ 125 h 125"/>
                  <a:gd name="T102" fmla="*/ 102 w 115"/>
                  <a:gd name="T103" fmla="*/ 124 h 125"/>
                  <a:gd name="T104" fmla="*/ 102 w 115"/>
                  <a:gd name="T105" fmla="*/ 124 h 125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15"/>
                  <a:gd name="T160" fmla="*/ 0 h 125"/>
                  <a:gd name="T161" fmla="*/ 115 w 115"/>
                  <a:gd name="T162" fmla="*/ 125 h 125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15" h="125">
                    <a:moveTo>
                      <a:pt x="102" y="124"/>
                    </a:moveTo>
                    <a:lnTo>
                      <a:pt x="103" y="124"/>
                    </a:lnTo>
                    <a:lnTo>
                      <a:pt x="106" y="121"/>
                    </a:lnTo>
                    <a:lnTo>
                      <a:pt x="109" y="117"/>
                    </a:lnTo>
                    <a:lnTo>
                      <a:pt x="112" y="110"/>
                    </a:lnTo>
                    <a:lnTo>
                      <a:pt x="114" y="103"/>
                    </a:lnTo>
                    <a:lnTo>
                      <a:pt x="115" y="94"/>
                    </a:lnTo>
                    <a:lnTo>
                      <a:pt x="113" y="82"/>
                    </a:lnTo>
                    <a:lnTo>
                      <a:pt x="107" y="69"/>
                    </a:lnTo>
                    <a:lnTo>
                      <a:pt x="102" y="60"/>
                    </a:lnTo>
                    <a:lnTo>
                      <a:pt x="97" y="51"/>
                    </a:lnTo>
                    <a:lnTo>
                      <a:pt x="91" y="42"/>
                    </a:lnTo>
                    <a:lnTo>
                      <a:pt x="86" y="34"/>
                    </a:lnTo>
                    <a:lnTo>
                      <a:pt x="81" y="26"/>
                    </a:lnTo>
                    <a:lnTo>
                      <a:pt x="76" y="18"/>
                    </a:lnTo>
                    <a:lnTo>
                      <a:pt x="71" y="12"/>
                    </a:lnTo>
                    <a:lnTo>
                      <a:pt x="67" y="6"/>
                    </a:lnTo>
                    <a:lnTo>
                      <a:pt x="62" y="4"/>
                    </a:lnTo>
                    <a:lnTo>
                      <a:pt x="58" y="2"/>
                    </a:lnTo>
                    <a:lnTo>
                      <a:pt x="53" y="1"/>
                    </a:lnTo>
                    <a:lnTo>
                      <a:pt x="49" y="0"/>
                    </a:lnTo>
                    <a:lnTo>
                      <a:pt x="42" y="1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8" y="9"/>
                    </a:lnTo>
                    <a:lnTo>
                      <a:pt x="10" y="12"/>
                    </a:lnTo>
                    <a:lnTo>
                      <a:pt x="5" y="15"/>
                    </a:lnTo>
                    <a:lnTo>
                      <a:pt x="1" y="17"/>
                    </a:lnTo>
                    <a:lnTo>
                      <a:pt x="0" y="18"/>
                    </a:lnTo>
                    <a:lnTo>
                      <a:pt x="6" y="26"/>
                    </a:lnTo>
                    <a:lnTo>
                      <a:pt x="12" y="34"/>
                    </a:lnTo>
                    <a:lnTo>
                      <a:pt x="16" y="43"/>
                    </a:lnTo>
                    <a:lnTo>
                      <a:pt x="20" y="53"/>
                    </a:lnTo>
                    <a:lnTo>
                      <a:pt x="23" y="64"/>
                    </a:lnTo>
                    <a:lnTo>
                      <a:pt x="27" y="77"/>
                    </a:lnTo>
                    <a:lnTo>
                      <a:pt x="30" y="91"/>
                    </a:lnTo>
                    <a:lnTo>
                      <a:pt x="34" y="108"/>
                    </a:lnTo>
                    <a:lnTo>
                      <a:pt x="34" y="109"/>
                    </a:lnTo>
                    <a:lnTo>
                      <a:pt x="36" y="110"/>
                    </a:lnTo>
                    <a:lnTo>
                      <a:pt x="40" y="112"/>
                    </a:lnTo>
                    <a:lnTo>
                      <a:pt x="45" y="115"/>
                    </a:lnTo>
                    <a:lnTo>
                      <a:pt x="49" y="118"/>
                    </a:lnTo>
                    <a:lnTo>
                      <a:pt x="56" y="121"/>
                    </a:lnTo>
                    <a:lnTo>
                      <a:pt x="62" y="123"/>
                    </a:lnTo>
                    <a:lnTo>
                      <a:pt x="69" y="124"/>
                    </a:lnTo>
                    <a:lnTo>
                      <a:pt x="75" y="125"/>
                    </a:lnTo>
                    <a:lnTo>
                      <a:pt x="81" y="125"/>
                    </a:lnTo>
                    <a:lnTo>
                      <a:pt x="86" y="125"/>
                    </a:lnTo>
                    <a:lnTo>
                      <a:pt x="92" y="125"/>
                    </a:lnTo>
                    <a:lnTo>
                      <a:pt x="96" y="125"/>
                    </a:lnTo>
                    <a:lnTo>
                      <a:pt x="99" y="125"/>
                    </a:lnTo>
                    <a:lnTo>
                      <a:pt x="102" y="124"/>
                    </a:lnTo>
                    <a:close/>
                  </a:path>
                </a:pathLst>
              </a:custGeom>
              <a:solidFill>
                <a:srgbClr val="E2E2E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91" name="Freeform 56"/>
              <p:cNvSpPr>
                <a:spLocks/>
              </p:cNvSpPr>
              <p:nvPr/>
            </p:nvSpPr>
            <p:spPr bwMode="auto">
              <a:xfrm>
                <a:off x="4829" y="1338"/>
                <a:ext cx="114" cy="193"/>
              </a:xfrm>
              <a:custGeom>
                <a:avLst/>
                <a:gdLst>
                  <a:gd name="T0" fmla="*/ 1 w 114"/>
                  <a:gd name="T1" fmla="*/ 168 h 193"/>
                  <a:gd name="T2" fmla="*/ 10 w 114"/>
                  <a:gd name="T3" fmla="*/ 181 h 193"/>
                  <a:gd name="T4" fmla="*/ 29 w 114"/>
                  <a:gd name="T5" fmla="*/ 192 h 193"/>
                  <a:gd name="T6" fmla="*/ 61 w 114"/>
                  <a:gd name="T7" fmla="*/ 189 h 193"/>
                  <a:gd name="T8" fmla="*/ 100 w 114"/>
                  <a:gd name="T9" fmla="*/ 161 h 193"/>
                  <a:gd name="T10" fmla="*/ 114 w 114"/>
                  <a:gd name="T11" fmla="*/ 116 h 193"/>
                  <a:gd name="T12" fmla="*/ 111 w 114"/>
                  <a:gd name="T13" fmla="*/ 72 h 193"/>
                  <a:gd name="T14" fmla="*/ 102 w 114"/>
                  <a:gd name="T15" fmla="*/ 42 h 193"/>
                  <a:gd name="T16" fmla="*/ 99 w 114"/>
                  <a:gd name="T17" fmla="*/ 36 h 193"/>
                  <a:gd name="T18" fmla="*/ 91 w 114"/>
                  <a:gd name="T19" fmla="*/ 29 h 193"/>
                  <a:gd name="T20" fmla="*/ 77 w 114"/>
                  <a:gd name="T21" fmla="*/ 18 h 193"/>
                  <a:gd name="T22" fmla="*/ 61 w 114"/>
                  <a:gd name="T23" fmla="*/ 5 h 193"/>
                  <a:gd name="T24" fmla="*/ 57 w 114"/>
                  <a:gd name="T25" fmla="*/ 6 h 193"/>
                  <a:gd name="T26" fmla="*/ 67 w 114"/>
                  <a:gd name="T27" fmla="*/ 20 h 193"/>
                  <a:gd name="T28" fmla="*/ 77 w 114"/>
                  <a:gd name="T29" fmla="*/ 36 h 193"/>
                  <a:gd name="T30" fmla="*/ 88 w 114"/>
                  <a:gd name="T31" fmla="*/ 54 h 193"/>
                  <a:gd name="T32" fmla="*/ 99 w 114"/>
                  <a:gd name="T33" fmla="*/ 76 h 193"/>
                  <a:gd name="T34" fmla="*/ 100 w 114"/>
                  <a:gd name="T35" fmla="*/ 97 h 193"/>
                  <a:gd name="T36" fmla="*/ 95 w 114"/>
                  <a:gd name="T37" fmla="*/ 111 h 193"/>
                  <a:gd name="T38" fmla="*/ 89 w 114"/>
                  <a:gd name="T39" fmla="*/ 118 h 193"/>
                  <a:gd name="T40" fmla="*/ 88 w 114"/>
                  <a:gd name="T41" fmla="*/ 118 h 193"/>
                  <a:gd name="T42" fmla="*/ 82 w 114"/>
                  <a:gd name="T43" fmla="*/ 119 h 193"/>
                  <a:gd name="T44" fmla="*/ 72 w 114"/>
                  <a:gd name="T45" fmla="*/ 119 h 193"/>
                  <a:gd name="T46" fmla="*/ 61 w 114"/>
                  <a:gd name="T47" fmla="*/ 119 h 193"/>
                  <a:gd name="T48" fmla="*/ 48 w 114"/>
                  <a:gd name="T49" fmla="*/ 117 h 193"/>
                  <a:gd name="T50" fmla="*/ 35 w 114"/>
                  <a:gd name="T51" fmla="*/ 112 h 193"/>
                  <a:gd name="T52" fmla="*/ 26 w 114"/>
                  <a:gd name="T53" fmla="*/ 106 h 193"/>
                  <a:gd name="T54" fmla="*/ 20 w 114"/>
                  <a:gd name="T55" fmla="*/ 103 h 193"/>
                  <a:gd name="T56" fmla="*/ 22 w 114"/>
                  <a:gd name="T57" fmla="*/ 119 h 193"/>
                  <a:gd name="T58" fmla="*/ 17 w 114"/>
                  <a:gd name="T59" fmla="*/ 144 h 193"/>
                  <a:gd name="T60" fmla="*/ 9 w 114"/>
                  <a:gd name="T61" fmla="*/ 159 h 193"/>
                  <a:gd name="T62" fmla="*/ 2 w 114"/>
                  <a:gd name="T63" fmla="*/ 166 h 19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114"/>
                  <a:gd name="T97" fmla="*/ 0 h 193"/>
                  <a:gd name="T98" fmla="*/ 114 w 114"/>
                  <a:gd name="T99" fmla="*/ 193 h 193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114" h="193">
                    <a:moveTo>
                      <a:pt x="0" y="166"/>
                    </a:moveTo>
                    <a:lnTo>
                      <a:pt x="1" y="168"/>
                    </a:lnTo>
                    <a:lnTo>
                      <a:pt x="4" y="174"/>
                    </a:lnTo>
                    <a:lnTo>
                      <a:pt x="10" y="181"/>
                    </a:lnTo>
                    <a:lnTo>
                      <a:pt x="18" y="187"/>
                    </a:lnTo>
                    <a:lnTo>
                      <a:pt x="29" y="192"/>
                    </a:lnTo>
                    <a:lnTo>
                      <a:pt x="43" y="193"/>
                    </a:lnTo>
                    <a:lnTo>
                      <a:pt x="61" y="189"/>
                    </a:lnTo>
                    <a:lnTo>
                      <a:pt x="81" y="178"/>
                    </a:lnTo>
                    <a:lnTo>
                      <a:pt x="100" y="161"/>
                    </a:lnTo>
                    <a:lnTo>
                      <a:pt x="110" y="139"/>
                    </a:lnTo>
                    <a:lnTo>
                      <a:pt x="114" y="116"/>
                    </a:lnTo>
                    <a:lnTo>
                      <a:pt x="114" y="93"/>
                    </a:lnTo>
                    <a:lnTo>
                      <a:pt x="111" y="72"/>
                    </a:lnTo>
                    <a:lnTo>
                      <a:pt x="106" y="54"/>
                    </a:lnTo>
                    <a:lnTo>
                      <a:pt x="102" y="42"/>
                    </a:lnTo>
                    <a:lnTo>
                      <a:pt x="101" y="38"/>
                    </a:lnTo>
                    <a:lnTo>
                      <a:pt x="99" y="36"/>
                    </a:lnTo>
                    <a:lnTo>
                      <a:pt x="96" y="33"/>
                    </a:lnTo>
                    <a:lnTo>
                      <a:pt x="91" y="29"/>
                    </a:lnTo>
                    <a:lnTo>
                      <a:pt x="85" y="23"/>
                    </a:lnTo>
                    <a:lnTo>
                      <a:pt x="77" y="18"/>
                    </a:lnTo>
                    <a:lnTo>
                      <a:pt x="70" y="11"/>
                    </a:lnTo>
                    <a:lnTo>
                      <a:pt x="61" y="5"/>
                    </a:lnTo>
                    <a:lnTo>
                      <a:pt x="53" y="0"/>
                    </a:lnTo>
                    <a:lnTo>
                      <a:pt x="57" y="6"/>
                    </a:lnTo>
                    <a:lnTo>
                      <a:pt x="62" y="12"/>
                    </a:lnTo>
                    <a:lnTo>
                      <a:pt x="67" y="20"/>
                    </a:lnTo>
                    <a:lnTo>
                      <a:pt x="72" y="28"/>
                    </a:lnTo>
                    <a:lnTo>
                      <a:pt x="77" y="36"/>
                    </a:lnTo>
                    <a:lnTo>
                      <a:pt x="83" y="45"/>
                    </a:lnTo>
                    <a:lnTo>
                      <a:pt x="88" y="54"/>
                    </a:lnTo>
                    <a:lnTo>
                      <a:pt x="93" y="63"/>
                    </a:lnTo>
                    <a:lnTo>
                      <a:pt x="99" y="76"/>
                    </a:lnTo>
                    <a:lnTo>
                      <a:pt x="101" y="88"/>
                    </a:lnTo>
                    <a:lnTo>
                      <a:pt x="100" y="97"/>
                    </a:lnTo>
                    <a:lnTo>
                      <a:pt x="98" y="104"/>
                    </a:lnTo>
                    <a:lnTo>
                      <a:pt x="95" y="111"/>
                    </a:lnTo>
                    <a:lnTo>
                      <a:pt x="92" y="115"/>
                    </a:lnTo>
                    <a:lnTo>
                      <a:pt x="89" y="118"/>
                    </a:lnTo>
                    <a:lnTo>
                      <a:pt x="88" y="118"/>
                    </a:lnTo>
                    <a:lnTo>
                      <a:pt x="85" y="119"/>
                    </a:lnTo>
                    <a:lnTo>
                      <a:pt x="82" y="119"/>
                    </a:lnTo>
                    <a:lnTo>
                      <a:pt x="78" y="119"/>
                    </a:lnTo>
                    <a:lnTo>
                      <a:pt x="72" y="119"/>
                    </a:lnTo>
                    <a:lnTo>
                      <a:pt x="67" y="119"/>
                    </a:lnTo>
                    <a:lnTo>
                      <a:pt x="61" y="119"/>
                    </a:lnTo>
                    <a:lnTo>
                      <a:pt x="55" y="118"/>
                    </a:lnTo>
                    <a:lnTo>
                      <a:pt x="48" y="117"/>
                    </a:lnTo>
                    <a:lnTo>
                      <a:pt x="42" y="115"/>
                    </a:lnTo>
                    <a:lnTo>
                      <a:pt x="35" y="112"/>
                    </a:lnTo>
                    <a:lnTo>
                      <a:pt x="31" y="109"/>
                    </a:lnTo>
                    <a:lnTo>
                      <a:pt x="26" y="106"/>
                    </a:lnTo>
                    <a:lnTo>
                      <a:pt x="22" y="104"/>
                    </a:lnTo>
                    <a:lnTo>
                      <a:pt x="20" y="103"/>
                    </a:lnTo>
                    <a:lnTo>
                      <a:pt x="20" y="102"/>
                    </a:lnTo>
                    <a:lnTo>
                      <a:pt x="22" y="119"/>
                    </a:lnTo>
                    <a:lnTo>
                      <a:pt x="21" y="133"/>
                    </a:lnTo>
                    <a:lnTo>
                      <a:pt x="17" y="144"/>
                    </a:lnTo>
                    <a:lnTo>
                      <a:pt x="13" y="153"/>
                    </a:lnTo>
                    <a:lnTo>
                      <a:pt x="9" y="159"/>
                    </a:lnTo>
                    <a:lnTo>
                      <a:pt x="4" y="163"/>
                    </a:lnTo>
                    <a:lnTo>
                      <a:pt x="2" y="166"/>
                    </a:lnTo>
                    <a:lnTo>
                      <a:pt x="0" y="166"/>
                    </a:lnTo>
                    <a:close/>
                  </a:path>
                </a:pathLst>
              </a:custGeom>
              <a:solidFill>
                <a:srgbClr val="BCBCB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92" name="Freeform 57"/>
              <p:cNvSpPr>
                <a:spLocks/>
              </p:cNvSpPr>
              <p:nvPr/>
            </p:nvSpPr>
            <p:spPr bwMode="auto">
              <a:xfrm>
                <a:off x="4065" y="1492"/>
                <a:ext cx="264" cy="137"/>
              </a:xfrm>
              <a:custGeom>
                <a:avLst/>
                <a:gdLst>
                  <a:gd name="T0" fmla="*/ 252 w 264"/>
                  <a:gd name="T1" fmla="*/ 0 h 137"/>
                  <a:gd name="T2" fmla="*/ 237 w 264"/>
                  <a:gd name="T3" fmla="*/ 5 h 137"/>
                  <a:gd name="T4" fmla="*/ 225 w 264"/>
                  <a:gd name="T5" fmla="*/ 14 h 137"/>
                  <a:gd name="T6" fmla="*/ 212 w 264"/>
                  <a:gd name="T7" fmla="*/ 15 h 137"/>
                  <a:gd name="T8" fmla="*/ 199 w 264"/>
                  <a:gd name="T9" fmla="*/ 17 h 137"/>
                  <a:gd name="T10" fmla="*/ 173 w 264"/>
                  <a:gd name="T11" fmla="*/ 34 h 137"/>
                  <a:gd name="T12" fmla="*/ 142 w 264"/>
                  <a:gd name="T13" fmla="*/ 52 h 137"/>
                  <a:gd name="T14" fmla="*/ 126 w 264"/>
                  <a:gd name="T15" fmla="*/ 58 h 137"/>
                  <a:gd name="T16" fmla="*/ 107 w 264"/>
                  <a:gd name="T17" fmla="*/ 60 h 137"/>
                  <a:gd name="T18" fmla="*/ 98 w 264"/>
                  <a:gd name="T19" fmla="*/ 71 h 137"/>
                  <a:gd name="T20" fmla="*/ 96 w 264"/>
                  <a:gd name="T21" fmla="*/ 73 h 137"/>
                  <a:gd name="T22" fmla="*/ 89 w 264"/>
                  <a:gd name="T23" fmla="*/ 72 h 137"/>
                  <a:gd name="T24" fmla="*/ 85 w 264"/>
                  <a:gd name="T25" fmla="*/ 74 h 137"/>
                  <a:gd name="T26" fmla="*/ 75 w 264"/>
                  <a:gd name="T27" fmla="*/ 85 h 137"/>
                  <a:gd name="T28" fmla="*/ 74 w 264"/>
                  <a:gd name="T29" fmla="*/ 87 h 137"/>
                  <a:gd name="T30" fmla="*/ 56 w 264"/>
                  <a:gd name="T31" fmla="*/ 75 h 137"/>
                  <a:gd name="T32" fmla="*/ 49 w 264"/>
                  <a:gd name="T33" fmla="*/ 72 h 137"/>
                  <a:gd name="T34" fmla="*/ 35 w 264"/>
                  <a:gd name="T35" fmla="*/ 80 h 137"/>
                  <a:gd name="T36" fmla="*/ 35 w 264"/>
                  <a:gd name="T37" fmla="*/ 85 h 137"/>
                  <a:gd name="T38" fmla="*/ 36 w 264"/>
                  <a:gd name="T39" fmla="*/ 92 h 137"/>
                  <a:gd name="T40" fmla="*/ 36 w 264"/>
                  <a:gd name="T41" fmla="*/ 93 h 137"/>
                  <a:gd name="T42" fmla="*/ 29 w 264"/>
                  <a:gd name="T43" fmla="*/ 87 h 137"/>
                  <a:gd name="T44" fmla="*/ 23 w 264"/>
                  <a:gd name="T45" fmla="*/ 81 h 137"/>
                  <a:gd name="T46" fmla="*/ 23 w 264"/>
                  <a:gd name="T47" fmla="*/ 80 h 137"/>
                  <a:gd name="T48" fmla="*/ 23 w 264"/>
                  <a:gd name="T49" fmla="*/ 80 h 137"/>
                  <a:gd name="T50" fmla="*/ 10 w 264"/>
                  <a:gd name="T51" fmla="*/ 77 h 137"/>
                  <a:gd name="T52" fmla="*/ 1 w 264"/>
                  <a:gd name="T53" fmla="*/ 91 h 137"/>
                  <a:gd name="T54" fmla="*/ 6 w 264"/>
                  <a:gd name="T55" fmla="*/ 99 h 137"/>
                  <a:gd name="T56" fmla="*/ 7 w 264"/>
                  <a:gd name="T57" fmla="*/ 100 h 137"/>
                  <a:gd name="T58" fmla="*/ 10 w 264"/>
                  <a:gd name="T59" fmla="*/ 103 h 137"/>
                  <a:gd name="T60" fmla="*/ 19 w 264"/>
                  <a:gd name="T61" fmla="*/ 113 h 137"/>
                  <a:gd name="T62" fmla="*/ 34 w 264"/>
                  <a:gd name="T63" fmla="*/ 122 h 137"/>
                  <a:gd name="T64" fmla="*/ 50 w 264"/>
                  <a:gd name="T65" fmla="*/ 132 h 137"/>
                  <a:gd name="T66" fmla="*/ 74 w 264"/>
                  <a:gd name="T67" fmla="*/ 137 h 137"/>
                  <a:gd name="T68" fmla="*/ 85 w 264"/>
                  <a:gd name="T69" fmla="*/ 125 h 137"/>
                  <a:gd name="T70" fmla="*/ 86 w 264"/>
                  <a:gd name="T71" fmla="*/ 124 h 137"/>
                  <a:gd name="T72" fmla="*/ 87 w 264"/>
                  <a:gd name="T73" fmla="*/ 124 h 137"/>
                  <a:gd name="T74" fmla="*/ 107 w 264"/>
                  <a:gd name="T75" fmla="*/ 125 h 137"/>
                  <a:gd name="T76" fmla="*/ 113 w 264"/>
                  <a:gd name="T77" fmla="*/ 114 h 137"/>
                  <a:gd name="T78" fmla="*/ 111 w 264"/>
                  <a:gd name="T79" fmla="*/ 102 h 137"/>
                  <a:gd name="T80" fmla="*/ 111 w 264"/>
                  <a:gd name="T81" fmla="*/ 97 h 137"/>
                  <a:gd name="T82" fmla="*/ 118 w 264"/>
                  <a:gd name="T83" fmla="*/ 90 h 137"/>
                  <a:gd name="T84" fmla="*/ 122 w 264"/>
                  <a:gd name="T85" fmla="*/ 83 h 137"/>
                  <a:gd name="T86" fmla="*/ 169 w 264"/>
                  <a:gd name="T87" fmla="*/ 65 h 137"/>
                  <a:gd name="T88" fmla="*/ 210 w 264"/>
                  <a:gd name="T89" fmla="*/ 37 h 137"/>
                  <a:gd name="T90" fmla="*/ 223 w 264"/>
                  <a:gd name="T91" fmla="*/ 39 h 137"/>
                  <a:gd name="T92" fmla="*/ 236 w 264"/>
                  <a:gd name="T93" fmla="*/ 36 h 137"/>
                  <a:gd name="T94" fmla="*/ 245 w 264"/>
                  <a:gd name="T95" fmla="*/ 27 h 137"/>
                  <a:gd name="T96" fmla="*/ 256 w 264"/>
                  <a:gd name="T97" fmla="*/ 21 h 137"/>
                  <a:gd name="T98" fmla="*/ 263 w 264"/>
                  <a:gd name="T99" fmla="*/ 7 h 137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264"/>
                  <a:gd name="T151" fmla="*/ 0 h 137"/>
                  <a:gd name="T152" fmla="*/ 264 w 264"/>
                  <a:gd name="T153" fmla="*/ 137 h 137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264" h="137">
                    <a:moveTo>
                      <a:pt x="263" y="7"/>
                    </a:moveTo>
                    <a:lnTo>
                      <a:pt x="260" y="3"/>
                    </a:lnTo>
                    <a:lnTo>
                      <a:pt x="256" y="0"/>
                    </a:lnTo>
                    <a:lnTo>
                      <a:pt x="252" y="0"/>
                    </a:lnTo>
                    <a:lnTo>
                      <a:pt x="247" y="0"/>
                    </a:lnTo>
                    <a:lnTo>
                      <a:pt x="243" y="1"/>
                    </a:lnTo>
                    <a:lnTo>
                      <a:pt x="240" y="3"/>
                    </a:lnTo>
                    <a:lnTo>
                      <a:pt x="237" y="5"/>
                    </a:lnTo>
                    <a:lnTo>
                      <a:pt x="234" y="7"/>
                    </a:lnTo>
                    <a:lnTo>
                      <a:pt x="231" y="10"/>
                    </a:lnTo>
                    <a:lnTo>
                      <a:pt x="228" y="12"/>
                    </a:lnTo>
                    <a:lnTo>
                      <a:pt x="225" y="14"/>
                    </a:lnTo>
                    <a:lnTo>
                      <a:pt x="222" y="15"/>
                    </a:lnTo>
                    <a:lnTo>
                      <a:pt x="219" y="15"/>
                    </a:lnTo>
                    <a:lnTo>
                      <a:pt x="215" y="15"/>
                    </a:lnTo>
                    <a:lnTo>
                      <a:pt x="212" y="15"/>
                    </a:lnTo>
                    <a:lnTo>
                      <a:pt x="209" y="15"/>
                    </a:lnTo>
                    <a:lnTo>
                      <a:pt x="206" y="15"/>
                    </a:lnTo>
                    <a:lnTo>
                      <a:pt x="202" y="16"/>
                    </a:lnTo>
                    <a:lnTo>
                      <a:pt x="199" y="17"/>
                    </a:lnTo>
                    <a:lnTo>
                      <a:pt x="196" y="19"/>
                    </a:lnTo>
                    <a:lnTo>
                      <a:pt x="188" y="24"/>
                    </a:lnTo>
                    <a:lnTo>
                      <a:pt x="181" y="29"/>
                    </a:lnTo>
                    <a:lnTo>
                      <a:pt x="173" y="34"/>
                    </a:lnTo>
                    <a:lnTo>
                      <a:pt x="165" y="38"/>
                    </a:lnTo>
                    <a:lnTo>
                      <a:pt x="157" y="43"/>
                    </a:lnTo>
                    <a:lnTo>
                      <a:pt x="150" y="47"/>
                    </a:lnTo>
                    <a:lnTo>
                      <a:pt x="142" y="52"/>
                    </a:lnTo>
                    <a:lnTo>
                      <a:pt x="134" y="57"/>
                    </a:lnTo>
                    <a:lnTo>
                      <a:pt x="132" y="58"/>
                    </a:lnTo>
                    <a:lnTo>
                      <a:pt x="129" y="59"/>
                    </a:lnTo>
                    <a:lnTo>
                      <a:pt x="126" y="58"/>
                    </a:lnTo>
                    <a:lnTo>
                      <a:pt x="123" y="58"/>
                    </a:lnTo>
                    <a:lnTo>
                      <a:pt x="113" y="59"/>
                    </a:lnTo>
                    <a:lnTo>
                      <a:pt x="110" y="59"/>
                    </a:lnTo>
                    <a:lnTo>
                      <a:pt x="107" y="60"/>
                    </a:lnTo>
                    <a:lnTo>
                      <a:pt x="105" y="62"/>
                    </a:lnTo>
                    <a:lnTo>
                      <a:pt x="103" y="64"/>
                    </a:lnTo>
                    <a:lnTo>
                      <a:pt x="98" y="71"/>
                    </a:lnTo>
                    <a:lnTo>
                      <a:pt x="98" y="72"/>
                    </a:lnTo>
                    <a:lnTo>
                      <a:pt x="97" y="73"/>
                    </a:lnTo>
                    <a:lnTo>
                      <a:pt x="96" y="73"/>
                    </a:lnTo>
                    <a:lnTo>
                      <a:pt x="93" y="73"/>
                    </a:lnTo>
                    <a:lnTo>
                      <a:pt x="91" y="73"/>
                    </a:lnTo>
                    <a:lnTo>
                      <a:pt x="89" y="72"/>
                    </a:lnTo>
                    <a:lnTo>
                      <a:pt x="88" y="72"/>
                    </a:lnTo>
                    <a:lnTo>
                      <a:pt x="87" y="72"/>
                    </a:lnTo>
                    <a:lnTo>
                      <a:pt x="87" y="73"/>
                    </a:lnTo>
                    <a:lnTo>
                      <a:pt x="85" y="74"/>
                    </a:lnTo>
                    <a:lnTo>
                      <a:pt x="81" y="75"/>
                    </a:lnTo>
                    <a:lnTo>
                      <a:pt x="78" y="79"/>
                    </a:lnTo>
                    <a:lnTo>
                      <a:pt x="74" y="83"/>
                    </a:lnTo>
                    <a:lnTo>
                      <a:pt x="75" y="85"/>
                    </a:lnTo>
                    <a:lnTo>
                      <a:pt x="76" y="87"/>
                    </a:lnTo>
                    <a:lnTo>
                      <a:pt x="76" y="88"/>
                    </a:lnTo>
                    <a:lnTo>
                      <a:pt x="77" y="89"/>
                    </a:lnTo>
                    <a:lnTo>
                      <a:pt x="74" y="87"/>
                    </a:lnTo>
                    <a:lnTo>
                      <a:pt x="70" y="84"/>
                    </a:lnTo>
                    <a:lnTo>
                      <a:pt x="65" y="80"/>
                    </a:lnTo>
                    <a:lnTo>
                      <a:pt x="57" y="75"/>
                    </a:lnTo>
                    <a:lnTo>
                      <a:pt x="56" y="75"/>
                    </a:lnTo>
                    <a:lnTo>
                      <a:pt x="56" y="74"/>
                    </a:lnTo>
                    <a:lnTo>
                      <a:pt x="54" y="73"/>
                    </a:lnTo>
                    <a:lnTo>
                      <a:pt x="52" y="72"/>
                    </a:lnTo>
                    <a:lnTo>
                      <a:pt x="49" y="72"/>
                    </a:lnTo>
                    <a:lnTo>
                      <a:pt x="45" y="72"/>
                    </a:lnTo>
                    <a:lnTo>
                      <a:pt x="41" y="74"/>
                    </a:lnTo>
                    <a:lnTo>
                      <a:pt x="36" y="77"/>
                    </a:lnTo>
                    <a:lnTo>
                      <a:pt x="35" y="80"/>
                    </a:lnTo>
                    <a:lnTo>
                      <a:pt x="35" y="83"/>
                    </a:lnTo>
                    <a:lnTo>
                      <a:pt x="35" y="84"/>
                    </a:lnTo>
                    <a:lnTo>
                      <a:pt x="35" y="85"/>
                    </a:lnTo>
                    <a:lnTo>
                      <a:pt x="35" y="87"/>
                    </a:lnTo>
                    <a:lnTo>
                      <a:pt x="35" y="89"/>
                    </a:lnTo>
                    <a:lnTo>
                      <a:pt x="36" y="91"/>
                    </a:lnTo>
                    <a:lnTo>
                      <a:pt x="36" y="92"/>
                    </a:lnTo>
                    <a:lnTo>
                      <a:pt x="38" y="93"/>
                    </a:lnTo>
                    <a:lnTo>
                      <a:pt x="38" y="94"/>
                    </a:lnTo>
                    <a:lnTo>
                      <a:pt x="40" y="95"/>
                    </a:lnTo>
                    <a:lnTo>
                      <a:pt x="36" y="93"/>
                    </a:lnTo>
                    <a:lnTo>
                      <a:pt x="34" y="91"/>
                    </a:lnTo>
                    <a:lnTo>
                      <a:pt x="32" y="89"/>
                    </a:lnTo>
                    <a:lnTo>
                      <a:pt x="30" y="87"/>
                    </a:lnTo>
                    <a:lnTo>
                      <a:pt x="29" y="87"/>
                    </a:lnTo>
                    <a:lnTo>
                      <a:pt x="28" y="86"/>
                    </a:lnTo>
                    <a:lnTo>
                      <a:pt x="23" y="81"/>
                    </a:lnTo>
                    <a:lnTo>
                      <a:pt x="23" y="80"/>
                    </a:lnTo>
                    <a:lnTo>
                      <a:pt x="19" y="77"/>
                    </a:lnTo>
                    <a:lnTo>
                      <a:pt x="14" y="76"/>
                    </a:lnTo>
                    <a:lnTo>
                      <a:pt x="10" y="77"/>
                    </a:lnTo>
                    <a:lnTo>
                      <a:pt x="5" y="79"/>
                    </a:lnTo>
                    <a:lnTo>
                      <a:pt x="1" y="82"/>
                    </a:lnTo>
                    <a:lnTo>
                      <a:pt x="0" y="87"/>
                    </a:lnTo>
                    <a:lnTo>
                      <a:pt x="1" y="91"/>
                    </a:lnTo>
                    <a:lnTo>
                      <a:pt x="3" y="95"/>
                    </a:lnTo>
                    <a:lnTo>
                      <a:pt x="6" y="99"/>
                    </a:lnTo>
                    <a:lnTo>
                      <a:pt x="7" y="100"/>
                    </a:lnTo>
                    <a:lnTo>
                      <a:pt x="8" y="100"/>
                    </a:lnTo>
                    <a:lnTo>
                      <a:pt x="8" y="101"/>
                    </a:lnTo>
                    <a:lnTo>
                      <a:pt x="10" y="103"/>
                    </a:lnTo>
                    <a:lnTo>
                      <a:pt x="11" y="105"/>
                    </a:lnTo>
                    <a:lnTo>
                      <a:pt x="13" y="109"/>
                    </a:lnTo>
                    <a:lnTo>
                      <a:pt x="16" y="110"/>
                    </a:lnTo>
                    <a:lnTo>
                      <a:pt x="19" y="113"/>
                    </a:lnTo>
                    <a:lnTo>
                      <a:pt x="22" y="115"/>
                    </a:lnTo>
                    <a:lnTo>
                      <a:pt x="27" y="117"/>
                    </a:lnTo>
                    <a:lnTo>
                      <a:pt x="30" y="120"/>
                    </a:lnTo>
                    <a:lnTo>
                      <a:pt x="34" y="122"/>
                    </a:lnTo>
                    <a:lnTo>
                      <a:pt x="38" y="125"/>
                    </a:lnTo>
                    <a:lnTo>
                      <a:pt x="42" y="127"/>
                    </a:lnTo>
                    <a:lnTo>
                      <a:pt x="46" y="129"/>
                    </a:lnTo>
                    <a:lnTo>
                      <a:pt x="50" y="132"/>
                    </a:lnTo>
                    <a:lnTo>
                      <a:pt x="54" y="134"/>
                    </a:lnTo>
                    <a:lnTo>
                      <a:pt x="58" y="135"/>
                    </a:lnTo>
                    <a:lnTo>
                      <a:pt x="70" y="137"/>
                    </a:lnTo>
                    <a:lnTo>
                      <a:pt x="74" y="137"/>
                    </a:lnTo>
                    <a:lnTo>
                      <a:pt x="78" y="135"/>
                    </a:lnTo>
                    <a:lnTo>
                      <a:pt x="82" y="133"/>
                    </a:lnTo>
                    <a:lnTo>
                      <a:pt x="84" y="130"/>
                    </a:lnTo>
                    <a:lnTo>
                      <a:pt x="85" y="125"/>
                    </a:lnTo>
                    <a:lnTo>
                      <a:pt x="86" y="125"/>
                    </a:lnTo>
                    <a:lnTo>
                      <a:pt x="86" y="124"/>
                    </a:lnTo>
                    <a:lnTo>
                      <a:pt x="87" y="124"/>
                    </a:lnTo>
                    <a:lnTo>
                      <a:pt x="91" y="126"/>
                    </a:lnTo>
                    <a:lnTo>
                      <a:pt x="97" y="128"/>
                    </a:lnTo>
                    <a:lnTo>
                      <a:pt x="102" y="127"/>
                    </a:lnTo>
                    <a:lnTo>
                      <a:pt x="107" y="125"/>
                    </a:lnTo>
                    <a:lnTo>
                      <a:pt x="110" y="121"/>
                    </a:lnTo>
                    <a:lnTo>
                      <a:pt x="112" y="118"/>
                    </a:lnTo>
                    <a:lnTo>
                      <a:pt x="113" y="116"/>
                    </a:lnTo>
                    <a:lnTo>
                      <a:pt x="113" y="114"/>
                    </a:lnTo>
                    <a:lnTo>
                      <a:pt x="113" y="112"/>
                    </a:lnTo>
                    <a:lnTo>
                      <a:pt x="113" y="110"/>
                    </a:lnTo>
                    <a:lnTo>
                      <a:pt x="112" y="103"/>
                    </a:lnTo>
                    <a:lnTo>
                      <a:pt x="111" y="102"/>
                    </a:lnTo>
                    <a:lnTo>
                      <a:pt x="111" y="100"/>
                    </a:lnTo>
                    <a:lnTo>
                      <a:pt x="111" y="99"/>
                    </a:lnTo>
                    <a:lnTo>
                      <a:pt x="110" y="98"/>
                    </a:lnTo>
                    <a:lnTo>
                      <a:pt x="111" y="97"/>
                    </a:lnTo>
                    <a:lnTo>
                      <a:pt x="113" y="96"/>
                    </a:lnTo>
                    <a:lnTo>
                      <a:pt x="113" y="95"/>
                    </a:lnTo>
                    <a:lnTo>
                      <a:pt x="118" y="90"/>
                    </a:lnTo>
                    <a:lnTo>
                      <a:pt x="119" y="89"/>
                    </a:lnTo>
                    <a:lnTo>
                      <a:pt x="120" y="87"/>
                    </a:lnTo>
                    <a:lnTo>
                      <a:pt x="121" y="85"/>
                    </a:lnTo>
                    <a:lnTo>
                      <a:pt x="122" y="83"/>
                    </a:lnTo>
                    <a:lnTo>
                      <a:pt x="135" y="81"/>
                    </a:lnTo>
                    <a:lnTo>
                      <a:pt x="147" y="77"/>
                    </a:lnTo>
                    <a:lnTo>
                      <a:pt x="158" y="72"/>
                    </a:lnTo>
                    <a:lnTo>
                      <a:pt x="169" y="65"/>
                    </a:lnTo>
                    <a:lnTo>
                      <a:pt x="179" y="59"/>
                    </a:lnTo>
                    <a:lnTo>
                      <a:pt x="190" y="51"/>
                    </a:lnTo>
                    <a:lnTo>
                      <a:pt x="200" y="44"/>
                    </a:lnTo>
                    <a:lnTo>
                      <a:pt x="210" y="37"/>
                    </a:lnTo>
                    <a:lnTo>
                      <a:pt x="214" y="38"/>
                    </a:lnTo>
                    <a:lnTo>
                      <a:pt x="217" y="39"/>
                    </a:lnTo>
                    <a:lnTo>
                      <a:pt x="220" y="39"/>
                    </a:lnTo>
                    <a:lnTo>
                      <a:pt x="223" y="39"/>
                    </a:lnTo>
                    <a:lnTo>
                      <a:pt x="226" y="38"/>
                    </a:lnTo>
                    <a:lnTo>
                      <a:pt x="230" y="37"/>
                    </a:lnTo>
                    <a:lnTo>
                      <a:pt x="232" y="37"/>
                    </a:lnTo>
                    <a:lnTo>
                      <a:pt x="236" y="36"/>
                    </a:lnTo>
                    <a:lnTo>
                      <a:pt x="239" y="35"/>
                    </a:lnTo>
                    <a:lnTo>
                      <a:pt x="241" y="32"/>
                    </a:lnTo>
                    <a:lnTo>
                      <a:pt x="243" y="30"/>
                    </a:lnTo>
                    <a:lnTo>
                      <a:pt x="245" y="27"/>
                    </a:lnTo>
                    <a:lnTo>
                      <a:pt x="247" y="25"/>
                    </a:lnTo>
                    <a:lnTo>
                      <a:pt x="249" y="22"/>
                    </a:lnTo>
                    <a:lnTo>
                      <a:pt x="252" y="21"/>
                    </a:lnTo>
                    <a:lnTo>
                      <a:pt x="256" y="21"/>
                    </a:lnTo>
                    <a:lnTo>
                      <a:pt x="260" y="19"/>
                    </a:lnTo>
                    <a:lnTo>
                      <a:pt x="263" y="15"/>
                    </a:lnTo>
                    <a:lnTo>
                      <a:pt x="264" y="11"/>
                    </a:lnTo>
                    <a:lnTo>
                      <a:pt x="263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93" name="Freeform 58"/>
              <p:cNvSpPr>
                <a:spLocks/>
              </p:cNvSpPr>
              <p:nvPr/>
            </p:nvSpPr>
            <p:spPr bwMode="auto">
              <a:xfrm>
                <a:off x="4372" y="1471"/>
                <a:ext cx="24" cy="22"/>
              </a:xfrm>
              <a:custGeom>
                <a:avLst/>
                <a:gdLst>
                  <a:gd name="T0" fmla="*/ 0 w 24"/>
                  <a:gd name="T1" fmla="*/ 11 h 22"/>
                  <a:gd name="T2" fmla="*/ 0 w 24"/>
                  <a:gd name="T3" fmla="*/ 15 h 22"/>
                  <a:gd name="T4" fmla="*/ 3 w 24"/>
                  <a:gd name="T5" fmla="*/ 19 h 22"/>
                  <a:gd name="T6" fmla="*/ 6 w 24"/>
                  <a:gd name="T7" fmla="*/ 21 h 22"/>
                  <a:gd name="T8" fmla="*/ 11 w 24"/>
                  <a:gd name="T9" fmla="*/ 22 h 22"/>
                  <a:gd name="T10" fmla="*/ 16 w 24"/>
                  <a:gd name="T11" fmla="*/ 21 h 22"/>
                  <a:gd name="T12" fmla="*/ 20 w 24"/>
                  <a:gd name="T13" fmla="*/ 19 h 22"/>
                  <a:gd name="T14" fmla="*/ 23 w 24"/>
                  <a:gd name="T15" fmla="*/ 15 h 22"/>
                  <a:gd name="T16" fmla="*/ 24 w 24"/>
                  <a:gd name="T17" fmla="*/ 11 h 22"/>
                  <a:gd name="T18" fmla="*/ 23 w 24"/>
                  <a:gd name="T19" fmla="*/ 6 h 22"/>
                  <a:gd name="T20" fmla="*/ 20 w 24"/>
                  <a:gd name="T21" fmla="*/ 3 h 22"/>
                  <a:gd name="T22" fmla="*/ 16 w 24"/>
                  <a:gd name="T23" fmla="*/ 0 h 22"/>
                  <a:gd name="T24" fmla="*/ 11 w 24"/>
                  <a:gd name="T25" fmla="*/ 0 h 22"/>
                  <a:gd name="T26" fmla="*/ 6 w 24"/>
                  <a:gd name="T27" fmla="*/ 0 h 22"/>
                  <a:gd name="T28" fmla="*/ 3 w 24"/>
                  <a:gd name="T29" fmla="*/ 3 h 22"/>
                  <a:gd name="T30" fmla="*/ 0 w 24"/>
                  <a:gd name="T31" fmla="*/ 6 h 22"/>
                  <a:gd name="T32" fmla="*/ 0 w 24"/>
                  <a:gd name="T33" fmla="*/ 11 h 22"/>
                  <a:gd name="T34" fmla="*/ 0 w 24"/>
                  <a:gd name="T35" fmla="*/ 11 h 2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4"/>
                  <a:gd name="T55" fmla="*/ 0 h 22"/>
                  <a:gd name="T56" fmla="*/ 24 w 24"/>
                  <a:gd name="T57" fmla="*/ 22 h 22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4" h="22">
                    <a:moveTo>
                      <a:pt x="0" y="11"/>
                    </a:moveTo>
                    <a:lnTo>
                      <a:pt x="0" y="15"/>
                    </a:lnTo>
                    <a:lnTo>
                      <a:pt x="3" y="19"/>
                    </a:lnTo>
                    <a:lnTo>
                      <a:pt x="6" y="21"/>
                    </a:lnTo>
                    <a:lnTo>
                      <a:pt x="11" y="22"/>
                    </a:lnTo>
                    <a:lnTo>
                      <a:pt x="16" y="21"/>
                    </a:lnTo>
                    <a:lnTo>
                      <a:pt x="20" y="19"/>
                    </a:lnTo>
                    <a:lnTo>
                      <a:pt x="23" y="15"/>
                    </a:lnTo>
                    <a:lnTo>
                      <a:pt x="24" y="11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16" y="0"/>
                    </a:lnTo>
                    <a:lnTo>
                      <a:pt x="11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94" name="Freeform 59"/>
              <p:cNvSpPr>
                <a:spLocks/>
              </p:cNvSpPr>
              <p:nvPr/>
            </p:nvSpPr>
            <p:spPr bwMode="auto">
              <a:xfrm>
                <a:off x="4250" y="1550"/>
                <a:ext cx="201" cy="138"/>
              </a:xfrm>
              <a:custGeom>
                <a:avLst/>
                <a:gdLst>
                  <a:gd name="T0" fmla="*/ 181 w 201"/>
                  <a:gd name="T1" fmla="*/ 21 h 138"/>
                  <a:gd name="T2" fmla="*/ 176 w 201"/>
                  <a:gd name="T3" fmla="*/ 21 h 138"/>
                  <a:gd name="T4" fmla="*/ 173 w 201"/>
                  <a:gd name="T5" fmla="*/ 19 h 138"/>
                  <a:gd name="T6" fmla="*/ 152 w 201"/>
                  <a:gd name="T7" fmla="*/ 0 h 138"/>
                  <a:gd name="T8" fmla="*/ 130 w 201"/>
                  <a:gd name="T9" fmla="*/ 11 h 138"/>
                  <a:gd name="T10" fmla="*/ 120 w 201"/>
                  <a:gd name="T11" fmla="*/ 21 h 138"/>
                  <a:gd name="T12" fmla="*/ 101 w 201"/>
                  <a:gd name="T13" fmla="*/ 39 h 138"/>
                  <a:gd name="T14" fmla="*/ 105 w 201"/>
                  <a:gd name="T15" fmla="*/ 53 h 138"/>
                  <a:gd name="T16" fmla="*/ 106 w 201"/>
                  <a:gd name="T17" fmla="*/ 55 h 138"/>
                  <a:gd name="T18" fmla="*/ 104 w 201"/>
                  <a:gd name="T19" fmla="*/ 54 h 138"/>
                  <a:gd name="T20" fmla="*/ 95 w 201"/>
                  <a:gd name="T21" fmla="*/ 51 h 138"/>
                  <a:gd name="T22" fmla="*/ 84 w 201"/>
                  <a:gd name="T23" fmla="*/ 61 h 138"/>
                  <a:gd name="T24" fmla="*/ 78 w 201"/>
                  <a:gd name="T25" fmla="*/ 71 h 138"/>
                  <a:gd name="T26" fmla="*/ 76 w 201"/>
                  <a:gd name="T27" fmla="*/ 78 h 138"/>
                  <a:gd name="T28" fmla="*/ 61 w 201"/>
                  <a:gd name="T29" fmla="*/ 76 h 138"/>
                  <a:gd name="T30" fmla="*/ 46 w 201"/>
                  <a:gd name="T31" fmla="*/ 72 h 138"/>
                  <a:gd name="T32" fmla="*/ 36 w 201"/>
                  <a:gd name="T33" fmla="*/ 72 h 138"/>
                  <a:gd name="T34" fmla="*/ 26 w 201"/>
                  <a:gd name="T35" fmla="*/ 76 h 138"/>
                  <a:gd name="T36" fmla="*/ 23 w 201"/>
                  <a:gd name="T37" fmla="*/ 81 h 138"/>
                  <a:gd name="T38" fmla="*/ 19 w 201"/>
                  <a:gd name="T39" fmla="*/ 81 h 138"/>
                  <a:gd name="T40" fmla="*/ 14 w 201"/>
                  <a:gd name="T41" fmla="*/ 82 h 138"/>
                  <a:gd name="T42" fmla="*/ 7 w 201"/>
                  <a:gd name="T43" fmla="*/ 84 h 138"/>
                  <a:gd name="T44" fmla="*/ 3 w 201"/>
                  <a:gd name="T45" fmla="*/ 89 h 138"/>
                  <a:gd name="T46" fmla="*/ 1 w 201"/>
                  <a:gd name="T47" fmla="*/ 94 h 138"/>
                  <a:gd name="T48" fmla="*/ 1 w 201"/>
                  <a:gd name="T49" fmla="*/ 102 h 138"/>
                  <a:gd name="T50" fmla="*/ 5 w 201"/>
                  <a:gd name="T51" fmla="*/ 117 h 138"/>
                  <a:gd name="T52" fmla="*/ 20 w 201"/>
                  <a:gd name="T53" fmla="*/ 136 h 138"/>
                  <a:gd name="T54" fmla="*/ 36 w 201"/>
                  <a:gd name="T55" fmla="*/ 129 h 138"/>
                  <a:gd name="T56" fmla="*/ 35 w 201"/>
                  <a:gd name="T57" fmla="*/ 120 h 138"/>
                  <a:gd name="T58" fmla="*/ 32 w 201"/>
                  <a:gd name="T59" fmla="*/ 114 h 138"/>
                  <a:gd name="T60" fmla="*/ 38 w 201"/>
                  <a:gd name="T61" fmla="*/ 117 h 138"/>
                  <a:gd name="T62" fmla="*/ 55 w 201"/>
                  <a:gd name="T63" fmla="*/ 124 h 138"/>
                  <a:gd name="T64" fmla="*/ 67 w 201"/>
                  <a:gd name="T65" fmla="*/ 114 h 138"/>
                  <a:gd name="T66" fmla="*/ 61 w 201"/>
                  <a:gd name="T67" fmla="*/ 102 h 138"/>
                  <a:gd name="T68" fmla="*/ 64 w 201"/>
                  <a:gd name="T69" fmla="*/ 103 h 138"/>
                  <a:gd name="T70" fmla="*/ 85 w 201"/>
                  <a:gd name="T71" fmla="*/ 106 h 138"/>
                  <a:gd name="T72" fmla="*/ 97 w 201"/>
                  <a:gd name="T73" fmla="*/ 99 h 138"/>
                  <a:gd name="T74" fmla="*/ 102 w 201"/>
                  <a:gd name="T75" fmla="*/ 82 h 138"/>
                  <a:gd name="T76" fmla="*/ 117 w 201"/>
                  <a:gd name="T77" fmla="*/ 86 h 138"/>
                  <a:gd name="T78" fmla="*/ 137 w 201"/>
                  <a:gd name="T79" fmla="*/ 84 h 138"/>
                  <a:gd name="T80" fmla="*/ 144 w 201"/>
                  <a:gd name="T81" fmla="*/ 75 h 138"/>
                  <a:gd name="T82" fmla="*/ 150 w 201"/>
                  <a:gd name="T83" fmla="*/ 66 h 138"/>
                  <a:gd name="T84" fmla="*/ 152 w 201"/>
                  <a:gd name="T85" fmla="*/ 54 h 138"/>
                  <a:gd name="T86" fmla="*/ 146 w 201"/>
                  <a:gd name="T87" fmla="*/ 46 h 138"/>
                  <a:gd name="T88" fmla="*/ 136 w 201"/>
                  <a:gd name="T89" fmla="*/ 43 h 138"/>
                  <a:gd name="T90" fmla="*/ 140 w 201"/>
                  <a:gd name="T91" fmla="*/ 35 h 138"/>
                  <a:gd name="T92" fmla="*/ 150 w 201"/>
                  <a:gd name="T93" fmla="*/ 30 h 138"/>
                  <a:gd name="T94" fmla="*/ 159 w 201"/>
                  <a:gd name="T95" fmla="*/ 40 h 138"/>
                  <a:gd name="T96" fmla="*/ 167 w 201"/>
                  <a:gd name="T97" fmla="*/ 44 h 138"/>
                  <a:gd name="T98" fmla="*/ 180 w 201"/>
                  <a:gd name="T99" fmla="*/ 44 h 138"/>
                  <a:gd name="T100" fmla="*/ 190 w 201"/>
                  <a:gd name="T101" fmla="*/ 43 h 138"/>
                  <a:gd name="T102" fmla="*/ 201 w 201"/>
                  <a:gd name="T103" fmla="*/ 31 h 138"/>
                  <a:gd name="T104" fmla="*/ 187 w 201"/>
                  <a:gd name="T105" fmla="*/ 21 h 138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01"/>
                  <a:gd name="T160" fmla="*/ 0 h 138"/>
                  <a:gd name="T161" fmla="*/ 201 w 201"/>
                  <a:gd name="T162" fmla="*/ 138 h 138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01" h="138">
                    <a:moveTo>
                      <a:pt x="187" y="21"/>
                    </a:moveTo>
                    <a:lnTo>
                      <a:pt x="185" y="21"/>
                    </a:lnTo>
                    <a:lnTo>
                      <a:pt x="183" y="21"/>
                    </a:lnTo>
                    <a:lnTo>
                      <a:pt x="181" y="21"/>
                    </a:lnTo>
                    <a:lnTo>
                      <a:pt x="179" y="21"/>
                    </a:lnTo>
                    <a:lnTo>
                      <a:pt x="178" y="21"/>
                    </a:lnTo>
                    <a:lnTo>
                      <a:pt x="177" y="21"/>
                    </a:lnTo>
                    <a:lnTo>
                      <a:pt x="176" y="21"/>
                    </a:lnTo>
                    <a:lnTo>
                      <a:pt x="175" y="20"/>
                    </a:lnTo>
                    <a:lnTo>
                      <a:pt x="174" y="20"/>
                    </a:lnTo>
                    <a:lnTo>
                      <a:pt x="173" y="19"/>
                    </a:lnTo>
                    <a:lnTo>
                      <a:pt x="163" y="4"/>
                    </a:lnTo>
                    <a:lnTo>
                      <a:pt x="160" y="2"/>
                    </a:lnTo>
                    <a:lnTo>
                      <a:pt x="157" y="0"/>
                    </a:lnTo>
                    <a:lnTo>
                      <a:pt x="152" y="0"/>
                    </a:lnTo>
                    <a:lnTo>
                      <a:pt x="148" y="1"/>
                    </a:lnTo>
                    <a:lnTo>
                      <a:pt x="137" y="7"/>
                    </a:lnTo>
                    <a:lnTo>
                      <a:pt x="134" y="9"/>
                    </a:lnTo>
                    <a:lnTo>
                      <a:pt x="130" y="11"/>
                    </a:lnTo>
                    <a:lnTo>
                      <a:pt x="128" y="14"/>
                    </a:lnTo>
                    <a:lnTo>
                      <a:pt x="126" y="16"/>
                    </a:lnTo>
                    <a:lnTo>
                      <a:pt x="123" y="18"/>
                    </a:lnTo>
                    <a:lnTo>
                      <a:pt x="120" y="21"/>
                    </a:lnTo>
                    <a:lnTo>
                      <a:pt x="117" y="22"/>
                    </a:lnTo>
                    <a:lnTo>
                      <a:pt x="114" y="24"/>
                    </a:lnTo>
                    <a:lnTo>
                      <a:pt x="102" y="37"/>
                    </a:lnTo>
                    <a:lnTo>
                      <a:pt x="101" y="39"/>
                    </a:lnTo>
                    <a:lnTo>
                      <a:pt x="100" y="41"/>
                    </a:lnTo>
                    <a:lnTo>
                      <a:pt x="100" y="43"/>
                    </a:lnTo>
                    <a:lnTo>
                      <a:pt x="101" y="46"/>
                    </a:lnTo>
                    <a:lnTo>
                      <a:pt x="105" y="53"/>
                    </a:lnTo>
                    <a:lnTo>
                      <a:pt x="106" y="54"/>
                    </a:lnTo>
                    <a:lnTo>
                      <a:pt x="106" y="55"/>
                    </a:lnTo>
                    <a:lnTo>
                      <a:pt x="107" y="56"/>
                    </a:lnTo>
                    <a:lnTo>
                      <a:pt x="106" y="55"/>
                    </a:lnTo>
                    <a:lnTo>
                      <a:pt x="105" y="54"/>
                    </a:lnTo>
                    <a:lnTo>
                      <a:pt x="104" y="54"/>
                    </a:lnTo>
                    <a:lnTo>
                      <a:pt x="103" y="53"/>
                    </a:lnTo>
                    <a:lnTo>
                      <a:pt x="102" y="52"/>
                    </a:lnTo>
                    <a:lnTo>
                      <a:pt x="100" y="52"/>
                    </a:lnTo>
                    <a:lnTo>
                      <a:pt x="95" y="51"/>
                    </a:lnTo>
                    <a:lnTo>
                      <a:pt x="91" y="51"/>
                    </a:lnTo>
                    <a:lnTo>
                      <a:pt x="89" y="54"/>
                    </a:lnTo>
                    <a:lnTo>
                      <a:pt x="86" y="56"/>
                    </a:lnTo>
                    <a:lnTo>
                      <a:pt x="84" y="61"/>
                    </a:lnTo>
                    <a:lnTo>
                      <a:pt x="80" y="67"/>
                    </a:lnTo>
                    <a:lnTo>
                      <a:pt x="80" y="68"/>
                    </a:lnTo>
                    <a:lnTo>
                      <a:pt x="79" y="69"/>
                    </a:lnTo>
                    <a:lnTo>
                      <a:pt x="78" y="71"/>
                    </a:lnTo>
                    <a:lnTo>
                      <a:pt x="78" y="73"/>
                    </a:lnTo>
                    <a:lnTo>
                      <a:pt x="77" y="74"/>
                    </a:lnTo>
                    <a:lnTo>
                      <a:pt x="77" y="76"/>
                    </a:lnTo>
                    <a:lnTo>
                      <a:pt x="76" y="78"/>
                    </a:lnTo>
                    <a:lnTo>
                      <a:pt x="75" y="81"/>
                    </a:lnTo>
                    <a:lnTo>
                      <a:pt x="71" y="80"/>
                    </a:lnTo>
                    <a:lnTo>
                      <a:pt x="67" y="78"/>
                    </a:lnTo>
                    <a:lnTo>
                      <a:pt x="61" y="76"/>
                    </a:lnTo>
                    <a:lnTo>
                      <a:pt x="56" y="73"/>
                    </a:lnTo>
                    <a:lnTo>
                      <a:pt x="51" y="72"/>
                    </a:lnTo>
                    <a:lnTo>
                      <a:pt x="49" y="72"/>
                    </a:lnTo>
                    <a:lnTo>
                      <a:pt x="46" y="72"/>
                    </a:lnTo>
                    <a:lnTo>
                      <a:pt x="44" y="72"/>
                    </a:lnTo>
                    <a:lnTo>
                      <a:pt x="42" y="72"/>
                    </a:lnTo>
                    <a:lnTo>
                      <a:pt x="40" y="72"/>
                    </a:lnTo>
                    <a:lnTo>
                      <a:pt x="36" y="72"/>
                    </a:lnTo>
                    <a:lnTo>
                      <a:pt x="33" y="72"/>
                    </a:lnTo>
                    <a:lnTo>
                      <a:pt x="32" y="73"/>
                    </a:lnTo>
                    <a:lnTo>
                      <a:pt x="29" y="74"/>
                    </a:lnTo>
                    <a:lnTo>
                      <a:pt x="26" y="76"/>
                    </a:lnTo>
                    <a:lnTo>
                      <a:pt x="23" y="80"/>
                    </a:lnTo>
                    <a:lnTo>
                      <a:pt x="23" y="81"/>
                    </a:lnTo>
                    <a:lnTo>
                      <a:pt x="23" y="82"/>
                    </a:lnTo>
                    <a:lnTo>
                      <a:pt x="22" y="81"/>
                    </a:lnTo>
                    <a:lnTo>
                      <a:pt x="21" y="81"/>
                    </a:lnTo>
                    <a:lnTo>
                      <a:pt x="19" y="81"/>
                    </a:lnTo>
                    <a:lnTo>
                      <a:pt x="18" y="81"/>
                    </a:lnTo>
                    <a:lnTo>
                      <a:pt x="16" y="81"/>
                    </a:lnTo>
                    <a:lnTo>
                      <a:pt x="15" y="82"/>
                    </a:lnTo>
                    <a:lnTo>
                      <a:pt x="14" y="82"/>
                    </a:lnTo>
                    <a:lnTo>
                      <a:pt x="11" y="83"/>
                    </a:lnTo>
                    <a:lnTo>
                      <a:pt x="10" y="83"/>
                    </a:lnTo>
                    <a:lnTo>
                      <a:pt x="10" y="84"/>
                    </a:lnTo>
                    <a:lnTo>
                      <a:pt x="7" y="84"/>
                    </a:lnTo>
                    <a:lnTo>
                      <a:pt x="6" y="86"/>
                    </a:lnTo>
                    <a:lnTo>
                      <a:pt x="5" y="87"/>
                    </a:lnTo>
                    <a:lnTo>
                      <a:pt x="3" y="89"/>
                    </a:lnTo>
                    <a:lnTo>
                      <a:pt x="2" y="91"/>
                    </a:lnTo>
                    <a:lnTo>
                      <a:pt x="2" y="92"/>
                    </a:lnTo>
                    <a:lnTo>
                      <a:pt x="1" y="93"/>
                    </a:lnTo>
                    <a:lnTo>
                      <a:pt x="1" y="94"/>
                    </a:lnTo>
                    <a:lnTo>
                      <a:pt x="0" y="97"/>
                    </a:lnTo>
                    <a:lnTo>
                      <a:pt x="1" y="99"/>
                    </a:lnTo>
                    <a:lnTo>
                      <a:pt x="1" y="100"/>
                    </a:lnTo>
                    <a:lnTo>
                      <a:pt x="1" y="102"/>
                    </a:lnTo>
                    <a:lnTo>
                      <a:pt x="2" y="106"/>
                    </a:lnTo>
                    <a:lnTo>
                      <a:pt x="3" y="107"/>
                    </a:lnTo>
                    <a:lnTo>
                      <a:pt x="3" y="111"/>
                    </a:lnTo>
                    <a:lnTo>
                      <a:pt x="5" y="117"/>
                    </a:lnTo>
                    <a:lnTo>
                      <a:pt x="7" y="124"/>
                    </a:lnTo>
                    <a:lnTo>
                      <a:pt x="12" y="129"/>
                    </a:lnTo>
                    <a:lnTo>
                      <a:pt x="16" y="133"/>
                    </a:lnTo>
                    <a:lnTo>
                      <a:pt x="20" y="136"/>
                    </a:lnTo>
                    <a:lnTo>
                      <a:pt x="25" y="138"/>
                    </a:lnTo>
                    <a:lnTo>
                      <a:pt x="29" y="135"/>
                    </a:lnTo>
                    <a:lnTo>
                      <a:pt x="33" y="133"/>
                    </a:lnTo>
                    <a:lnTo>
                      <a:pt x="36" y="129"/>
                    </a:lnTo>
                    <a:lnTo>
                      <a:pt x="38" y="125"/>
                    </a:lnTo>
                    <a:lnTo>
                      <a:pt x="36" y="122"/>
                    </a:lnTo>
                    <a:lnTo>
                      <a:pt x="36" y="121"/>
                    </a:lnTo>
                    <a:lnTo>
                      <a:pt x="35" y="120"/>
                    </a:lnTo>
                    <a:lnTo>
                      <a:pt x="34" y="118"/>
                    </a:lnTo>
                    <a:lnTo>
                      <a:pt x="33" y="116"/>
                    </a:lnTo>
                    <a:lnTo>
                      <a:pt x="32" y="114"/>
                    </a:lnTo>
                    <a:lnTo>
                      <a:pt x="31" y="112"/>
                    </a:lnTo>
                    <a:lnTo>
                      <a:pt x="34" y="114"/>
                    </a:lnTo>
                    <a:lnTo>
                      <a:pt x="36" y="116"/>
                    </a:lnTo>
                    <a:lnTo>
                      <a:pt x="38" y="117"/>
                    </a:lnTo>
                    <a:lnTo>
                      <a:pt x="41" y="119"/>
                    </a:lnTo>
                    <a:lnTo>
                      <a:pt x="47" y="122"/>
                    </a:lnTo>
                    <a:lnTo>
                      <a:pt x="51" y="124"/>
                    </a:lnTo>
                    <a:lnTo>
                      <a:pt x="55" y="124"/>
                    </a:lnTo>
                    <a:lnTo>
                      <a:pt x="58" y="124"/>
                    </a:lnTo>
                    <a:lnTo>
                      <a:pt x="62" y="122"/>
                    </a:lnTo>
                    <a:lnTo>
                      <a:pt x="66" y="118"/>
                    </a:lnTo>
                    <a:lnTo>
                      <a:pt x="67" y="114"/>
                    </a:lnTo>
                    <a:lnTo>
                      <a:pt x="67" y="109"/>
                    </a:lnTo>
                    <a:lnTo>
                      <a:pt x="64" y="105"/>
                    </a:lnTo>
                    <a:lnTo>
                      <a:pt x="61" y="102"/>
                    </a:lnTo>
                    <a:lnTo>
                      <a:pt x="61" y="101"/>
                    </a:lnTo>
                    <a:lnTo>
                      <a:pt x="60" y="101"/>
                    </a:lnTo>
                    <a:lnTo>
                      <a:pt x="64" y="103"/>
                    </a:lnTo>
                    <a:lnTo>
                      <a:pt x="69" y="104"/>
                    </a:lnTo>
                    <a:lnTo>
                      <a:pt x="73" y="105"/>
                    </a:lnTo>
                    <a:lnTo>
                      <a:pt x="77" y="106"/>
                    </a:lnTo>
                    <a:lnTo>
                      <a:pt x="85" y="106"/>
                    </a:lnTo>
                    <a:lnTo>
                      <a:pt x="89" y="105"/>
                    </a:lnTo>
                    <a:lnTo>
                      <a:pt x="92" y="104"/>
                    </a:lnTo>
                    <a:lnTo>
                      <a:pt x="95" y="101"/>
                    </a:lnTo>
                    <a:lnTo>
                      <a:pt x="97" y="99"/>
                    </a:lnTo>
                    <a:lnTo>
                      <a:pt x="101" y="90"/>
                    </a:lnTo>
                    <a:lnTo>
                      <a:pt x="102" y="87"/>
                    </a:lnTo>
                    <a:lnTo>
                      <a:pt x="102" y="85"/>
                    </a:lnTo>
                    <a:lnTo>
                      <a:pt x="102" y="82"/>
                    </a:lnTo>
                    <a:lnTo>
                      <a:pt x="103" y="80"/>
                    </a:lnTo>
                    <a:lnTo>
                      <a:pt x="107" y="82"/>
                    </a:lnTo>
                    <a:lnTo>
                      <a:pt x="112" y="85"/>
                    </a:lnTo>
                    <a:lnTo>
                      <a:pt x="117" y="86"/>
                    </a:lnTo>
                    <a:lnTo>
                      <a:pt x="123" y="87"/>
                    </a:lnTo>
                    <a:lnTo>
                      <a:pt x="133" y="86"/>
                    </a:lnTo>
                    <a:lnTo>
                      <a:pt x="135" y="85"/>
                    </a:lnTo>
                    <a:lnTo>
                      <a:pt x="137" y="84"/>
                    </a:lnTo>
                    <a:lnTo>
                      <a:pt x="139" y="82"/>
                    </a:lnTo>
                    <a:lnTo>
                      <a:pt x="141" y="80"/>
                    </a:lnTo>
                    <a:lnTo>
                      <a:pt x="141" y="77"/>
                    </a:lnTo>
                    <a:lnTo>
                      <a:pt x="144" y="75"/>
                    </a:lnTo>
                    <a:lnTo>
                      <a:pt x="145" y="72"/>
                    </a:lnTo>
                    <a:lnTo>
                      <a:pt x="147" y="69"/>
                    </a:lnTo>
                    <a:lnTo>
                      <a:pt x="148" y="66"/>
                    </a:lnTo>
                    <a:lnTo>
                      <a:pt x="150" y="66"/>
                    </a:lnTo>
                    <a:lnTo>
                      <a:pt x="152" y="63"/>
                    </a:lnTo>
                    <a:lnTo>
                      <a:pt x="153" y="61"/>
                    </a:lnTo>
                    <a:lnTo>
                      <a:pt x="153" y="57"/>
                    </a:lnTo>
                    <a:lnTo>
                      <a:pt x="152" y="54"/>
                    </a:lnTo>
                    <a:lnTo>
                      <a:pt x="150" y="52"/>
                    </a:lnTo>
                    <a:lnTo>
                      <a:pt x="149" y="49"/>
                    </a:lnTo>
                    <a:lnTo>
                      <a:pt x="148" y="47"/>
                    </a:lnTo>
                    <a:lnTo>
                      <a:pt x="146" y="46"/>
                    </a:lnTo>
                    <a:lnTo>
                      <a:pt x="143" y="45"/>
                    </a:lnTo>
                    <a:lnTo>
                      <a:pt x="141" y="44"/>
                    </a:lnTo>
                    <a:lnTo>
                      <a:pt x="139" y="44"/>
                    </a:lnTo>
                    <a:lnTo>
                      <a:pt x="136" y="43"/>
                    </a:lnTo>
                    <a:lnTo>
                      <a:pt x="134" y="42"/>
                    </a:lnTo>
                    <a:lnTo>
                      <a:pt x="131" y="42"/>
                    </a:lnTo>
                    <a:lnTo>
                      <a:pt x="136" y="39"/>
                    </a:lnTo>
                    <a:lnTo>
                      <a:pt x="140" y="35"/>
                    </a:lnTo>
                    <a:lnTo>
                      <a:pt x="145" y="32"/>
                    </a:lnTo>
                    <a:lnTo>
                      <a:pt x="149" y="29"/>
                    </a:lnTo>
                    <a:lnTo>
                      <a:pt x="150" y="29"/>
                    </a:lnTo>
                    <a:lnTo>
                      <a:pt x="150" y="30"/>
                    </a:lnTo>
                    <a:lnTo>
                      <a:pt x="150" y="31"/>
                    </a:lnTo>
                    <a:lnTo>
                      <a:pt x="151" y="31"/>
                    </a:lnTo>
                    <a:lnTo>
                      <a:pt x="157" y="38"/>
                    </a:lnTo>
                    <a:lnTo>
                      <a:pt x="159" y="40"/>
                    </a:lnTo>
                    <a:lnTo>
                      <a:pt x="161" y="41"/>
                    </a:lnTo>
                    <a:lnTo>
                      <a:pt x="163" y="42"/>
                    </a:lnTo>
                    <a:lnTo>
                      <a:pt x="165" y="42"/>
                    </a:lnTo>
                    <a:lnTo>
                      <a:pt x="167" y="44"/>
                    </a:lnTo>
                    <a:lnTo>
                      <a:pt x="170" y="44"/>
                    </a:lnTo>
                    <a:lnTo>
                      <a:pt x="172" y="45"/>
                    </a:lnTo>
                    <a:lnTo>
                      <a:pt x="174" y="45"/>
                    </a:lnTo>
                    <a:lnTo>
                      <a:pt x="180" y="44"/>
                    </a:lnTo>
                    <a:lnTo>
                      <a:pt x="183" y="44"/>
                    </a:lnTo>
                    <a:lnTo>
                      <a:pt x="185" y="44"/>
                    </a:lnTo>
                    <a:lnTo>
                      <a:pt x="187" y="44"/>
                    </a:lnTo>
                    <a:lnTo>
                      <a:pt x="190" y="43"/>
                    </a:lnTo>
                    <a:lnTo>
                      <a:pt x="194" y="42"/>
                    </a:lnTo>
                    <a:lnTo>
                      <a:pt x="199" y="39"/>
                    </a:lnTo>
                    <a:lnTo>
                      <a:pt x="201" y="35"/>
                    </a:lnTo>
                    <a:lnTo>
                      <a:pt x="201" y="31"/>
                    </a:lnTo>
                    <a:lnTo>
                      <a:pt x="200" y="26"/>
                    </a:lnTo>
                    <a:lnTo>
                      <a:pt x="196" y="23"/>
                    </a:lnTo>
                    <a:lnTo>
                      <a:pt x="192" y="21"/>
                    </a:lnTo>
                    <a:lnTo>
                      <a:pt x="187" y="2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95" name="Freeform 60"/>
              <p:cNvSpPr>
                <a:spLocks/>
              </p:cNvSpPr>
              <p:nvPr/>
            </p:nvSpPr>
            <p:spPr bwMode="auto">
              <a:xfrm>
                <a:off x="4374" y="1587"/>
                <a:ext cx="2" cy="2"/>
              </a:xfrm>
              <a:custGeom>
                <a:avLst/>
                <a:gdLst>
                  <a:gd name="T0" fmla="*/ 2 w 2"/>
                  <a:gd name="T1" fmla="*/ 1 h 2"/>
                  <a:gd name="T2" fmla="*/ 2 w 2"/>
                  <a:gd name="T3" fmla="*/ 2 h 2"/>
                  <a:gd name="T4" fmla="*/ 1 w 2"/>
                  <a:gd name="T5" fmla="*/ 1 h 2"/>
                  <a:gd name="T6" fmla="*/ 1 w 2"/>
                  <a:gd name="T7" fmla="*/ 1 h 2"/>
                  <a:gd name="T8" fmla="*/ 1 w 2"/>
                  <a:gd name="T9" fmla="*/ 1 h 2"/>
                  <a:gd name="T10" fmla="*/ 0 w 2"/>
                  <a:gd name="T11" fmla="*/ 0 h 2"/>
                  <a:gd name="T12" fmla="*/ 2 w 2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"/>
                  <a:gd name="T22" fmla="*/ 0 h 2"/>
                  <a:gd name="T23" fmla="*/ 2 w 2"/>
                  <a:gd name="T24" fmla="*/ 2 h 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" h="2">
                    <a:moveTo>
                      <a:pt x="2" y="1"/>
                    </a:moveTo>
                    <a:lnTo>
                      <a:pt x="2" y="2"/>
                    </a:lnTo>
                    <a:lnTo>
                      <a:pt x="1" y="1"/>
                    </a:lnTo>
                    <a:lnTo>
                      <a:pt x="0" y="0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96" name="Freeform 61"/>
              <p:cNvSpPr>
                <a:spLocks/>
              </p:cNvSpPr>
              <p:nvPr/>
            </p:nvSpPr>
            <p:spPr bwMode="auto">
              <a:xfrm>
                <a:off x="4374" y="1596"/>
                <a:ext cx="1" cy="2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2 h 2"/>
                  <a:gd name="T4" fmla="*/ 0 w 1"/>
                  <a:gd name="T5" fmla="*/ 1 h 2"/>
                  <a:gd name="T6" fmla="*/ 0 w 1"/>
                  <a:gd name="T7" fmla="*/ 1 h 2"/>
                  <a:gd name="T8" fmla="*/ 0 w 1"/>
                  <a:gd name="T9" fmla="*/ 1 h 2"/>
                  <a:gd name="T10" fmla="*/ 1 w 1"/>
                  <a:gd name="T11" fmla="*/ 0 h 2"/>
                  <a:gd name="T12" fmla="*/ 1 w 1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"/>
                  <a:gd name="T22" fmla="*/ 0 h 2"/>
                  <a:gd name="T23" fmla="*/ 1 w 1"/>
                  <a:gd name="T24" fmla="*/ 2 h 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" h="2">
                    <a:moveTo>
                      <a:pt x="1" y="1"/>
                    </a:moveTo>
                    <a:lnTo>
                      <a:pt x="0" y="2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97" name="Freeform 62"/>
              <p:cNvSpPr>
                <a:spLocks/>
              </p:cNvSpPr>
              <p:nvPr/>
            </p:nvSpPr>
            <p:spPr bwMode="auto">
              <a:xfrm>
                <a:off x="4408" y="1572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1 w 1"/>
                  <a:gd name="T11" fmla="*/ 0 h 1"/>
                  <a:gd name="T12" fmla="*/ 0 w 1"/>
                  <a:gd name="T13" fmla="*/ 0 h 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"/>
                  <a:gd name="T22" fmla="*/ 0 h 1"/>
                  <a:gd name="T23" fmla="*/ 1 w 1"/>
                  <a:gd name="T24" fmla="*/ 1 h 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  <a:lnTo>
                      <a:pt x="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98" name="Oval 63"/>
              <p:cNvSpPr>
                <a:spLocks noChangeArrowheads="1"/>
              </p:cNvSpPr>
              <p:nvPr/>
            </p:nvSpPr>
            <p:spPr bwMode="auto">
              <a:xfrm>
                <a:off x="4252" y="1656"/>
                <a:ext cx="0" cy="0"/>
              </a:xfrm>
              <a:prstGeom prst="ellipse">
                <a:avLst/>
              </a:pr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599" name="Freeform 64"/>
              <p:cNvSpPr>
                <a:spLocks/>
              </p:cNvSpPr>
              <p:nvPr/>
            </p:nvSpPr>
            <p:spPr bwMode="auto">
              <a:xfrm>
                <a:off x="4252" y="1656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0 h 1"/>
                  <a:gd name="T14" fmla="*/ 0 w 1"/>
                  <a:gd name="T15" fmla="*/ 0 h 1"/>
                  <a:gd name="T16" fmla="*/ 0 w 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"/>
                  <a:gd name="T28" fmla="*/ 0 h 1"/>
                  <a:gd name="T29" fmla="*/ 1 w 1"/>
                  <a:gd name="T30" fmla="*/ 1 h 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600" name="Freeform 65"/>
              <p:cNvSpPr>
                <a:spLocks/>
              </p:cNvSpPr>
              <p:nvPr/>
            </p:nvSpPr>
            <p:spPr bwMode="auto">
              <a:xfrm>
                <a:off x="4651" y="1620"/>
                <a:ext cx="256" cy="195"/>
              </a:xfrm>
              <a:custGeom>
                <a:avLst/>
                <a:gdLst>
                  <a:gd name="T0" fmla="*/ 20 w 256"/>
                  <a:gd name="T1" fmla="*/ 192 h 195"/>
                  <a:gd name="T2" fmla="*/ 28 w 256"/>
                  <a:gd name="T3" fmla="*/ 186 h 195"/>
                  <a:gd name="T4" fmla="*/ 37 w 256"/>
                  <a:gd name="T5" fmla="*/ 179 h 195"/>
                  <a:gd name="T6" fmla="*/ 45 w 256"/>
                  <a:gd name="T7" fmla="*/ 173 h 195"/>
                  <a:gd name="T8" fmla="*/ 53 w 256"/>
                  <a:gd name="T9" fmla="*/ 167 h 195"/>
                  <a:gd name="T10" fmla="*/ 61 w 256"/>
                  <a:gd name="T11" fmla="*/ 160 h 195"/>
                  <a:gd name="T12" fmla="*/ 70 w 256"/>
                  <a:gd name="T13" fmla="*/ 154 h 195"/>
                  <a:gd name="T14" fmla="*/ 78 w 256"/>
                  <a:gd name="T15" fmla="*/ 147 h 195"/>
                  <a:gd name="T16" fmla="*/ 86 w 256"/>
                  <a:gd name="T17" fmla="*/ 141 h 195"/>
                  <a:gd name="T18" fmla="*/ 94 w 256"/>
                  <a:gd name="T19" fmla="*/ 135 h 195"/>
                  <a:gd name="T20" fmla="*/ 103 w 256"/>
                  <a:gd name="T21" fmla="*/ 129 h 195"/>
                  <a:gd name="T22" fmla="*/ 111 w 256"/>
                  <a:gd name="T23" fmla="*/ 122 h 195"/>
                  <a:gd name="T24" fmla="*/ 119 w 256"/>
                  <a:gd name="T25" fmla="*/ 115 h 195"/>
                  <a:gd name="T26" fmla="*/ 128 w 256"/>
                  <a:gd name="T27" fmla="*/ 109 h 195"/>
                  <a:gd name="T28" fmla="*/ 136 w 256"/>
                  <a:gd name="T29" fmla="*/ 102 h 195"/>
                  <a:gd name="T30" fmla="*/ 145 w 256"/>
                  <a:gd name="T31" fmla="*/ 96 h 195"/>
                  <a:gd name="T32" fmla="*/ 153 w 256"/>
                  <a:gd name="T33" fmla="*/ 89 h 195"/>
                  <a:gd name="T34" fmla="*/ 165 w 256"/>
                  <a:gd name="T35" fmla="*/ 80 h 195"/>
                  <a:gd name="T36" fmla="*/ 178 w 256"/>
                  <a:gd name="T37" fmla="*/ 71 h 195"/>
                  <a:gd name="T38" fmla="*/ 190 w 256"/>
                  <a:gd name="T39" fmla="*/ 63 h 195"/>
                  <a:gd name="T40" fmla="*/ 202 w 256"/>
                  <a:gd name="T41" fmla="*/ 55 h 195"/>
                  <a:gd name="T42" fmla="*/ 215 w 256"/>
                  <a:gd name="T43" fmla="*/ 47 h 195"/>
                  <a:gd name="T44" fmla="*/ 228 w 256"/>
                  <a:gd name="T45" fmla="*/ 39 h 195"/>
                  <a:gd name="T46" fmla="*/ 239 w 256"/>
                  <a:gd name="T47" fmla="*/ 30 h 195"/>
                  <a:gd name="T48" fmla="*/ 251 w 256"/>
                  <a:gd name="T49" fmla="*/ 21 h 195"/>
                  <a:gd name="T50" fmla="*/ 255 w 256"/>
                  <a:gd name="T51" fmla="*/ 17 h 195"/>
                  <a:gd name="T52" fmla="*/ 256 w 256"/>
                  <a:gd name="T53" fmla="*/ 12 h 195"/>
                  <a:gd name="T54" fmla="*/ 255 w 256"/>
                  <a:gd name="T55" fmla="*/ 8 h 195"/>
                  <a:gd name="T56" fmla="*/ 253 w 256"/>
                  <a:gd name="T57" fmla="*/ 4 h 195"/>
                  <a:gd name="T58" fmla="*/ 248 w 256"/>
                  <a:gd name="T59" fmla="*/ 1 h 195"/>
                  <a:gd name="T60" fmla="*/ 244 w 256"/>
                  <a:gd name="T61" fmla="*/ 0 h 195"/>
                  <a:gd name="T62" fmla="*/ 239 w 256"/>
                  <a:gd name="T63" fmla="*/ 1 h 195"/>
                  <a:gd name="T64" fmla="*/ 234 w 256"/>
                  <a:gd name="T65" fmla="*/ 3 h 195"/>
                  <a:gd name="T66" fmla="*/ 219 w 256"/>
                  <a:gd name="T67" fmla="*/ 13 h 195"/>
                  <a:gd name="T68" fmla="*/ 204 w 256"/>
                  <a:gd name="T69" fmla="*/ 24 h 195"/>
                  <a:gd name="T70" fmla="*/ 189 w 256"/>
                  <a:gd name="T71" fmla="*/ 34 h 195"/>
                  <a:gd name="T72" fmla="*/ 175 w 256"/>
                  <a:gd name="T73" fmla="*/ 44 h 195"/>
                  <a:gd name="T74" fmla="*/ 160 w 256"/>
                  <a:gd name="T75" fmla="*/ 54 h 195"/>
                  <a:gd name="T76" fmla="*/ 145 w 256"/>
                  <a:gd name="T77" fmla="*/ 65 h 195"/>
                  <a:gd name="T78" fmla="*/ 131 w 256"/>
                  <a:gd name="T79" fmla="*/ 75 h 195"/>
                  <a:gd name="T80" fmla="*/ 116 w 256"/>
                  <a:gd name="T81" fmla="*/ 86 h 195"/>
                  <a:gd name="T82" fmla="*/ 102 w 256"/>
                  <a:gd name="T83" fmla="*/ 97 h 195"/>
                  <a:gd name="T84" fmla="*/ 88 w 256"/>
                  <a:gd name="T85" fmla="*/ 108 h 195"/>
                  <a:gd name="T86" fmla="*/ 74 w 256"/>
                  <a:gd name="T87" fmla="*/ 119 h 195"/>
                  <a:gd name="T88" fmla="*/ 59 w 256"/>
                  <a:gd name="T89" fmla="*/ 130 h 195"/>
                  <a:gd name="T90" fmla="*/ 46 w 256"/>
                  <a:gd name="T91" fmla="*/ 142 h 195"/>
                  <a:gd name="T92" fmla="*/ 31 w 256"/>
                  <a:gd name="T93" fmla="*/ 153 h 195"/>
                  <a:gd name="T94" fmla="*/ 17 w 256"/>
                  <a:gd name="T95" fmla="*/ 164 h 195"/>
                  <a:gd name="T96" fmla="*/ 4 w 256"/>
                  <a:gd name="T97" fmla="*/ 175 h 195"/>
                  <a:gd name="T98" fmla="*/ 1 w 256"/>
                  <a:gd name="T99" fmla="*/ 179 h 195"/>
                  <a:gd name="T100" fmla="*/ 0 w 256"/>
                  <a:gd name="T101" fmla="*/ 183 h 195"/>
                  <a:gd name="T102" fmla="*/ 0 w 256"/>
                  <a:gd name="T103" fmla="*/ 187 h 195"/>
                  <a:gd name="T104" fmla="*/ 3 w 256"/>
                  <a:gd name="T105" fmla="*/ 191 h 195"/>
                  <a:gd name="T106" fmla="*/ 6 w 256"/>
                  <a:gd name="T107" fmla="*/ 194 h 195"/>
                  <a:gd name="T108" fmla="*/ 11 w 256"/>
                  <a:gd name="T109" fmla="*/ 195 h 195"/>
                  <a:gd name="T110" fmla="*/ 16 w 256"/>
                  <a:gd name="T111" fmla="*/ 194 h 195"/>
                  <a:gd name="T112" fmla="*/ 20 w 256"/>
                  <a:gd name="T113" fmla="*/ 192 h 195"/>
                  <a:gd name="T114" fmla="*/ 20 w 256"/>
                  <a:gd name="T115" fmla="*/ 192 h 19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256"/>
                  <a:gd name="T175" fmla="*/ 0 h 195"/>
                  <a:gd name="T176" fmla="*/ 256 w 256"/>
                  <a:gd name="T177" fmla="*/ 195 h 195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256" h="195">
                    <a:moveTo>
                      <a:pt x="20" y="192"/>
                    </a:moveTo>
                    <a:lnTo>
                      <a:pt x="28" y="186"/>
                    </a:lnTo>
                    <a:lnTo>
                      <a:pt x="37" y="179"/>
                    </a:lnTo>
                    <a:lnTo>
                      <a:pt x="45" y="173"/>
                    </a:lnTo>
                    <a:lnTo>
                      <a:pt x="53" y="167"/>
                    </a:lnTo>
                    <a:lnTo>
                      <a:pt x="61" y="160"/>
                    </a:lnTo>
                    <a:lnTo>
                      <a:pt x="70" y="154"/>
                    </a:lnTo>
                    <a:lnTo>
                      <a:pt x="78" y="147"/>
                    </a:lnTo>
                    <a:lnTo>
                      <a:pt x="86" y="141"/>
                    </a:lnTo>
                    <a:lnTo>
                      <a:pt x="94" y="135"/>
                    </a:lnTo>
                    <a:lnTo>
                      <a:pt x="103" y="129"/>
                    </a:lnTo>
                    <a:lnTo>
                      <a:pt x="111" y="122"/>
                    </a:lnTo>
                    <a:lnTo>
                      <a:pt x="119" y="115"/>
                    </a:lnTo>
                    <a:lnTo>
                      <a:pt x="128" y="109"/>
                    </a:lnTo>
                    <a:lnTo>
                      <a:pt x="136" y="102"/>
                    </a:lnTo>
                    <a:lnTo>
                      <a:pt x="145" y="96"/>
                    </a:lnTo>
                    <a:lnTo>
                      <a:pt x="153" y="89"/>
                    </a:lnTo>
                    <a:lnTo>
                      <a:pt x="165" y="80"/>
                    </a:lnTo>
                    <a:lnTo>
                      <a:pt x="178" y="71"/>
                    </a:lnTo>
                    <a:lnTo>
                      <a:pt x="190" y="63"/>
                    </a:lnTo>
                    <a:lnTo>
                      <a:pt x="202" y="55"/>
                    </a:lnTo>
                    <a:lnTo>
                      <a:pt x="215" y="47"/>
                    </a:lnTo>
                    <a:lnTo>
                      <a:pt x="228" y="39"/>
                    </a:lnTo>
                    <a:lnTo>
                      <a:pt x="239" y="30"/>
                    </a:lnTo>
                    <a:lnTo>
                      <a:pt x="251" y="21"/>
                    </a:lnTo>
                    <a:lnTo>
                      <a:pt x="255" y="17"/>
                    </a:lnTo>
                    <a:lnTo>
                      <a:pt x="256" y="12"/>
                    </a:lnTo>
                    <a:lnTo>
                      <a:pt x="255" y="8"/>
                    </a:lnTo>
                    <a:lnTo>
                      <a:pt x="253" y="4"/>
                    </a:lnTo>
                    <a:lnTo>
                      <a:pt x="248" y="1"/>
                    </a:lnTo>
                    <a:lnTo>
                      <a:pt x="244" y="0"/>
                    </a:lnTo>
                    <a:lnTo>
                      <a:pt x="239" y="1"/>
                    </a:lnTo>
                    <a:lnTo>
                      <a:pt x="234" y="3"/>
                    </a:lnTo>
                    <a:lnTo>
                      <a:pt x="219" y="13"/>
                    </a:lnTo>
                    <a:lnTo>
                      <a:pt x="204" y="24"/>
                    </a:lnTo>
                    <a:lnTo>
                      <a:pt x="189" y="34"/>
                    </a:lnTo>
                    <a:lnTo>
                      <a:pt x="175" y="44"/>
                    </a:lnTo>
                    <a:lnTo>
                      <a:pt x="160" y="54"/>
                    </a:lnTo>
                    <a:lnTo>
                      <a:pt x="145" y="65"/>
                    </a:lnTo>
                    <a:lnTo>
                      <a:pt x="131" y="75"/>
                    </a:lnTo>
                    <a:lnTo>
                      <a:pt x="116" y="86"/>
                    </a:lnTo>
                    <a:lnTo>
                      <a:pt x="102" y="97"/>
                    </a:lnTo>
                    <a:lnTo>
                      <a:pt x="88" y="108"/>
                    </a:lnTo>
                    <a:lnTo>
                      <a:pt x="74" y="119"/>
                    </a:lnTo>
                    <a:lnTo>
                      <a:pt x="59" y="130"/>
                    </a:lnTo>
                    <a:lnTo>
                      <a:pt x="46" y="142"/>
                    </a:lnTo>
                    <a:lnTo>
                      <a:pt x="31" y="153"/>
                    </a:lnTo>
                    <a:lnTo>
                      <a:pt x="17" y="164"/>
                    </a:lnTo>
                    <a:lnTo>
                      <a:pt x="4" y="175"/>
                    </a:lnTo>
                    <a:lnTo>
                      <a:pt x="1" y="179"/>
                    </a:lnTo>
                    <a:lnTo>
                      <a:pt x="0" y="183"/>
                    </a:lnTo>
                    <a:lnTo>
                      <a:pt x="0" y="187"/>
                    </a:lnTo>
                    <a:lnTo>
                      <a:pt x="3" y="191"/>
                    </a:lnTo>
                    <a:lnTo>
                      <a:pt x="6" y="194"/>
                    </a:lnTo>
                    <a:lnTo>
                      <a:pt x="11" y="195"/>
                    </a:lnTo>
                    <a:lnTo>
                      <a:pt x="16" y="194"/>
                    </a:lnTo>
                    <a:lnTo>
                      <a:pt x="20" y="19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2601" name="Freeform 66"/>
              <p:cNvSpPr>
                <a:spLocks/>
              </p:cNvSpPr>
              <p:nvPr/>
            </p:nvSpPr>
            <p:spPr bwMode="auto">
              <a:xfrm>
                <a:off x="4686" y="1607"/>
                <a:ext cx="116" cy="92"/>
              </a:xfrm>
              <a:custGeom>
                <a:avLst/>
                <a:gdLst>
                  <a:gd name="T0" fmla="*/ 19 w 116"/>
                  <a:gd name="T1" fmla="*/ 90 h 92"/>
                  <a:gd name="T2" fmla="*/ 31 w 116"/>
                  <a:gd name="T3" fmla="*/ 82 h 92"/>
                  <a:gd name="T4" fmla="*/ 43 w 116"/>
                  <a:gd name="T5" fmla="*/ 73 h 92"/>
                  <a:gd name="T6" fmla="*/ 55 w 116"/>
                  <a:gd name="T7" fmla="*/ 65 h 92"/>
                  <a:gd name="T8" fmla="*/ 66 w 116"/>
                  <a:gd name="T9" fmla="*/ 55 h 92"/>
                  <a:gd name="T10" fmla="*/ 77 w 116"/>
                  <a:gd name="T11" fmla="*/ 47 h 92"/>
                  <a:gd name="T12" fmla="*/ 88 w 116"/>
                  <a:gd name="T13" fmla="*/ 37 h 92"/>
                  <a:gd name="T14" fmla="*/ 100 w 116"/>
                  <a:gd name="T15" fmla="*/ 29 h 92"/>
                  <a:gd name="T16" fmla="*/ 111 w 116"/>
                  <a:gd name="T17" fmla="*/ 20 h 92"/>
                  <a:gd name="T18" fmla="*/ 114 w 116"/>
                  <a:gd name="T19" fmla="*/ 16 h 92"/>
                  <a:gd name="T20" fmla="*/ 116 w 116"/>
                  <a:gd name="T21" fmla="*/ 12 h 92"/>
                  <a:gd name="T22" fmla="*/ 115 w 116"/>
                  <a:gd name="T23" fmla="*/ 7 h 92"/>
                  <a:gd name="T24" fmla="*/ 112 w 116"/>
                  <a:gd name="T25" fmla="*/ 4 h 92"/>
                  <a:gd name="T26" fmla="*/ 108 w 116"/>
                  <a:gd name="T27" fmla="*/ 0 h 92"/>
                  <a:gd name="T28" fmla="*/ 103 w 116"/>
                  <a:gd name="T29" fmla="*/ 0 h 92"/>
                  <a:gd name="T30" fmla="*/ 99 w 116"/>
                  <a:gd name="T31" fmla="*/ 0 h 92"/>
                  <a:gd name="T32" fmla="*/ 94 w 116"/>
                  <a:gd name="T33" fmla="*/ 2 h 92"/>
                  <a:gd name="T34" fmla="*/ 83 w 116"/>
                  <a:gd name="T35" fmla="*/ 10 h 92"/>
                  <a:gd name="T36" fmla="*/ 72 w 116"/>
                  <a:gd name="T37" fmla="*/ 19 h 92"/>
                  <a:gd name="T38" fmla="*/ 61 w 116"/>
                  <a:gd name="T39" fmla="*/ 29 h 92"/>
                  <a:gd name="T40" fmla="*/ 50 w 116"/>
                  <a:gd name="T41" fmla="*/ 37 h 92"/>
                  <a:gd name="T42" fmla="*/ 39 w 116"/>
                  <a:gd name="T43" fmla="*/ 46 h 92"/>
                  <a:gd name="T44" fmla="*/ 28 w 116"/>
                  <a:gd name="T45" fmla="*/ 55 h 92"/>
                  <a:gd name="T46" fmla="*/ 16 w 116"/>
                  <a:gd name="T47" fmla="*/ 64 h 92"/>
                  <a:gd name="T48" fmla="*/ 4 w 116"/>
                  <a:gd name="T49" fmla="*/ 71 h 92"/>
                  <a:gd name="T50" fmla="*/ 1 w 116"/>
                  <a:gd name="T51" fmla="*/ 74 h 92"/>
                  <a:gd name="T52" fmla="*/ 0 w 116"/>
                  <a:gd name="T53" fmla="*/ 78 h 92"/>
                  <a:gd name="T54" fmla="*/ 0 w 116"/>
                  <a:gd name="T55" fmla="*/ 83 h 92"/>
                  <a:gd name="T56" fmla="*/ 2 w 116"/>
                  <a:gd name="T57" fmla="*/ 87 h 92"/>
                  <a:gd name="T58" fmla="*/ 5 w 116"/>
                  <a:gd name="T59" fmla="*/ 90 h 92"/>
                  <a:gd name="T60" fmla="*/ 9 w 116"/>
                  <a:gd name="T61" fmla="*/ 92 h 92"/>
                  <a:gd name="T62" fmla="*/ 14 w 116"/>
                  <a:gd name="T63" fmla="*/ 92 h 92"/>
                  <a:gd name="T64" fmla="*/ 19 w 116"/>
                  <a:gd name="T65" fmla="*/ 90 h 92"/>
                  <a:gd name="T66" fmla="*/ 19 w 116"/>
                  <a:gd name="T67" fmla="*/ 90 h 92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16"/>
                  <a:gd name="T103" fmla="*/ 0 h 92"/>
                  <a:gd name="T104" fmla="*/ 116 w 116"/>
                  <a:gd name="T105" fmla="*/ 92 h 92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16" h="92">
                    <a:moveTo>
                      <a:pt x="19" y="90"/>
                    </a:moveTo>
                    <a:lnTo>
                      <a:pt x="31" y="82"/>
                    </a:lnTo>
                    <a:lnTo>
                      <a:pt x="43" y="73"/>
                    </a:lnTo>
                    <a:lnTo>
                      <a:pt x="55" y="65"/>
                    </a:lnTo>
                    <a:lnTo>
                      <a:pt x="66" y="55"/>
                    </a:lnTo>
                    <a:lnTo>
                      <a:pt x="77" y="47"/>
                    </a:lnTo>
                    <a:lnTo>
                      <a:pt x="88" y="37"/>
                    </a:lnTo>
                    <a:lnTo>
                      <a:pt x="100" y="29"/>
                    </a:lnTo>
                    <a:lnTo>
                      <a:pt x="111" y="20"/>
                    </a:lnTo>
                    <a:lnTo>
                      <a:pt x="114" y="16"/>
                    </a:lnTo>
                    <a:lnTo>
                      <a:pt x="116" y="12"/>
                    </a:lnTo>
                    <a:lnTo>
                      <a:pt x="115" y="7"/>
                    </a:lnTo>
                    <a:lnTo>
                      <a:pt x="112" y="4"/>
                    </a:lnTo>
                    <a:lnTo>
                      <a:pt x="108" y="0"/>
                    </a:lnTo>
                    <a:lnTo>
                      <a:pt x="103" y="0"/>
                    </a:lnTo>
                    <a:lnTo>
                      <a:pt x="99" y="0"/>
                    </a:lnTo>
                    <a:lnTo>
                      <a:pt x="94" y="2"/>
                    </a:lnTo>
                    <a:lnTo>
                      <a:pt x="83" y="10"/>
                    </a:lnTo>
                    <a:lnTo>
                      <a:pt x="72" y="19"/>
                    </a:lnTo>
                    <a:lnTo>
                      <a:pt x="61" y="29"/>
                    </a:lnTo>
                    <a:lnTo>
                      <a:pt x="50" y="37"/>
                    </a:lnTo>
                    <a:lnTo>
                      <a:pt x="39" y="46"/>
                    </a:lnTo>
                    <a:lnTo>
                      <a:pt x="28" y="55"/>
                    </a:lnTo>
                    <a:lnTo>
                      <a:pt x="16" y="64"/>
                    </a:lnTo>
                    <a:lnTo>
                      <a:pt x="4" y="71"/>
                    </a:lnTo>
                    <a:lnTo>
                      <a:pt x="1" y="74"/>
                    </a:lnTo>
                    <a:lnTo>
                      <a:pt x="0" y="78"/>
                    </a:lnTo>
                    <a:lnTo>
                      <a:pt x="0" y="83"/>
                    </a:lnTo>
                    <a:lnTo>
                      <a:pt x="2" y="87"/>
                    </a:lnTo>
                    <a:lnTo>
                      <a:pt x="5" y="90"/>
                    </a:lnTo>
                    <a:lnTo>
                      <a:pt x="9" y="92"/>
                    </a:lnTo>
                    <a:lnTo>
                      <a:pt x="14" y="92"/>
                    </a:lnTo>
                    <a:lnTo>
                      <a:pt x="19" y="9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</p:grpSp>
        <p:sp>
          <p:nvSpPr>
            <p:cNvPr id="22536" name="Rectangle 67"/>
            <p:cNvSpPr>
              <a:spLocks noChangeArrowheads="1"/>
            </p:cNvSpPr>
            <p:nvPr/>
          </p:nvSpPr>
          <p:spPr bwMode="auto">
            <a:xfrm>
              <a:off x="4315" y="1502"/>
              <a:ext cx="581" cy="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  <p:sp>
          <p:nvSpPr>
            <p:cNvPr id="22537" name="Rectangle 68"/>
            <p:cNvSpPr>
              <a:spLocks noChangeArrowheads="1"/>
            </p:cNvSpPr>
            <p:nvPr/>
          </p:nvSpPr>
          <p:spPr bwMode="auto">
            <a:xfrm>
              <a:off x="4497" y="1548"/>
              <a:ext cx="112" cy="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  <a:buClr>
                  <a:srgbClr val="CC3300"/>
                </a:buClr>
                <a:buFont typeface="Webdings" pitchFamily="18" charset="2"/>
                <a:buNone/>
              </a:pPr>
              <a:r>
                <a:rPr kumimoji="0" lang="en-US" altLang="zh-TW" sz="1300" b="1">
                  <a:solidFill>
                    <a:srgbClr val="003399"/>
                  </a:solidFill>
                  <a:latin typeface="Times New Roman" pitchFamily="18" charset="0"/>
                </a:rPr>
                <a:t>Edit</a:t>
              </a:r>
              <a:endParaRPr kumimoji="0" lang="en-US" altLang="zh-TW" sz="1200" b="1" i="1">
                <a:solidFill>
                  <a:schemeClr val="accent2"/>
                </a:solidFill>
                <a:latin typeface="Calibri" pitchFamily="34" charset="0"/>
              </a:endParaRPr>
            </a:p>
          </p:txBody>
        </p:sp>
        <p:sp>
          <p:nvSpPr>
            <p:cNvPr id="22538" name="Rectangle 69"/>
            <p:cNvSpPr>
              <a:spLocks noChangeArrowheads="1"/>
            </p:cNvSpPr>
            <p:nvPr/>
          </p:nvSpPr>
          <p:spPr bwMode="auto">
            <a:xfrm>
              <a:off x="4412" y="1674"/>
              <a:ext cx="246" cy="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  <a:buClr>
                  <a:srgbClr val="CC3300"/>
                </a:buClr>
                <a:buFont typeface="Webdings" pitchFamily="18" charset="2"/>
                <a:buNone/>
              </a:pPr>
              <a:r>
                <a:rPr kumimoji="0" lang="en-US" altLang="zh-TW" sz="1300" b="1" dirty="0" err="1" smtClean="0">
                  <a:solidFill>
                    <a:srgbClr val="003399"/>
                  </a:solidFill>
                  <a:latin typeface="Times New Roman" pitchFamily="18" charset="0"/>
                </a:rPr>
                <a:t>Rsume</a:t>
              </a:r>
              <a:endParaRPr kumimoji="0" lang="en-US" altLang="zh-TW" sz="1200" b="1" i="1" dirty="0">
                <a:solidFill>
                  <a:schemeClr val="accent2"/>
                </a:solidFill>
                <a:latin typeface="Calibri" pitchFamily="34" charset="0"/>
              </a:endParaRPr>
            </a:p>
          </p:txBody>
        </p:sp>
      </p:grpSp>
      <p:sp>
        <p:nvSpPr>
          <p:cNvPr id="75" name="Text Box 6"/>
          <p:cNvSpPr txBox="1">
            <a:spLocks noChangeArrowheads="1"/>
          </p:cNvSpPr>
          <p:nvPr/>
        </p:nvSpPr>
        <p:spPr bwMode="auto">
          <a:xfrm>
            <a:off x="928662" y="4429132"/>
            <a:ext cx="7286625" cy="123110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en-US" altLang="zh-TW" sz="2000" b="1" dirty="0" smtClean="0">
                <a:solidFill>
                  <a:srgbClr val="D60093"/>
                </a:solidFill>
                <a:latin typeface="Times New Roman" pitchFamily="18" charset="0"/>
                <a:ea typeface="+mn-ea"/>
              </a:rPr>
              <a:t>8. </a:t>
            </a:r>
            <a:r>
              <a:rPr kumimoji="0" lang="zh-TW" altLang="en-US" sz="2000" b="1" dirty="0" smtClean="0">
                <a:solidFill>
                  <a:srgbClr val="D60093"/>
                </a:solidFill>
                <a:latin typeface="Times New Roman" pitchFamily="18" charset="0"/>
                <a:ea typeface="+mn-ea"/>
              </a:rPr>
              <a:t>作品成果實體彙整</a:t>
            </a:r>
            <a:endParaRPr kumimoji="0" lang="zh-TW" altLang="en-US" sz="2000" b="1" dirty="0">
              <a:solidFill>
                <a:srgbClr val="D60093"/>
              </a:solidFill>
              <a:latin typeface="Times New Roman" pitchFamily="18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 smtClean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 smtClean="0">
                <a:latin typeface="Times New Roman" pitchFamily="18" charset="0"/>
                <a:ea typeface="+mn-ea"/>
              </a:rPr>
              <a:t> 依與職務之相關性與重要度進行篩選與編排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b="1" dirty="0">
                <a:latin typeface="Times New Roman" pitchFamily="18" charset="0"/>
                <a:ea typeface="+mn-ea"/>
              </a:rPr>
              <a:t>     </a:t>
            </a:r>
            <a:r>
              <a:rPr kumimoji="0" lang="en-US" altLang="zh-TW" b="1" dirty="0" smtClean="0">
                <a:latin typeface="Times New Roman" pitchFamily="18" charset="0"/>
                <a:ea typeface="+mn-ea"/>
              </a:rPr>
              <a:t>-</a:t>
            </a:r>
            <a:r>
              <a:rPr kumimoji="0" lang="zh-TW" altLang="en-US" b="1" dirty="0" smtClean="0">
                <a:latin typeface="Times New Roman" pitchFamily="18" charset="0"/>
                <a:ea typeface="+mn-ea"/>
              </a:rPr>
              <a:t> 圖片文字清晰易閱讀</a:t>
            </a:r>
            <a:endParaRPr kumimoji="0" lang="en-US" altLang="zh-TW" b="1" dirty="0">
              <a:latin typeface="Times New Roman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1"/>
          <p:cNvSpPr>
            <a:spLocks noChangeArrowheads="1"/>
          </p:cNvSpPr>
          <p:nvPr/>
        </p:nvSpPr>
        <p:spPr bwMode="auto">
          <a:xfrm>
            <a:off x="3286125" y="214313"/>
            <a:ext cx="2571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800" b="1">
                <a:solidFill>
                  <a:srgbClr val="A50021"/>
                </a:solidFill>
                <a:latin typeface="Calibri" pitchFamily="34" charset="0"/>
              </a:rPr>
              <a:t>自傳撰寫原則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2071688" y="1357313"/>
            <a:ext cx="5857875" cy="3911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補充履歷表不足之處</a:t>
            </a:r>
            <a:endParaRPr kumimoji="0" lang="en-US" altLang="zh-TW" sz="2400" b="1" dirty="0">
              <a:solidFill>
                <a:schemeClr val="tx2">
                  <a:lumMod val="75000"/>
                </a:schemeClr>
              </a:solidFill>
              <a:latin typeface="+mn-lt"/>
              <a:ea typeface="+mn-ea"/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掌握重點勿贅詞</a:t>
            </a:r>
            <a:endParaRPr kumimoji="0" lang="en-US" altLang="zh-TW" sz="2400" b="1" dirty="0">
              <a:solidFill>
                <a:schemeClr val="tx2">
                  <a:lumMod val="75000"/>
                </a:schemeClr>
              </a:solidFill>
              <a:latin typeface="+mn-lt"/>
              <a:ea typeface="+mn-ea"/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       客戶要看什麼</a:t>
            </a:r>
            <a:r>
              <a:rPr kumimoji="0" lang="en-US" altLang="zh-TW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?—</a:t>
            </a:r>
            <a:r>
              <a:rPr kumimoji="0" lang="zh-TW" alt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客戶導向</a:t>
            </a:r>
            <a:endParaRPr kumimoji="0" lang="en-US" altLang="zh-TW" sz="2400" b="1" dirty="0">
              <a:solidFill>
                <a:schemeClr val="tx2">
                  <a:lumMod val="75000"/>
                </a:schemeClr>
              </a:solidFill>
              <a:latin typeface="+mn-lt"/>
              <a:ea typeface="+mn-ea"/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作文能力的展現</a:t>
            </a:r>
            <a:endParaRPr kumimoji="0" lang="en-US" altLang="zh-TW" sz="2400" b="1" dirty="0">
              <a:solidFill>
                <a:schemeClr val="tx2">
                  <a:lumMod val="75000"/>
                </a:schemeClr>
              </a:solidFill>
              <a:latin typeface="+mn-lt"/>
              <a:ea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       </a:t>
            </a:r>
            <a:r>
              <a:rPr kumimoji="0" lang="zh-TW" alt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架構 </a:t>
            </a:r>
            <a:r>
              <a:rPr kumimoji="0" lang="en-US" altLang="zh-TW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/</a:t>
            </a:r>
            <a:r>
              <a:rPr kumimoji="0" lang="zh-TW" alt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 分類 </a:t>
            </a:r>
            <a:r>
              <a:rPr kumimoji="0" lang="en-US" altLang="zh-TW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/</a:t>
            </a:r>
            <a:r>
              <a:rPr kumimoji="0" lang="zh-TW" alt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 文筆 並重</a:t>
            </a:r>
            <a:endParaRPr kumimoji="0" lang="en-US" altLang="zh-TW" sz="24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  <a:ea typeface="+mn-ea"/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4"/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 避免採用重複內容及詞句</a:t>
            </a:r>
            <a:endParaRPr kumimoji="0" lang="en-US" altLang="zh-TW" sz="2400" b="1" dirty="0">
              <a:solidFill>
                <a:schemeClr val="tx2">
                  <a:lumMod val="75000"/>
                </a:schemeClr>
              </a:solidFill>
              <a:latin typeface="+mn-lt"/>
              <a:ea typeface="+mn-ea"/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4"/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 客觀正向的用字遣辭</a:t>
            </a:r>
            <a:r>
              <a:rPr kumimoji="0" lang="en-US" altLang="zh-TW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(</a:t>
            </a: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配合企業文化</a:t>
            </a:r>
            <a:r>
              <a:rPr kumimoji="0" lang="en-US" altLang="zh-TW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)</a:t>
            </a:r>
            <a:endParaRPr kumimoji="0" lang="zh-TW" altLang="en-US" b="1" dirty="0"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"/>
          <p:cNvSpPr>
            <a:spLocks noChangeArrowheads="1"/>
          </p:cNvSpPr>
          <p:nvPr/>
        </p:nvSpPr>
        <p:spPr bwMode="auto">
          <a:xfrm>
            <a:off x="928688" y="285750"/>
            <a:ext cx="742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zh-TW" altLang="en-US" b="1" dirty="0">
                <a:latin typeface="Calibri" pitchFamily="34" charset="0"/>
              </a:rPr>
              <a:t> </a:t>
            </a:r>
            <a:r>
              <a:rPr kumimoji="0" lang="zh-TW" altLang="en-US" sz="2800" b="1" dirty="0">
                <a:solidFill>
                  <a:srgbClr val="A50021"/>
                </a:solidFill>
                <a:latin typeface="Calibri" pitchFamily="34" charset="0"/>
              </a:rPr>
              <a:t>自傳</a:t>
            </a:r>
            <a:r>
              <a:rPr kumimoji="0" lang="zh-TW" altLang="en-US" sz="2800" b="1" dirty="0" smtClean="0">
                <a:solidFill>
                  <a:srgbClr val="A50021"/>
                </a:solidFill>
                <a:latin typeface="Calibri" pitchFamily="34" charset="0"/>
              </a:rPr>
              <a:t>綱要</a:t>
            </a:r>
            <a:endParaRPr kumimoji="0" lang="zh-TW" altLang="en-US" sz="2800" dirty="0">
              <a:solidFill>
                <a:srgbClr val="A50021"/>
              </a:solidFill>
              <a:latin typeface="Calibri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1691680" y="1340768"/>
            <a:ext cx="642940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應徵者基本資料</a:t>
            </a:r>
            <a:endParaRPr kumimoji="0" lang="en-US" altLang="zh-TW" sz="2400" b="1" dirty="0">
              <a:solidFill>
                <a:schemeClr val="tx2">
                  <a:lumMod val="75000"/>
                </a:schemeClr>
              </a:solidFill>
              <a:latin typeface="+mn-lt"/>
              <a:ea typeface="+mn-ea"/>
            </a:endParaRPr>
          </a:p>
          <a:p>
            <a:pPr marL="342900" indent="-3429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求職動機</a:t>
            </a:r>
            <a:endParaRPr kumimoji="0" lang="en-US" altLang="zh-TW" sz="2400" b="1" dirty="0">
              <a:solidFill>
                <a:schemeClr val="tx2">
                  <a:lumMod val="75000"/>
                </a:schemeClr>
              </a:solidFill>
              <a:latin typeface="+mn-lt"/>
              <a:ea typeface="+mn-ea"/>
            </a:endParaRPr>
          </a:p>
          <a:p>
            <a:pPr marL="342900" indent="-3429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生涯規劃</a:t>
            </a:r>
            <a:endParaRPr kumimoji="0" lang="en-US" altLang="zh-TW" sz="2400" b="1" dirty="0">
              <a:solidFill>
                <a:schemeClr val="tx2">
                  <a:lumMod val="75000"/>
                </a:schemeClr>
              </a:solidFill>
              <a:latin typeface="+mn-lt"/>
              <a:ea typeface="+mn-ea"/>
            </a:endParaRPr>
          </a:p>
          <a:p>
            <a:pPr marL="342900" indent="-3429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zh-TW" altLang="en-US" sz="24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補充說明履歷表之不足</a:t>
            </a:r>
            <a:r>
              <a:rPr kumimoji="0" lang="zh-TW" altLang="en-US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事項</a:t>
            </a:r>
            <a:endParaRPr lang="en-US" altLang="zh-TW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       -</a:t>
            </a:r>
            <a:r>
              <a:rPr kumimoji="0" lang="zh-TW" altLang="en-US" sz="2400" b="1" dirty="0" smtClean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</a:rPr>
              <a:t> 說明重要事蹟的過程</a:t>
            </a:r>
            <a:endParaRPr kumimoji="0" lang="en-US" altLang="zh-TW" sz="2400" b="1" dirty="0" smtClean="0">
              <a:solidFill>
                <a:schemeClr val="tx2">
                  <a:lumMod val="75000"/>
                </a:schemeClr>
              </a:solidFill>
              <a:latin typeface="+mn-lt"/>
              <a:ea typeface="+mn-ea"/>
            </a:endParaRPr>
          </a:p>
          <a:p>
            <a:pPr marL="342900" indent="-3429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b="1" dirty="0" smtClean="0">
                <a:solidFill>
                  <a:schemeClr val="tx2">
                    <a:lumMod val="75000"/>
                  </a:schemeClr>
                </a:solidFill>
              </a:rPr>
              <a:t>       </a:t>
            </a:r>
            <a:r>
              <a:rPr lang="en-US" altLang="zh-TW" sz="2400" b="1" dirty="0" smtClean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zh-TW" altLang="en-US" sz="2400" b="1" dirty="0" smtClean="0">
                <a:solidFill>
                  <a:schemeClr val="tx2">
                    <a:lumMod val="75000"/>
                  </a:schemeClr>
                </a:solidFill>
              </a:rPr>
              <a:t>說明自我學習成長的計畫與過程</a:t>
            </a:r>
            <a:endParaRPr kumimoji="0" lang="zh-TW" altLang="en-US" sz="2400" b="1" dirty="0">
              <a:solidFill>
                <a:schemeClr val="tx2">
                  <a:lumMod val="75000"/>
                </a:schemeClr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2800" b="1" dirty="0" smtClean="0">
                <a:solidFill>
                  <a:srgbClr val="A50021"/>
                </a:solidFill>
                <a:latin typeface="+mj-ea"/>
              </a:rPr>
              <a:t>面試的目的 </a:t>
            </a:r>
            <a:endParaRPr lang="zh-TW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71500" y="1785938"/>
            <a:ext cx="3686175" cy="452596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457200" indent="-457200" eaLnBrk="1" fontAlgn="auto" hangingPunct="1"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lang="zh-TW" altLang="en-US" sz="2000" b="1" dirty="0" smtClean="0">
                <a:latin typeface="新細明體" charset="-120"/>
              </a:rPr>
              <a:t>蒐集 、 評估應徵者</a:t>
            </a:r>
            <a:r>
              <a:rPr lang="zh-TW" altLang="en-US" sz="2000" b="1" dirty="0" smtClean="0">
                <a:solidFill>
                  <a:srgbClr val="7030A0"/>
                </a:solidFill>
                <a:latin typeface="新細明體" charset="-120"/>
              </a:rPr>
              <a:t>職能條件</a:t>
            </a:r>
            <a:r>
              <a:rPr lang="zh-TW" altLang="en-US" sz="2000" b="1" dirty="0" smtClean="0">
                <a:latin typeface="新細明體" charset="-120"/>
              </a:rPr>
              <a:t>是否符合職務之需要。</a:t>
            </a:r>
            <a:endParaRPr lang="en-US" altLang="zh-TW" sz="2000" b="1" dirty="0" smtClean="0">
              <a:latin typeface="新細明體" charset="-120"/>
            </a:endParaRPr>
          </a:p>
          <a:p>
            <a:pPr marL="457200" indent="-457200" eaLnBrk="1" fontAlgn="auto" hangingPunct="1"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endParaRPr lang="en-US" altLang="zh-TW" sz="2000" b="1" dirty="0" smtClean="0">
              <a:solidFill>
                <a:srgbClr val="FF00FF"/>
              </a:solidFill>
              <a:latin typeface="新細明體" charset="-120"/>
            </a:endParaRPr>
          </a:p>
          <a:p>
            <a:pPr marL="457200" indent="-457200" eaLnBrk="1" fontAlgn="auto" hangingPunct="1"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lang="zh-TW" altLang="en-US" sz="2000" b="1" dirty="0" smtClean="0">
                <a:latin typeface="新細明體" charset="-120"/>
              </a:rPr>
              <a:t>了解應徵者的</a:t>
            </a:r>
            <a:r>
              <a:rPr lang="zh-TW" altLang="en-US" sz="2000" b="1" dirty="0" smtClean="0">
                <a:solidFill>
                  <a:srgbClr val="7030A0"/>
                </a:solidFill>
                <a:latin typeface="新細明體" charset="-120"/>
              </a:rPr>
              <a:t>求職動機</a:t>
            </a:r>
            <a:r>
              <a:rPr lang="zh-TW" altLang="en-US" sz="2000" b="1" dirty="0" smtClean="0">
                <a:solidFill>
                  <a:schemeClr val="tx1"/>
                </a:solidFill>
                <a:latin typeface="新細明體" charset="-120"/>
              </a:rPr>
              <a:t>與</a:t>
            </a:r>
            <a:r>
              <a:rPr lang="zh-TW" altLang="en-US" sz="2000" b="1" dirty="0" smtClean="0">
                <a:solidFill>
                  <a:srgbClr val="7030A0"/>
                </a:solidFill>
                <a:latin typeface="新細明體" charset="-120"/>
              </a:rPr>
              <a:t>意願</a:t>
            </a:r>
            <a:r>
              <a:rPr lang="zh-TW" altLang="en-US" sz="2000" b="1" dirty="0" smtClean="0">
                <a:latin typeface="新細明體" charset="-120"/>
              </a:rPr>
              <a:t>，及對</a:t>
            </a:r>
            <a:r>
              <a:rPr lang="zh-TW" altLang="en-US" sz="2000" b="1" dirty="0" smtClean="0">
                <a:solidFill>
                  <a:srgbClr val="7030A0"/>
                </a:solidFill>
                <a:latin typeface="新細明體" charset="-120"/>
              </a:rPr>
              <a:t>企業文化</a:t>
            </a:r>
            <a:r>
              <a:rPr lang="zh-TW" altLang="en-US" sz="2000" b="1" dirty="0" smtClean="0">
                <a:solidFill>
                  <a:schemeClr val="tx1"/>
                </a:solidFill>
                <a:latin typeface="新細明體" charset="-120"/>
              </a:rPr>
              <a:t>與</a:t>
            </a:r>
            <a:r>
              <a:rPr lang="zh-TW" altLang="en-US" sz="2000" b="1" dirty="0" smtClean="0">
                <a:solidFill>
                  <a:srgbClr val="7030A0"/>
                </a:solidFill>
                <a:latin typeface="新細明體" charset="-120"/>
              </a:rPr>
              <a:t>環境</a:t>
            </a:r>
            <a:r>
              <a:rPr lang="zh-TW" altLang="en-US" sz="2000" b="1" dirty="0" smtClean="0">
                <a:latin typeface="新細明體" charset="-120"/>
              </a:rPr>
              <a:t>的適合度。</a:t>
            </a:r>
            <a:endParaRPr lang="en-US" altLang="zh-TW" sz="2000" b="1" dirty="0" smtClean="0">
              <a:latin typeface="新細明體" charset="-120"/>
            </a:endParaRPr>
          </a:p>
          <a:p>
            <a:pPr marL="457200" indent="-457200" eaLnBrk="1" fontAlgn="auto" hangingPunct="1"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endParaRPr lang="en-US" altLang="zh-TW" sz="2000" b="1" dirty="0" smtClean="0">
              <a:latin typeface="新細明體" charset="-120"/>
            </a:endParaRPr>
          </a:p>
          <a:p>
            <a:pPr marL="457200" indent="-457200" eaLnBrk="1" fontAlgn="auto" hangingPunct="1"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lang="zh-TW" altLang="en-US" sz="2000" b="1" dirty="0" smtClean="0">
                <a:latin typeface="新細明體" charset="-120"/>
              </a:rPr>
              <a:t>提供應有的企業資訊以幫助應徵者了解</a:t>
            </a:r>
            <a:r>
              <a:rPr lang="zh-TW" altLang="en-US" sz="2000" b="1" dirty="0" smtClean="0">
                <a:solidFill>
                  <a:srgbClr val="7030A0"/>
                </a:solidFill>
                <a:latin typeface="新細明體" charset="-120"/>
              </a:rPr>
              <a:t>工作</a:t>
            </a:r>
            <a:r>
              <a:rPr lang="zh-TW" altLang="en-US" sz="2000" b="1" dirty="0" smtClean="0">
                <a:solidFill>
                  <a:srgbClr val="FF00FF"/>
                </a:solidFill>
                <a:latin typeface="新細明體" charset="-120"/>
              </a:rPr>
              <a:t> </a:t>
            </a:r>
            <a:r>
              <a:rPr lang="zh-TW" altLang="en-US" sz="2000" b="1" dirty="0" smtClean="0">
                <a:latin typeface="新細明體" charset="-120"/>
              </a:rPr>
              <a:t>與 </a:t>
            </a:r>
            <a:r>
              <a:rPr lang="zh-TW" altLang="en-US" sz="2000" b="1" dirty="0" smtClean="0">
                <a:solidFill>
                  <a:srgbClr val="7030A0"/>
                </a:solidFill>
                <a:latin typeface="新細明體" charset="-120"/>
              </a:rPr>
              <a:t>公司</a:t>
            </a:r>
            <a:r>
              <a:rPr lang="zh-TW" altLang="en-US" sz="2000" b="1" dirty="0" smtClean="0">
                <a:latin typeface="新細明體" charset="-120"/>
              </a:rPr>
              <a:t>的現況與發展</a:t>
            </a:r>
            <a:r>
              <a:rPr lang="zh-TW" altLang="en-US" sz="2000" b="1" dirty="0" smtClean="0"/>
              <a:t>，</a:t>
            </a:r>
            <a:r>
              <a:rPr lang="zh-TW" altLang="en-US" sz="2000" b="1" dirty="0" smtClean="0">
                <a:latin typeface="新細明體" charset="-120"/>
              </a:rPr>
              <a:t>作為其求職的考量依據。 </a:t>
            </a:r>
            <a:endParaRPr lang="zh-TW" altLang="en-US" sz="2000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4929190" y="1142984"/>
            <a:ext cx="3643338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應  徵  者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571472" y="1142984"/>
            <a:ext cx="3643338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企  業 </a:t>
            </a: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4929188" y="1714500"/>
            <a:ext cx="3686175" cy="45259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kumimoji="0" lang="zh-TW" altLang="en-US" sz="2000" b="1" dirty="0">
                <a:latin typeface="新細明體" charset="-120"/>
              </a:rPr>
              <a:t>蒐集、評估職務之</a:t>
            </a:r>
            <a:r>
              <a:rPr kumimoji="0" lang="zh-TW" altLang="en-US" sz="2000" b="1" dirty="0">
                <a:solidFill>
                  <a:srgbClr val="7030A0"/>
                </a:solidFill>
                <a:latin typeface="新細明體" charset="-120"/>
              </a:rPr>
              <a:t>工作職責</a:t>
            </a:r>
            <a:r>
              <a:rPr kumimoji="0" lang="zh-TW" altLang="en-US" sz="2000" b="1" dirty="0">
                <a:solidFill>
                  <a:schemeClr val="tx1"/>
                </a:solidFill>
                <a:latin typeface="新細明體" charset="-120"/>
              </a:rPr>
              <a:t>、</a:t>
            </a:r>
            <a:r>
              <a:rPr kumimoji="0" lang="zh-TW" altLang="en-US" sz="2000" b="1" dirty="0">
                <a:solidFill>
                  <a:srgbClr val="7030A0"/>
                </a:solidFill>
                <a:latin typeface="新細明體" charset="-120"/>
              </a:rPr>
              <a:t>該職位之組織關係</a:t>
            </a:r>
            <a:r>
              <a:rPr kumimoji="0" lang="zh-TW" altLang="en-US" sz="2000" b="1" dirty="0">
                <a:solidFill>
                  <a:schemeClr val="tx1"/>
                </a:solidFill>
                <a:latin typeface="新細明體" charset="-120"/>
              </a:rPr>
              <a:t>、</a:t>
            </a:r>
            <a:r>
              <a:rPr kumimoji="0" lang="zh-TW" altLang="en-US" sz="2000" b="1" dirty="0">
                <a:solidFill>
                  <a:srgbClr val="7030A0"/>
                </a:solidFill>
                <a:latin typeface="新細明體" charset="-120"/>
              </a:rPr>
              <a:t>未來發展</a:t>
            </a:r>
            <a:r>
              <a:rPr kumimoji="0" lang="zh-TW" altLang="en-US" sz="2000" b="1" dirty="0">
                <a:solidFill>
                  <a:schemeClr val="tx1"/>
                </a:solidFill>
                <a:latin typeface="新細明體" charset="-120"/>
              </a:rPr>
              <a:t>、</a:t>
            </a:r>
            <a:r>
              <a:rPr kumimoji="0" lang="zh-TW" altLang="en-US" sz="2000" b="1" dirty="0">
                <a:solidFill>
                  <a:srgbClr val="7030A0"/>
                </a:solidFill>
                <a:latin typeface="新細明體" charset="-120"/>
              </a:rPr>
              <a:t>薪資福利</a:t>
            </a:r>
            <a:r>
              <a:rPr kumimoji="0" lang="zh-TW" altLang="en-US" sz="2000" b="1" dirty="0">
                <a:latin typeface="新細明體" charset="-120"/>
              </a:rPr>
              <a:t>等是否符合個人期待。</a:t>
            </a:r>
            <a:endParaRPr kumimoji="0" lang="en-US" altLang="zh-TW" sz="2000" b="1" dirty="0">
              <a:latin typeface="新細明體" charset="-120"/>
            </a:endParaRP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endParaRPr kumimoji="0" lang="en-US" altLang="zh-TW" sz="2000" b="1" dirty="0">
              <a:latin typeface="新細明體" charset="-120"/>
            </a:endParaRP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kumimoji="0" lang="zh-TW" altLang="en-US" sz="2000" b="1" dirty="0">
                <a:latin typeface="新細明體" charset="-120"/>
              </a:rPr>
              <a:t>了解企業之</a:t>
            </a:r>
            <a:r>
              <a:rPr kumimoji="0" lang="zh-TW" altLang="en-US" sz="2000" b="1" dirty="0">
                <a:solidFill>
                  <a:srgbClr val="7030A0"/>
                </a:solidFill>
                <a:latin typeface="新細明體" charset="-120"/>
              </a:rPr>
              <a:t>組織架構</a:t>
            </a:r>
            <a:r>
              <a:rPr kumimoji="0" lang="zh-TW" altLang="en-US" sz="2000" b="1" dirty="0">
                <a:solidFill>
                  <a:schemeClr val="tx1"/>
                </a:solidFill>
                <a:latin typeface="新細明體" charset="-120"/>
              </a:rPr>
              <a:t>、</a:t>
            </a:r>
            <a:r>
              <a:rPr kumimoji="0" lang="zh-TW" altLang="en-US" sz="2000" b="1" dirty="0">
                <a:solidFill>
                  <a:srgbClr val="7030A0"/>
                </a:solidFill>
                <a:latin typeface="新細明體" charset="-120"/>
              </a:rPr>
              <a:t>經營現況</a:t>
            </a:r>
            <a:r>
              <a:rPr kumimoji="0" lang="zh-TW" altLang="en-US" sz="2000" b="1" dirty="0">
                <a:solidFill>
                  <a:schemeClr val="tx1"/>
                </a:solidFill>
                <a:latin typeface="新細明體" charset="-120"/>
              </a:rPr>
              <a:t>、</a:t>
            </a:r>
            <a:r>
              <a:rPr kumimoji="0" lang="zh-TW" altLang="en-US" sz="2000" b="1" dirty="0">
                <a:solidFill>
                  <a:srgbClr val="7030A0"/>
                </a:solidFill>
                <a:latin typeface="新細明體" charset="-120"/>
              </a:rPr>
              <a:t>企業文化</a:t>
            </a:r>
            <a:r>
              <a:rPr kumimoji="0" lang="zh-TW" altLang="en-US" sz="2000" b="1" dirty="0">
                <a:solidFill>
                  <a:schemeClr val="tx1"/>
                </a:solidFill>
                <a:latin typeface="新細明體" charset="-120"/>
              </a:rPr>
              <a:t>與</a:t>
            </a:r>
            <a:r>
              <a:rPr kumimoji="0" lang="zh-TW" altLang="en-US" sz="2000" b="1" dirty="0">
                <a:solidFill>
                  <a:srgbClr val="7030A0"/>
                </a:solidFill>
                <a:latin typeface="新細明體" charset="-120"/>
              </a:rPr>
              <a:t>未來願景</a:t>
            </a:r>
            <a:r>
              <a:rPr kumimoji="0" lang="zh-TW" altLang="en-US" sz="2000" b="1" dirty="0">
                <a:latin typeface="新細明體" charset="-120"/>
              </a:rPr>
              <a:t>。</a:t>
            </a:r>
            <a:endParaRPr kumimoji="0" lang="en-US" altLang="zh-TW" sz="2000" b="1" dirty="0">
              <a:latin typeface="新細明體" charset="-120"/>
            </a:endParaRP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endParaRPr kumimoji="0" lang="en-US" altLang="zh-TW" sz="2000" b="1" dirty="0">
              <a:solidFill>
                <a:srgbClr val="FF00FF"/>
              </a:solidFill>
              <a:latin typeface="新細明體" charset="-120"/>
            </a:endParaRP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kumimoji="0" lang="zh-TW" altLang="en-US" sz="2000" b="1" dirty="0">
                <a:latin typeface="新細明體" charset="-120"/>
              </a:rPr>
              <a:t>充分提供</a:t>
            </a:r>
            <a:r>
              <a:rPr kumimoji="0" lang="zh-TW" altLang="en-US" sz="2000" b="1" dirty="0">
                <a:solidFill>
                  <a:srgbClr val="7030A0"/>
                </a:solidFill>
                <a:latin typeface="新細明體" charset="-120"/>
              </a:rPr>
              <a:t>真實具體之個人資訊</a:t>
            </a:r>
            <a:r>
              <a:rPr kumimoji="0" lang="zh-TW" altLang="en-US" sz="2000" b="1" dirty="0">
                <a:latin typeface="新細明體" charset="-120"/>
              </a:rPr>
              <a:t>以幫助企業進行客觀的人才招募評量。</a:t>
            </a:r>
            <a:endParaRPr kumimoji="0" lang="en-US" altLang="zh-TW" sz="2000" b="1" dirty="0">
              <a:latin typeface="新細明體" charset="-120"/>
            </a:endParaRP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endParaRPr kumimoji="0" lang="en-US" altLang="zh-TW" sz="2000" b="1" dirty="0">
              <a:latin typeface="新細明體" charset="-120"/>
            </a:endParaRP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kumimoji="0" lang="zh-TW" altLang="en-US" sz="2000" b="1" dirty="0">
                <a:latin typeface="新細明體" charset="-120"/>
              </a:rPr>
              <a:t>掌握企業需求，進行</a:t>
            </a:r>
            <a:r>
              <a:rPr kumimoji="0" lang="zh-TW" altLang="en-US" sz="2000" b="1" dirty="0">
                <a:solidFill>
                  <a:srgbClr val="7030A0"/>
                </a:solidFill>
                <a:latin typeface="新細明體" charset="-120"/>
              </a:rPr>
              <a:t>個人職場行銷</a:t>
            </a:r>
            <a:r>
              <a:rPr kumimoji="0" lang="zh-TW" altLang="en-US" sz="2000" b="1" dirty="0">
                <a:solidFill>
                  <a:schemeClr val="tx1"/>
                </a:solidFill>
                <a:latin typeface="新細明體" charset="-120"/>
              </a:rPr>
              <a:t>。 </a:t>
            </a:r>
            <a:endParaRPr kumimoji="0" lang="zh-TW" altLang="en-US" sz="2000" b="1" dirty="0">
              <a:solidFill>
                <a:schemeClr val="tx1"/>
              </a:solidFill>
            </a:endParaRPr>
          </a:p>
        </p:txBody>
      </p:sp>
      <p:pic>
        <p:nvPicPr>
          <p:cNvPr id="8" name="Picture 5" descr="http://www.tt1069.com/uc/data/avatar/000/45/90/71_avatar_middl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45224"/>
            <a:ext cx="2160240" cy="126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AutoShape 2"/>
          <p:cNvSpPr>
            <a:spLocks noChangeArrowheads="1"/>
          </p:cNvSpPr>
          <p:nvPr/>
        </p:nvSpPr>
        <p:spPr bwMode="auto">
          <a:xfrm>
            <a:off x="366713" y="1557338"/>
            <a:ext cx="792162" cy="33115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99CC00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sz="3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面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sz="3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談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sz="3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三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sz="3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階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zh-TW" altLang="en-US" sz="3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段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>
          <a:xfrm>
            <a:off x="428625" y="0"/>
            <a:ext cx="8229600" cy="976313"/>
          </a:xfrm>
        </p:spPr>
        <p:txBody>
          <a:bodyPr/>
          <a:lstStyle/>
          <a:p>
            <a:pPr eaLnBrk="1" hangingPunct="1"/>
            <a:r>
              <a:rPr lang="zh-TW" altLang="en-US" sz="2800" b="1" dirty="0" smtClean="0">
                <a:solidFill>
                  <a:srgbClr val="990000"/>
                </a:solidFill>
                <a:latin typeface="+mj-ea"/>
                <a:cs typeface="超研澤粗魏碑"/>
              </a:rPr>
              <a:t>企業面談進行程序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39813" y="2332038"/>
            <a:ext cx="7993062" cy="1427162"/>
            <a:chOff x="431" y="1461"/>
            <a:chExt cx="5035" cy="899"/>
          </a:xfrm>
        </p:grpSpPr>
        <p:sp>
          <p:nvSpPr>
            <p:cNvPr id="57349" name="AutoShape 5"/>
            <p:cNvSpPr>
              <a:spLocks noChangeArrowheads="1"/>
            </p:cNvSpPr>
            <p:nvPr/>
          </p:nvSpPr>
          <p:spPr bwMode="auto">
            <a:xfrm>
              <a:off x="1480" y="2084"/>
              <a:ext cx="2903" cy="272"/>
            </a:xfrm>
            <a:prstGeom prst="flowChartAlternateProcess">
              <a:avLst/>
            </a:prstGeom>
            <a:solidFill>
              <a:schemeClr val="bg1"/>
            </a:solidFill>
            <a:ln w="28575">
              <a:solidFill>
                <a:srgbClr val="0000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marL="457200" indent="-457200" algn="ctr" fontAlgn="auto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None/>
                <a:defRPr/>
              </a:pPr>
              <a:r>
                <a:rPr kumimoji="0" lang="zh-TW" altLang="en-US" sz="1600" b="1">
                  <a:latin typeface="新細明體" charset="-120"/>
                  <a:ea typeface="+mn-ea"/>
                </a:rPr>
                <a:t>審慎的澄清並評估各項自應徵者蒐集而來的訊息</a:t>
              </a:r>
            </a:p>
          </p:txBody>
        </p:sp>
        <p:sp>
          <p:nvSpPr>
            <p:cNvPr id="28704" name="Line 6"/>
            <p:cNvSpPr>
              <a:spLocks noChangeShapeType="1"/>
            </p:cNvSpPr>
            <p:nvPr/>
          </p:nvSpPr>
          <p:spPr bwMode="auto">
            <a:xfrm>
              <a:off x="2817" y="1461"/>
              <a:ext cx="0" cy="227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57351" name="AutoShape 7"/>
            <p:cNvSpPr>
              <a:spLocks noChangeArrowheads="1"/>
            </p:cNvSpPr>
            <p:nvPr/>
          </p:nvSpPr>
          <p:spPr bwMode="auto">
            <a:xfrm>
              <a:off x="1480" y="1694"/>
              <a:ext cx="2903" cy="272"/>
            </a:xfrm>
            <a:prstGeom prst="flowChartAlternateProcess">
              <a:avLst/>
            </a:prstGeom>
            <a:solidFill>
              <a:schemeClr val="bg1"/>
            </a:solidFill>
            <a:ln w="28575">
              <a:solidFill>
                <a:srgbClr val="0000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marL="457200" indent="-457200" algn="ctr" fontAlgn="auto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None/>
                <a:defRPr/>
              </a:pPr>
              <a:r>
                <a:rPr kumimoji="0" lang="zh-TW" altLang="en-US" sz="1600" b="1">
                  <a:latin typeface="新細明體" charset="-120"/>
                  <a:ea typeface="+mn-ea"/>
                </a:rPr>
                <a:t>依實際工作需要詢問應徵者各項相關問題</a:t>
              </a:r>
            </a:p>
          </p:txBody>
        </p:sp>
        <p:sp>
          <p:nvSpPr>
            <p:cNvPr id="28706" name="AutoShape 8"/>
            <p:cNvSpPr>
              <a:spLocks noChangeArrowheads="1"/>
            </p:cNvSpPr>
            <p:nvPr/>
          </p:nvSpPr>
          <p:spPr bwMode="auto">
            <a:xfrm>
              <a:off x="4558" y="1888"/>
              <a:ext cx="408" cy="227"/>
            </a:xfrm>
            <a:prstGeom prst="flowChartAlternateProcess">
              <a:avLst/>
            </a:prstGeom>
            <a:solidFill>
              <a:schemeClr val="bg1"/>
            </a:solidFill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457200" indent="-457200" algn="ctr">
                <a:buFont typeface="Wingdings" pitchFamily="2" charset="2"/>
                <a:buNone/>
              </a:pPr>
              <a:endParaRPr kumimoji="0" lang="en-US" altLang="zh-TW" sz="1600" b="1">
                <a:solidFill>
                  <a:schemeClr val="bg2"/>
                </a:solidFill>
                <a:latin typeface="新細明體" pitchFamily="18" charset="-120"/>
              </a:endParaRPr>
            </a:p>
            <a:p>
              <a:pPr marL="457200" indent="-457200" algn="ctr">
                <a:buFont typeface="Wingdings" pitchFamily="2" charset="2"/>
                <a:buNone/>
              </a:pPr>
              <a:r>
                <a:rPr kumimoji="0" lang="en-US" altLang="zh-TW" sz="1400" b="1">
                  <a:solidFill>
                    <a:srgbClr val="5F5F5F"/>
                  </a:solidFill>
                  <a:latin typeface="新細明體" pitchFamily="18" charset="-120"/>
                </a:rPr>
                <a:t>15</a:t>
              </a:r>
            </a:p>
            <a:p>
              <a:pPr marL="457200" indent="-457200" algn="ctr">
                <a:buFont typeface="Wingdings" pitchFamily="2" charset="2"/>
                <a:buNone/>
              </a:pPr>
              <a:r>
                <a:rPr kumimoji="0" lang="zh-TW" altLang="en-US" sz="1400" b="1">
                  <a:solidFill>
                    <a:srgbClr val="5F5F5F"/>
                  </a:solidFill>
                  <a:latin typeface="新細明體" pitchFamily="18" charset="-120"/>
                </a:rPr>
                <a:t>分鐘</a:t>
              </a:r>
            </a:p>
            <a:p>
              <a:pPr marL="457200" indent="-457200" algn="ctr">
                <a:buFont typeface="Wingdings" pitchFamily="2" charset="2"/>
                <a:buNone/>
              </a:pPr>
              <a:endParaRPr kumimoji="0" lang="en-US" altLang="zh-TW" sz="1400" b="1">
                <a:solidFill>
                  <a:srgbClr val="5F5F5F"/>
                </a:solidFill>
                <a:latin typeface="新細明體" pitchFamily="18" charset="-120"/>
              </a:endParaRPr>
            </a:p>
          </p:txBody>
        </p:sp>
        <p:sp>
          <p:nvSpPr>
            <p:cNvPr id="28707" name="AutoShape 9"/>
            <p:cNvSpPr>
              <a:spLocks noChangeArrowheads="1"/>
            </p:cNvSpPr>
            <p:nvPr/>
          </p:nvSpPr>
          <p:spPr bwMode="auto">
            <a:xfrm>
              <a:off x="5148" y="1888"/>
              <a:ext cx="318" cy="227"/>
            </a:xfrm>
            <a:prstGeom prst="flowChartAlternateProcess">
              <a:avLst/>
            </a:prstGeom>
            <a:solidFill>
              <a:schemeClr val="bg1"/>
            </a:solidFill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457200" indent="-457200" algn="ctr">
                <a:buFont typeface="Wingdings" pitchFamily="2" charset="2"/>
                <a:buNone/>
              </a:pPr>
              <a:endParaRPr kumimoji="0" lang="en-US" altLang="zh-TW" sz="1600" b="1">
                <a:solidFill>
                  <a:srgbClr val="000066"/>
                </a:solidFill>
                <a:latin typeface="新細明體" pitchFamily="18" charset="-120"/>
              </a:endParaRPr>
            </a:p>
            <a:p>
              <a:pPr marL="457200" indent="-457200" algn="ctr">
                <a:buFont typeface="Wingdings" pitchFamily="2" charset="2"/>
                <a:buNone/>
              </a:pPr>
              <a:r>
                <a:rPr kumimoji="0" lang="en-US" altLang="zh-TW" sz="1400" b="1">
                  <a:solidFill>
                    <a:srgbClr val="5F5F5F"/>
                  </a:solidFill>
                  <a:latin typeface="新細明體" pitchFamily="18" charset="-120"/>
                </a:rPr>
                <a:t>30</a:t>
              </a:r>
            </a:p>
            <a:p>
              <a:pPr marL="457200" indent="-457200" algn="ctr">
                <a:buFont typeface="Wingdings" pitchFamily="2" charset="2"/>
                <a:buNone/>
              </a:pPr>
              <a:r>
                <a:rPr kumimoji="0" lang="zh-TW" altLang="en-US" sz="1400" b="1">
                  <a:solidFill>
                    <a:srgbClr val="5F5F5F"/>
                  </a:solidFill>
                  <a:latin typeface="新細明體" pitchFamily="18" charset="-120"/>
                </a:rPr>
                <a:t>分鐘</a:t>
              </a:r>
            </a:p>
            <a:p>
              <a:pPr marL="457200" indent="-457200" algn="ctr">
                <a:buFont typeface="Wingdings" pitchFamily="2" charset="2"/>
                <a:buNone/>
              </a:pPr>
              <a:endParaRPr kumimoji="0" lang="en-US" altLang="zh-TW" sz="1600" b="1">
                <a:solidFill>
                  <a:srgbClr val="5F5F5F"/>
                </a:solidFill>
                <a:latin typeface="新細明體" pitchFamily="18" charset="-120"/>
              </a:endParaRPr>
            </a:p>
          </p:txBody>
        </p:sp>
        <p:sp>
          <p:nvSpPr>
            <p:cNvPr id="28708" name="Line 10"/>
            <p:cNvSpPr>
              <a:spLocks noChangeShapeType="1"/>
            </p:cNvSpPr>
            <p:nvPr/>
          </p:nvSpPr>
          <p:spPr bwMode="auto">
            <a:xfrm>
              <a:off x="2817" y="1960"/>
              <a:ext cx="0" cy="136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57355" name="AutoShape 11"/>
            <p:cNvSpPr>
              <a:spLocks noChangeArrowheads="1"/>
            </p:cNvSpPr>
            <p:nvPr/>
          </p:nvSpPr>
          <p:spPr bwMode="auto">
            <a:xfrm>
              <a:off x="431" y="1680"/>
              <a:ext cx="862" cy="680"/>
            </a:xfrm>
            <a:prstGeom prst="flowChartOffpageConnector">
              <a:avLst/>
            </a:prstGeom>
            <a:solidFill>
              <a:srgbClr val="0000FF"/>
            </a:solidFill>
            <a:ln w="15875">
              <a:solidFill>
                <a:srgbClr val="0000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None/>
                <a:defRPr/>
              </a:pPr>
              <a:r>
                <a:rPr kumimoji="0" lang="zh-TW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rPr>
                <a:t>面談進行中</a:t>
              </a: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1066800" y="3765550"/>
            <a:ext cx="7977188" cy="1476375"/>
            <a:chOff x="440" y="2364"/>
            <a:chExt cx="5025" cy="930"/>
          </a:xfrm>
        </p:grpSpPr>
        <p:sp>
          <p:nvSpPr>
            <p:cNvPr id="28696" name="Line 13"/>
            <p:cNvSpPr>
              <a:spLocks noChangeShapeType="1"/>
            </p:cNvSpPr>
            <p:nvPr/>
          </p:nvSpPr>
          <p:spPr bwMode="auto">
            <a:xfrm>
              <a:off x="2832" y="2364"/>
              <a:ext cx="3" cy="25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57358" name="AutoShape 14"/>
            <p:cNvSpPr>
              <a:spLocks noChangeArrowheads="1"/>
            </p:cNvSpPr>
            <p:nvPr/>
          </p:nvSpPr>
          <p:spPr bwMode="auto">
            <a:xfrm>
              <a:off x="1474" y="2614"/>
              <a:ext cx="2903" cy="272"/>
            </a:xfrm>
            <a:prstGeom prst="flowChartAlternateProcess">
              <a:avLst/>
            </a:prstGeom>
            <a:solidFill>
              <a:schemeClr val="bg1"/>
            </a:solidFill>
            <a:ln w="28575">
              <a:solidFill>
                <a:srgbClr val="3366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marL="457200" indent="-457200" algn="ctr" fontAlgn="auto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None/>
                <a:defRPr/>
              </a:pPr>
              <a:r>
                <a:rPr kumimoji="0" lang="zh-TW" altLang="en-US" sz="1600" b="1">
                  <a:latin typeface="新細明體" charset="-120"/>
                  <a:ea typeface="+mn-ea"/>
                </a:rPr>
                <a:t>再次確定是否有任何訊息遺漏並鼓勵應徵者發問</a:t>
              </a:r>
            </a:p>
          </p:txBody>
        </p:sp>
        <p:sp>
          <p:nvSpPr>
            <p:cNvPr id="57359" name="AutoShape 15"/>
            <p:cNvSpPr>
              <a:spLocks noChangeArrowheads="1"/>
            </p:cNvSpPr>
            <p:nvPr/>
          </p:nvSpPr>
          <p:spPr bwMode="auto">
            <a:xfrm>
              <a:off x="1474" y="3022"/>
              <a:ext cx="2903" cy="272"/>
            </a:xfrm>
            <a:prstGeom prst="flowChartAlternateProcess">
              <a:avLst/>
            </a:prstGeom>
            <a:solidFill>
              <a:schemeClr val="bg1"/>
            </a:solidFill>
            <a:ln w="28575">
              <a:solidFill>
                <a:srgbClr val="3366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marL="457200" indent="-457200" algn="ctr" fontAlgn="auto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None/>
                <a:defRPr/>
              </a:pPr>
              <a:r>
                <a:rPr kumimoji="0" lang="zh-TW" altLang="en-US" sz="1600" b="1">
                  <a:latin typeface="新細明體" charset="-120"/>
                  <a:ea typeface="+mn-ea"/>
                </a:rPr>
                <a:t>對應徵者表達由衷的謝意</a:t>
              </a:r>
            </a:p>
          </p:txBody>
        </p:sp>
        <p:sp>
          <p:nvSpPr>
            <p:cNvPr id="28699" name="AutoShape 16"/>
            <p:cNvSpPr>
              <a:spLocks noChangeArrowheads="1"/>
            </p:cNvSpPr>
            <p:nvPr/>
          </p:nvSpPr>
          <p:spPr bwMode="auto">
            <a:xfrm>
              <a:off x="4649" y="2750"/>
              <a:ext cx="318" cy="227"/>
            </a:xfrm>
            <a:prstGeom prst="flowChartAlternateProcess">
              <a:avLst/>
            </a:prstGeom>
            <a:solidFill>
              <a:schemeClr val="bg1"/>
            </a:solidFill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457200" indent="-457200" algn="ctr">
                <a:buFont typeface="Wingdings" pitchFamily="2" charset="2"/>
                <a:buNone/>
              </a:pPr>
              <a:endParaRPr kumimoji="0" lang="en-US" altLang="zh-TW" sz="1600" b="1">
                <a:solidFill>
                  <a:srgbClr val="000066"/>
                </a:solidFill>
                <a:latin typeface="新細明體" pitchFamily="18" charset="-120"/>
              </a:endParaRPr>
            </a:p>
            <a:p>
              <a:pPr marL="457200" indent="-457200" algn="ctr">
                <a:buFont typeface="Wingdings" pitchFamily="2" charset="2"/>
                <a:buNone/>
              </a:pPr>
              <a:r>
                <a:rPr kumimoji="0" lang="en-US" altLang="zh-TW" sz="1400" b="1">
                  <a:solidFill>
                    <a:srgbClr val="5F5F5F"/>
                  </a:solidFill>
                  <a:latin typeface="新細明體" pitchFamily="18" charset="-120"/>
                </a:rPr>
                <a:t>3-5</a:t>
              </a:r>
            </a:p>
            <a:p>
              <a:pPr marL="457200" indent="-457200" algn="ctr">
                <a:buFont typeface="Wingdings" pitchFamily="2" charset="2"/>
                <a:buNone/>
              </a:pPr>
              <a:r>
                <a:rPr kumimoji="0" lang="zh-TW" altLang="en-US" sz="1400" b="1">
                  <a:solidFill>
                    <a:srgbClr val="5F5F5F"/>
                  </a:solidFill>
                  <a:latin typeface="新細明體" pitchFamily="18" charset="-120"/>
                </a:rPr>
                <a:t>分鐘</a:t>
              </a:r>
            </a:p>
            <a:p>
              <a:pPr marL="457200" indent="-457200" algn="ctr">
                <a:buFont typeface="Wingdings" pitchFamily="2" charset="2"/>
                <a:buNone/>
              </a:pPr>
              <a:endParaRPr kumimoji="0" lang="en-US" altLang="zh-TW" sz="1400" b="1">
                <a:solidFill>
                  <a:srgbClr val="008000"/>
                </a:solidFill>
                <a:latin typeface="新細明體" pitchFamily="18" charset="-120"/>
              </a:endParaRPr>
            </a:p>
          </p:txBody>
        </p:sp>
        <p:sp>
          <p:nvSpPr>
            <p:cNvPr id="28700" name="AutoShape 17"/>
            <p:cNvSpPr>
              <a:spLocks noChangeArrowheads="1"/>
            </p:cNvSpPr>
            <p:nvPr/>
          </p:nvSpPr>
          <p:spPr bwMode="auto">
            <a:xfrm>
              <a:off x="5193" y="2750"/>
              <a:ext cx="272" cy="227"/>
            </a:xfrm>
            <a:prstGeom prst="flowChartAlternateProcess">
              <a:avLst/>
            </a:prstGeom>
            <a:solidFill>
              <a:schemeClr val="bg1"/>
            </a:solidFill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457200" indent="-457200" algn="ctr">
                <a:buFont typeface="Wingdings" pitchFamily="2" charset="2"/>
                <a:buNone/>
              </a:pPr>
              <a:endParaRPr kumimoji="0" lang="en-US" altLang="zh-TW" sz="1600" b="1">
                <a:solidFill>
                  <a:srgbClr val="000066"/>
                </a:solidFill>
                <a:latin typeface="新細明體" pitchFamily="18" charset="-120"/>
              </a:endParaRPr>
            </a:p>
            <a:p>
              <a:pPr marL="457200" indent="-457200" algn="ctr">
                <a:buFont typeface="Wingdings" pitchFamily="2" charset="2"/>
                <a:buNone/>
              </a:pPr>
              <a:r>
                <a:rPr kumimoji="0" lang="en-US" altLang="zh-TW" sz="1400" b="1">
                  <a:solidFill>
                    <a:srgbClr val="5F5F5F"/>
                  </a:solidFill>
                  <a:latin typeface="新細明體" pitchFamily="18" charset="-120"/>
                </a:rPr>
                <a:t>5-10</a:t>
              </a:r>
            </a:p>
            <a:p>
              <a:pPr marL="457200" indent="-457200" algn="ctr">
                <a:buFont typeface="Wingdings" pitchFamily="2" charset="2"/>
                <a:buNone/>
              </a:pPr>
              <a:r>
                <a:rPr kumimoji="0" lang="zh-TW" altLang="en-US" sz="1400" b="1">
                  <a:solidFill>
                    <a:srgbClr val="5F5F5F"/>
                  </a:solidFill>
                  <a:latin typeface="新細明體" pitchFamily="18" charset="-120"/>
                </a:rPr>
                <a:t>分鐘</a:t>
              </a:r>
            </a:p>
            <a:p>
              <a:pPr marL="457200" indent="-457200" algn="ctr">
                <a:buFont typeface="Wingdings" pitchFamily="2" charset="2"/>
                <a:buNone/>
              </a:pPr>
              <a:endParaRPr kumimoji="0" lang="en-US" altLang="zh-TW" sz="1400" b="1">
                <a:solidFill>
                  <a:srgbClr val="000066"/>
                </a:solidFill>
                <a:latin typeface="新細明體" pitchFamily="18" charset="-120"/>
              </a:endParaRPr>
            </a:p>
          </p:txBody>
        </p:sp>
        <p:sp>
          <p:nvSpPr>
            <p:cNvPr id="28701" name="Line 18"/>
            <p:cNvSpPr>
              <a:spLocks noChangeShapeType="1"/>
            </p:cNvSpPr>
            <p:nvPr/>
          </p:nvSpPr>
          <p:spPr bwMode="auto">
            <a:xfrm>
              <a:off x="2835" y="2886"/>
              <a:ext cx="0" cy="136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57363" name="AutoShape 19"/>
            <p:cNvSpPr>
              <a:spLocks noChangeArrowheads="1"/>
            </p:cNvSpPr>
            <p:nvPr/>
          </p:nvSpPr>
          <p:spPr bwMode="auto">
            <a:xfrm>
              <a:off x="440" y="2577"/>
              <a:ext cx="862" cy="681"/>
            </a:xfrm>
            <a:prstGeom prst="flowChartOffpageConnector">
              <a:avLst/>
            </a:prstGeom>
            <a:solidFill>
              <a:srgbClr val="3366FF"/>
            </a:solidFill>
            <a:ln w="15875">
              <a:solidFill>
                <a:srgbClr val="3366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None/>
                <a:defRPr/>
              </a:pPr>
              <a:r>
                <a:rPr kumimoji="0" lang="zh-TW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rPr>
                <a:t>面談結束時</a:t>
              </a:r>
            </a:p>
          </p:txBody>
        </p:sp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1077913" y="5267325"/>
            <a:ext cx="6276975" cy="936625"/>
            <a:chOff x="423" y="3294"/>
            <a:chExt cx="3954" cy="590"/>
          </a:xfrm>
        </p:grpSpPr>
        <p:sp>
          <p:nvSpPr>
            <p:cNvPr id="28693" name="Line 21"/>
            <p:cNvSpPr>
              <a:spLocks noChangeShapeType="1"/>
            </p:cNvSpPr>
            <p:nvPr/>
          </p:nvSpPr>
          <p:spPr bwMode="auto">
            <a:xfrm>
              <a:off x="2835" y="3294"/>
              <a:ext cx="0" cy="272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57366" name="AutoShape 22"/>
            <p:cNvSpPr>
              <a:spLocks noChangeArrowheads="1"/>
            </p:cNvSpPr>
            <p:nvPr/>
          </p:nvSpPr>
          <p:spPr bwMode="auto">
            <a:xfrm>
              <a:off x="1474" y="3566"/>
              <a:ext cx="2903" cy="272"/>
            </a:xfrm>
            <a:prstGeom prst="flowChartAlternateProcess">
              <a:avLst/>
            </a:prstGeom>
            <a:solidFill>
              <a:schemeClr val="bg1"/>
            </a:solidFill>
            <a:ln w="28575">
              <a:solidFill>
                <a:srgbClr val="00CC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marL="457200" indent="-457200" algn="ctr" fontAlgn="auto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None/>
                <a:defRPr/>
              </a:pPr>
              <a:r>
                <a:rPr kumimoji="0" lang="zh-TW" altLang="en-US" sz="1600" b="1" dirty="0">
                  <a:latin typeface="新細明體" charset="-120"/>
                  <a:ea typeface="+mn-ea"/>
                </a:rPr>
                <a:t>面談評估</a:t>
              </a:r>
            </a:p>
          </p:txBody>
        </p:sp>
        <p:sp>
          <p:nvSpPr>
            <p:cNvPr id="57367" name="AutoShape 23"/>
            <p:cNvSpPr>
              <a:spLocks noChangeArrowheads="1"/>
            </p:cNvSpPr>
            <p:nvPr/>
          </p:nvSpPr>
          <p:spPr bwMode="auto">
            <a:xfrm>
              <a:off x="423" y="3521"/>
              <a:ext cx="862" cy="363"/>
            </a:xfrm>
            <a:prstGeom prst="flowChartOffpageConnector">
              <a:avLst/>
            </a:prstGeom>
            <a:solidFill>
              <a:srgbClr val="00CCFF"/>
            </a:solidFill>
            <a:ln w="15875">
              <a:solidFill>
                <a:srgbClr val="00CC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None/>
                <a:defRPr/>
              </a:pPr>
              <a:r>
                <a:rPr kumimoji="0" lang="zh-TW" alt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rPr>
                <a:t>面談評估</a:t>
              </a:r>
            </a:p>
          </p:txBody>
        </p:sp>
      </p:grpSp>
      <p:grpSp>
        <p:nvGrpSpPr>
          <p:cNvPr id="5" name="Group 24"/>
          <p:cNvGrpSpPr>
            <a:grpSpLocks/>
          </p:cNvGrpSpPr>
          <p:nvPr/>
        </p:nvGrpSpPr>
        <p:grpSpPr bwMode="auto">
          <a:xfrm>
            <a:off x="1001713" y="836613"/>
            <a:ext cx="8205787" cy="1439862"/>
            <a:chOff x="431" y="527"/>
            <a:chExt cx="5169" cy="907"/>
          </a:xfrm>
        </p:grpSpPr>
        <p:grpSp>
          <p:nvGrpSpPr>
            <p:cNvPr id="6" name="Group 25"/>
            <p:cNvGrpSpPr>
              <a:grpSpLocks/>
            </p:cNvGrpSpPr>
            <p:nvPr/>
          </p:nvGrpSpPr>
          <p:grpSpPr bwMode="auto">
            <a:xfrm>
              <a:off x="4513" y="527"/>
              <a:ext cx="543" cy="231"/>
              <a:chOff x="4657" y="509"/>
              <a:chExt cx="543" cy="231"/>
            </a:xfrm>
          </p:grpSpPr>
          <p:sp>
            <p:nvSpPr>
              <p:cNvPr id="28691" name="Line 26"/>
              <p:cNvSpPr>
                <a:spLocks noChangeShapeType="1"/>
              </p:cNvSpPr>
              <p:nvPr/>
            </p:nvSpPr>
            <p:spPr bwMode="auto">
              <a:xfrm flipV="1">
                <a:off x="4794" y="709"/>
                <a:ext cx="263" cy="1"/>
              </a:xfrm>
              <a:prstGeom prst="line">
                <a:avLst/>
              </a:prstGeom>
              <a:noFill/>
              <a:ln w="28575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7371" name="Text Box 27"/>
              <p:cNvSpPr txBox="1">
                <a:spLocks noChangeArrowheads="1"/>
              </p:cNvSpPr>
              <p:nvPr/>
            </p:nvSpPr>
            <p:spPr bwMode="auto">
              <a:xfrm>
                <a:off x="4657" y="509"/>
                <a:ext cx="543" cy="231"/>
              </a:xfrm>
              <a:prstGeom prst="rect">
                <a:avLst/>
              </a:prstGeom>
              <a:noFill/>
              <a:ln w="1587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ct val="50000"/>
                  </a:spcBef>
                  <a:spcAft>
                    <a:spcPts val="0"/>
                  </a:spcAft>
                  <a:buFont typeface="Wingdings" pitchFamily="2" charset="2"/>
                  <a:buNone/>
                  <a:defRPr/>
                </a:pPr>
                <a:r>
                  <a:rPr kumimoji="0" lang="en-US" altLang="zh-TW" b="1" dirty="0">
                    <a:solidFill>
                      <a:srgbClr val="5F5F5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+mn-lt"/>
                    <a:ea typeface="標楷體" pitchFamily="65" charset="-120"/>
                  </a:rPr>
                  <a:t>DL</a:t>
                </a:r>
              </a:p>
            </p:txBody>
          </p:sp>
        </p:grp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5057" y="527"/>
              <a:ext cx="543" cy="231"/>
              <a:chOff x="5084" y="500"/>
              <a:chExt cx="543" cy="231"/>
            </a:xfrm>
          </p:grpSpPr>
          <p:sp>
            <p:nvSpPr>
              <p:cNvPr id="57373" name="Text Box 29"/>
              <p:cNvSpPr txBox="1">
                <a:spLocks noChangeArrowheads="1"/>
              </p:cNvSpPr>
              <p:nvPr/>
            </p:nvSpPr>
            <p:spPr bwMode="auto">
              <a:xfrm>
                <a:off x="5084" y="500"/>
                <a:ext cx="543" cy="231"/>
              </a:xfrm>
              <a:prstGeom prst="rect">
                <a:avLst/>
              </a:prstGeom>
              <a:noFill/>
              <a:ln w="1587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ct val="50000"/>
                  </a:spcBef>
                  <a:spcAft>
                    <a:spcPts val="0"/>
                  </a:spcAft>
                  <a:buFont typeface="Wingdings" pitchFamily="2" charset="2"/>
                  <a:buNone/>
                  <a:defRPr/>
                </a:pPr>
                <a:r>
                  <a:rPr kumimoji="0" lang="en-US" altLang="zh-TW" b="1" dirty="0">
                    <a:solidFill>
                      <a:srgbClr val="5F5F5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+mn-lt"/>
                    <a:ea typeface="標楷體" pitchFamily="65" charset="-120"/>
                  </a:rPr>
                  <a:t>IDL</a:t>
                </a:r>
              </a:p>
            </p:txBody>
          </p:sp>
          <p:sp>
            <p:nvSpPr>
              <p:cNvPr id="28690" name="Line 30"/>
              <p:cNvSpPr>
                <a:spLocks noChangeShapeType="1"/>
              </p:cNvSpPr>
              <p:nvPr/>
            </p:nvSpPr>
            <p:spPr bwMode="auto">
              <a:xfrm>
                <a:off x="5239" y="709"/>
                <a:ext cx="227" cy="0"/>
              </a:xfrm>
              <a:prstGeom prst="line">
                <a:avLst/>
              </a:prstGeom>
              <a:noFill/>
              <a:ln w="28575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grpSp>
          <p:nvGrpSpPr>
            <p:cNvPr id="8" name="Group 31"/>
            <p:cNvGrpSpPr>
              <a:grpSpLocks/>
            </p:cNvGrpSpPr>
            <p:nvPr/>
          </p:nvGrpSpPr>
          <p:grpSpPr bwMode="auto">
            <a:xfrm>
              <a:off x="431" y="754"/>
              <a:ext cx="5035" cy="680"/>
              <a:chOff x="431" y="754"/>
              <a:chExt cx="5035" cy="680"/>
            </a:xfrm>
          </p:grpSpPr>
          <p:sp>
            <p:nvSpPr>
              <p:cNvPr id="57376" name="AutoShape 32"/>
              <p:cNvSpPr>
                <a:spLocks noChangeArrowheads="1"/>
              </p:cNvSpPr>
              <p:nvPr/>
            </p:nvSpPr>
            <p:spPr bwMode="auto">
              <a:xfrm>
                <a:off x="1474" y="754"/>
                <a:ext cx="2897" cy="272"/>
              </a:xfrm>
              <a:prstGeom prst="flowChartAlternateProcess">
                <a:avLst/>
              </a:prstGeom>
              <a:solidFill>
                <a:schemeClr val="bg1"/>
              </a:solidFill>
              <a:ln w="28575">
                <a:solidFill>
                  <a:srgbClr val="000099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marL="457200" indent="-457200" algn="ctr" fontAlgn="auto">
                  <a:spcBef>
                    <a:spcPts val="0"/>
                  </a:spcBef>
                  <a:spcAft>
                    <a:spcPts val="0"/>
                  </a:spcAft>
                  <a:buFont typeface="Wingdings" pitchFamily="2" charset="2"/>
                  <a:buNone/>
                  <a:defRPr/>
                </a:pPr>
                <a:r>
                  <a:rPr kumimoji="0" lang="zh-TW" altLang="en-US" sz="1600" b="1">
                    <a:latin typeface="新細明體" charset="-120"/>
                    <a:ea typeface="+mn-ea"/>
                  </a:rPr>
                  <a:t>與應徵者寒暄，表示歡迎之意</a:t>
                </a:r>
              </a:p>
            </p:txBody>
          </p:sp>
          <p:sp>
            <p:nvSpPr>
              <p:cNvPr id="57377" name="AutoShape 33"/>
              <p:cNvSpPr>
                <a:spLocks noChangeArrowheads="1"/>
              </p:cNvSpPr>
              <p:nvPr/>
            </p:nvSpPr>
            <p:spPr bwMode="auto">
              <a:xfrm>
                <a:off x="1474" y="1162"/>
                <a:ext cx="2912" cy="272"/>
              </a:xfrm>
              <a:prstGeom prst="flowChartAlternateProcess">
                <a:avLst/>
              </a:prstGeom>
              <a:solidFill>
                <a:schemeClr val="bg1"/>
              </a:solidFill>
              <a:ln w="28575">
                <a:solidFill>
                  <a:srgbClr val="000099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marL="457200" indent="-457200" algn="ctr" fontAlgn="auto">
                  <a:spcBef>
                    <a:spcPts val="0"/>
                  </a:spcBef>
                  <a:spcAft>
                    <a:spcPts val="0"/>
                  </a:spcAft>
                  <a:buFont typeface="Wingdings" pitchFamily="2" charset="2"/>
                  <a:buNone/>
                  <a:defRPr/>
                </a:pPr>
                <a:r>
                  <a:rPr kumimoji="0" lang="zh-TW" altLang="en-US" sz="1600" b="1">
                    <a:latin typeface="新細明體" charset="-120"/>
                    <a:ea typeface="+mn-ea"/>
                  </a:rPr>
                  <a:t>簡介組織與應徵工作，並適時導入正題</a:t>
                </a:r>
              </a:p>
            </p:txBody>
          </p:sp>
          <p:sp>
            <p:nvSpPr>
              <p:cNvPr id="28685" name="AutoShape 34"/>
              <p:cNvSpPr>
                <a:spLocks noChangeArrowheads="1"/>
              </p:cNvSpPr>
              <p:nvPr/>
            </p:nvSpPr>
            <p:spPr bwMode="auto">
              <a:xfrm>
                <a:off x="4422" y="935"/>
                <a:ext cx="635" cy="227"/>
              </a:xfrm>
              <a:prstGeom prst="flowChartAlternateProcess">
                <a:avLst/>
              </a:prstGeom>
              <a:solidFill>
                <a:schemeClr val="bg1"/>
              </a:solidFill>
              <a:ln w="2857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457200" indent="-457200" algn="ctr">
                  <a:buFont typeface="Wingdings" pitchFamily="2" charset="2"/>
                  <a:buNone/>
                </a:pPr>
                <a:endParaRPr kumimoji="0" lang="en-US" altLang="zh-TW" sz="1400">
                  <a:latin typeface="新細明體" pitchFamily="18" charset="-120"/>
                </a:endParaRPr>
              </a:p>
              <a:p>
                <a:pPr marL="457200" indent="-457200" algn="ctr">
                  <a:buFont typeface="Wingdings" pitchFamily="2" charset="2"/>
                  <a:buNone/>
                </a:pPr>
                <a:r>
                  <a:rPr kumimoji="0" lang="en-US" altLang="zh-TW" sz="1400" b="1">
                    <a:solidFill>
                      <a:srgbClr val="5F5F5F"/>
                    </a:solidFill>
                    <a:latin typeface="新細明體" pitchFamily="18" charset="-120"/>
                  </a:rPr>
                  <a:t>3-5</a:t>
                </a:r>
              </a:p>
              <a:p>
                <a:pPr marL="457200" indent="-457200" algn="ctr">
                  <a:buFont typeface="Wingdings" pitchFamily="2" charset="2"/>
                  <a:buNone/>
                </a:pPr>
                <a:r>
                  <a:rPr kumimoji="0" lang="zh-TW" altLang="en-US" sz="1400" b="1">
                    <a:solidFill>
                      <a:srgbClr val="5F5F5F"/>
                    </a:solidFill>
                    <a:latin typeface="新細明體" pitchFamily="18" charset="-120"/>
                  </a:rPr>
                  <a:t>分鐘</a:t>
                </a:r>
              </a:p>
              <a:p>
                <a:pPr marL="457200" indent="-457200" algn="ctr">
                  <a:buFont typeface="Wingdings" pitchFamily="2" charset="2"/>
                  <a:buNone/>
                </a:pPr>
                <a:endParaRPr kumimoji="0" lang="en-US" altLang="zh-TW" sz="1400" b="1">
                  <a:solidFill>
                    <a:srgbClr val="5F5F5F"/>
                  </a:solidFill>
                  <a:latin typeface="新細明體" pitchFamily="18" charset="-120"/>
                </a:endParaRPr>
              </a:p>
            </p:txBody>
          </p:sp>
          <p:sp>
            <p:nvSpPr>
              <p:cNvPr id="28686" name="AutoShape 35"/>
              <p:cNvSpPr>
                <a:spLocks noChangeArrowheads="1"/>
              </p:cNvSpPr>
              <p:nvPr/>
            </p:nvSpPr>
            <p:spPr bwMode="auto">
              <a:xfrm>
                <a:off x="5148" y="935"/>
                <a:ext cx="318" cy="227"/>
              </a:xfrm>
              <a:prstGeom prst="flowChartAlternateProcess">
                <a:avLst/>
              </a:prstGeom>
              <a:solidFill>
                <a:schemeClr val="bg1"/>
              </a:solidFill>
              <a:ln w="2857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457200" indent="-457200" algn="ctr">
                  <a:buFont typeface="Wingdings" pitchFamily="2" charset="2"/>
                  <a:buNone/>
                </a:pPr>
                <a:endParaRPr kumimoji="0" lang="en-US" altLang="zh-TW" sz="1600" b="1">
                  <a:solidFill>
                    <a:srgbClr val="000066"/>
                  </a:solidFill>
                  <a:latin typeface="新細明體" pitchFamily="18" charset="-120"/>
                </a:endParaRPr>
              </a:p>
              <a:p>
                <a:pPr marL="457200" indent="-457200" algn="ctr">
                  <a:buFont typeface="Wingdings" pitchFamily="2" charset="2"/>
                  <a:buNone/>
                </a:pPr>
                <a:r>
                  <a:rPr kumimoji="0" lang="en-US" altLang="zh-TW" sz="1400" b="1">
                    <a:solidFill>
                      <a:srgbClr val="5F5F5F"/>
                    </a:solidFill>
                    <a:latin typeface="新細明體" pitchFamily="18" charset="-120"/>
                  </a:rPr>
                  <a:t>5-10</a:t>
                </a:r>
              </a:p>
              <a:p>
                <a:pPr marL="457200" indent="-457200" algn="ctr">
                  <a:buFont typeface="Wingdings" pitchFamily="2" charset="2"/>
                  <a:buNone/>
                </a:pPr>
                <a:r>
                  <a:rPr kumimoji="0" lang="zh-TW" altLang="en-US" sz="1400" b="1">
                    <a:solidFill>
                      <a:srgbClr val="5F5F5F"/>
                    </a:solidFill>
                    <a:latin typeface="新細明體" pitchFamily="18" charset="-120"/>
                  </a:rPr>
                  <a:t>分鐘</a:t>
                </a:r>
              </a:p>
              <a:p>
                <a:pPr marL="457200" indent="-457200" algn="ctr">
                  <a:buFont typeface="Wingdings" pitchFamily="2" charset="2"/>
                  <a:buNone/>
                </a:pPr>
                <a:endParaRPr kumimoji="0" lang="en-US" altLang="zh-TW" sz="1400" b="1">
                  <a:solidFill>
                    <a:srgbClr val="5F5F5F"/>
                  </a:solidFill>
                  <a:latin typeface="新細明體" pitchFamily="18" charset="-120"/>
                </a:endParaRPr>
              </a:p>
            </p:txBody>
          </p:sp>
          <p:sp>
            <p:nvSpPr>
              <p:cNvPr id="28687" name="Line 36"/>
              <p:cNvSpPr>
                <a:spLocks noChangeShapeType="1"/>
              </p:cNvSpPr>
              <p:nvPr/>
            </p:nvSpPr>
            <p:spPr bwMode="auto">
              <a:xfrm>
                <a:off x="2835" y="1026"/>
                <a:ext cx="0" cy="136"/>
              </a:xfrm>
              <a:prstGeom prst="line">
                <a:avLst/>
              </a:prstGeom>
              <a:noFill/>
              <a:ln w="158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57381" name="AutoShape 37"/>
              <p:cNvSpPr>
                <a:spLocks noChangeArrowheads="1"/>
              </p:cNvSpPr>
              <p:nvPr/>
            </p:nvSpPr>
            <p:spPr bwMode="auto">
              <a:xfrm>
                <a:off x="431" y="754"/>
                <a:ext cx="862" cy="680"/>
              </a:xfrm>
              <a:prstGeom prst="flowChartOffpageConnector">
                <a:avLst/>
              </a:prstGeom>
              <a:solidFill>
                <a:srgbClr val="000099"/>
              </a:solidFill>
              <a:ln w="15875">
                <a:solidFill>
                  <a:srgbClr val="000099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 typeface="Wingdings" pitchFamily="2" charset="2"/>
                  <a:buNone/>
                  <a:defRPr/>
                </a:pPr>
                <a:r>
                  <a:rPr kumimoji="0" lang="zh-TW" altLang="en-US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  <a:ea typeface="+mn-ea"/>
                  </a:rPr>
                  <a:t>面談開始時</a:t>
                </a: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5"/>
          <p:cNvSpPr>
            <a:spLocks noChangeArrowheads="1"/>
          </p:cNvSpPr>
          <p:nvPr/>
        </p:nvSpPr>
        <p:spPr bwMode="auto">
          <a:xfrm>
            <a:off x="1187624" y="1143000"/>
            <a:ext cx="3772233" cy="513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 事先</a:t>
            </a:r>
            <a:r>
              <a:rPr kumimoji="0" lang="zh-TW" altLang="en-US" sz="2600" b="1" dirty="0">
                <a:solidFill>
                  <a:srgbClr val="000099"/>
                </a:solidFill>
                <a:latin typeface="新細明體" pitchFamily="18" charset="-120"/>
              </a:rPr>
              <a:t>做功課</a:t>
            </a:r>
          </a:p>
          <a:p>
            <a:pPr eaLnBrk="0" hangingPunct="0">
              <a:lnSpc>
                <a:spcPct val="90000"/>
              </a:lnSpc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 準備</a:t>
            </a:r>
            <a:r>
              <a:rPr kumimoji="0" lang="zh-TW" altLang="en-US" sz="2600" b="1" dirty="0">
                <a:solidFill>
                  <a:srgbClr val="000099"/>
                </a:solidFill>
                <a:latin typeface="新細明體" pitchFamily="18" charset="-120"/>
              </a:rPr>
              <a:t>輔佐資料及筆記</a:t>
            </a:r>
          </a:p>
          <a:p>
            <a:pPr eaLnBrk="0" hangingPunct="0">
              <a:lnSpc>
                <a:spcPct val="90000"/>
              </a:lnSpc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 適度</a:t>
            </a:r>
            <a:r>
              <a:rPr kumimoji="0" lang="zh-TW" altLang="en-US" sz="2600" b="1" dirty="0">
                <a:solidFill>
                  <a:srgbClr val="000099"/>
                </a:solidFill>
                <a:latin typeface="新細明體" pitchFamily="18" charset="-120"/>
              </a:rPr>
              <a:t>的穿著與</a:t>
            </a: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化妝</a:t>
            </a:r>
            <a:endParaRPr kumimoji="0" lang="en-US" altLang="zh-TW" sz="2600" b="1" dirty="0" smtClean="0">
              <a:solidFill>
                <a:srgbClr val="000099"/>
              </a:solidFill>
              <a:latin typeface="新細明體" pitchFamily="18" charset="-120"/>
            </a:endParaRPr>
          </a:p>
          <a:p>
            <a:pPr eaLnBrk="0" hangingPunct="0">
              <a:lnSpc>
                <a:spcPct val="90000"/>
              </a:lnSpc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 宜人的表情與氣味</a:t>
            </a:r>
            <a:endParaRPr kumimoji="0" lang="zh-TW" altLang="en-US" sz="2600" b="1" dirty="0">
              <a:solidFill>
                <a:srgbClr val="000099"/>
              </a:solidFill>
              <a:latin typeface="新細明體" pitchFamily="18" charset="-120"/>
            </a:endParaRPr>
          </a:p>
          <a:p>
            <a:pPr eaLnBrk="0" hangingPunct="0">
              <a:lnSpc>
                <a:spcPct val="90000"/>
              </a:lnSpc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 合宜</a:t>
            </a:r>
            <a:r>
              <a:rPr kumimoji="0" lang="zh-TW" altLang="en-US" sz="2600" b="1" dirty="0">
                <a:solidFill>
                  <a:srgbClr val="000099"/>
                </a:solidFill>
                <a:latin typeface="新細明體" pitchFamily="18" charset="-120"/>
              </a:rPr>
              <a:t>的應對進退</a:t>
            </a:r>
          </a:p>
          <a:p>
            <a:pPr eaLnBrk="0" hangingPunct="0">
              <a:lnSpc>
                <a:spcPct val="90000"/>
              </a:lnSpc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 觀察</a:t>
            </a:r>
            <a:r>
              <a:rPr kumimoji="0" lang="zh-TW" altLang="en-US" sz="2600" b="1" dirty="0">
                <a:solidFill>
                  <a:srgbClr val="000099"/>
                </a:solidFill>
                <a:latin typeface="新細明體" pitchFamily="18" charset="-120"/>
              </a:rPr>
              <a:t>與被觀察</a:t>
            </a:r>
          </a:p>
          <a:p>
            <a:pPr eaLnBrk="0" hangingPunct="0">
              <a:lnSpc>
                <a:spcPct val="90000"/>
              </a:lnSpc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 圓滿</a:t>
            </a:r>
            <a:r>
              <a:rPr kumimoji="0" lang="zh-TW" altLang="en-US" sz="2600" b="1" dirty="0">
                <a:solidFill>
                  <a:srgbClr val="000099"/>
                </a:solidFill>
                <a:latin typeface="新細明體" pitchFamily="18" charset="-120"/>
              </a:rPr>
              <a:t>溝通、清晰表達</a:t>
            </a:r>
          </a:p>
          <a:p>
            <a:pPr eaLnBrk="0" hangingPunct="0">
              <a:lnSpc>
                <a:spcPct val="90000"/>
              </a:lnSpc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 冷靜</a:t>
            </a:r>
            <a:r>
              <a:rPr kumimoji="0" lang="zh-TW" altLang="en-US" sz="2600" b="1" dirty="0">
                <a:solidFill>
                  <a:srgbClr val="000099"/>
                </a:solidFill>
                <a:latin typeface="新細明體" pitchFamily="18" charset="-120"/>
              </a:rPr>
              <a:t>思考、隨機應變</a:t>
            </a:r>
          </a:p>
          <a:p>
            <a:pPr eaLnBrk="0" hangingPunct="0">
              <a:lnSpc>
                <a:spcPct val="90000"/>
              </a:lnSpc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 掌握</a:t>
            </a:r>
            <a:r>
              <a:rPr kumimoji="0" lang="zh-TW" altLang="en-US" sz="2600" b="1" dirty="0">
                <a:solidFill>
                  <a:srgbClr val="000099"/>
                </a:solidFill>
                <a:latin typeface="新細明體" pitchFamily="18" charset="-120"/>
              </a:rPr>
              <a:t>發問機會及技巧</a:t>
            </a:r>
          </a:p>
          <a:p>
            <a:pPr eaLnBrk="0" hangingPunct="0">
              <a:lnSpc>
                <a:spcPct val="90000"/>
              </a:lnSpc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600" b="1" dirty="0" smtClean="0">
                <a:solidFill>
                  <a:srgbClr val="000099"/>
                </a:solidFill>
                <a:latin typeface="新細明體" pitchFamily="18" charset="-120"/>
              </a:rPr>
              <a:t> 善</a:t>
            </a:r>
            <a:r>
              <a:rPr kumimoji="0" lang="zh-TW" altLang="en-US" sz="2600" b="1" dirty="0">
                <a:solidFill>
                  <a:srgbClr val="000099"/>
                </a:solidFill>
                <a:latin typeface="新細明體" pitchFamily="18" charset="-120"/>
              </a:rPr>
              <a:t>用最後三分鐘</a:t>
            </a:r>
            <a:endParaRPr kumimoji="0" lang="zh-TW" altLang="en-US" sz="3200" b="1" dirty="0">
              <a:solidFill>
                <a:srgbClr val="000099"/>
              </a:solidFill>
              <a:latin typeface="新細明體" pitchFamily="18" charset="-120"/>
            </a:endParaRPr>
          </a:p>
        </p:txBody>
      </p:sp>
      <p:sp>
        <p:nvSpPr>
          <p:cNvPr id="2053" name="Rectangle 15"/>
          <p:cNvSpPr>
            <a:spLocks noChangeArrowheads="1"/>
          </p:cNvSpPr>
          <p:nvPr/>
        </p:nvSpPr>
        <p:spPr bwMode="auto">
          <a:xfrm>
            <a:off x="3714750" y="285750"/>
            <a:ext cx="1800225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kumimoji="0" lang="zh-TW" altLang="en-US" sz="2800" b="1">
                <a:solidFill>
                  <a:srgbClr val="990000"/>
                </a:solidFill>
                <a:latin typeface="Times New Roman" pitchFamily="18" charset="0"/>
              </a:rPr>
              <a:t>面談技巧</a:t>
            </a:r>
          </a:p>
        </p:txBody>
      </p:sp>
      <p:pic>
        <p:nvPicPr>
          <p:cNvPr id="17" name="圖片 16" descr="200783193517_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052736"/>
            <a:ext cx="1584176" cy="5654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611560" y="764704"/>
            <a:ext cx="7543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50000"/>
              </a:spcBef>
              <a:buClr>
                <a:srgbClr val="A50021"/>
              </a:buClr>
            </a:pPr>
            <a:r>
              <a:rPr kumimoji="0" lang="zh-TW" altLang="en-US" sz="2400" b="1" dirty="0" smtClean="0">
                <a:latin typeface="Calibri" pitchFamily="34" charset="0"/>
              </a:rPr>
              <a:t>面試</a:t>
            </a:r>
            <a:r>
              <a:rPr kumimoji="0" lang="zh-TW" altLang="en-US" sz="2400" b="1" dirty="0">
                <a:latin typeface="Calibri" pitchFamily="34" charset="0"/>
              </a:rPr>
              <a:t>禁忌</a:t>
            </a:r>
          </a:p>
        </p:txBody>
      </p:sp>
      <p:sp>
        <p:nvSpPr>
          <p:cNvPr id="30726" name="Text Box 4"/>
          <p:cNvSpPr txBox="1">
            <a:spLocks noChangeArrowheads="1"/>
          </p:cNvSpPr>
          <p:nvPr/>
        </p:nvSpPr>
        <p:spPr bwMode="auto">
          <a:xfrm>
            <a:off x="899592" y="1340768"/>
            <a:ext cx="7488832" cy="4991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  <a:spcBef>
                <a:spcPts val="18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過於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自我膨賬</a:t>
            </a:r>
          </a:p>
          <a:p>
            <a:pPr>
              <a:lnSpc>
                <a:spcPts val="2200"/>
              </a:lnSpc>
              <a:spcBef>
                <a:spcPts val="18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抱怨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應徵企業及面試主管</a:t>
            </a:r>
          </a:p>
          <a:p>
            <a:pPr>
              <a:lnSpc>
                <a:spcPts val="2200"/>
              </a:lnSpc>
              <a:spcBef>
                <a:spcPts val="18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洩漏第三者之機密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資料 </a:t>
            </a:r>
          </a:p>
          <a:p>
            <a:pPr>
              <a:lnSpc>
                <a:spcPts val="2200"/>
              </a:lnSpc>
              <a:spcBef>
                <a:spcPts val="18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與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面談無關之話題</a:t>
            </a:r>
            <a:r>
              <a:rPr kumimoji="0" lang="en-US" altLang="zh-TW" sz="2400" b="1" dirty="0">
                <a:solidFill>
                  <a:srgbClr val="000099"/>
                </a:solidFill>
                <a:latin typeface="+mn-ea"/>
              </a:rPr>
              <a:t>, 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如性別、宗教、政治性話題</a:t>
            </a:r>
          </a:p>
          <a:p>
            <a:pPr>
              <a:lnSpc>
                <a:spcPts val="2200"/>
              </a:lnSpc>
              <a:spcBef>
                <a:spcPts val="18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過於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誇獎應徵之企業及面談主管</a:t>
            </a:r>
          </a:p>
          <a:p>
            <a:pPr>
              <a:lnSpc>
                <a:spcPts val="2200"/>
              </a:lnSpc>
              <a:spcBef>
                <a:spcPts val="18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提議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為面談主管完成私事</a:t>
            </a:r>
          </a:p>
          <a:p>
            <a:pPr>
              <a:lnSpc>
                <a:spcPts val="2200"/>
              </a:lnSpc>
              <a:spcBef>
                <a:spcPts val="18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主觀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的批評第三者</a:t>
            </a:r>
          </a:p>
          <a:p>
            <a:pPr>
              <a:lnSpc>
                <a:spcPts val="2200"/>
              </a:lnSpc>
              <a:spcBef>
                <a:spcPts val="18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談論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個人之厭惡事物</a:t>
            </a:r>
          </a:p>
          <a:p>
            <a:pPr>
              <a:lnSpc>
                <a:spcPts val="2200"/>
              </a:lnSpc>
              <a:spcBef>
                <a:spcPts val="18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不當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的商業</a:t>
            </a:r>
            <a:r>
              <a:rPr lang="zh-TW" altLang="en-US" sz="2400" b="1" dirty="0" smtClean="0">
                <a:solidFill>
                  <a:srgbClr val="000099"/>
                </a:solidFill>
                <a:latin typeface="+mn-ea"/>
              </a:rPr>
              <a:t>禮儀、話術與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肢體</a:t>
            </a: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動作</a:t>
            </a:r>
            <a:endParaRPr kumimoji="0" lang="en-US" altLang="zh-TW" sz="2400" b="1" dirty="0" smtClean="0">
              <a:solidFill>
                <a:srgbClr val="000099"/>
              </a:solidFill>
              <a:latin typeface="+mn-ea"/>
            </a:endParaRPr>
          </a:p>
          <a:p>
            <a:pPr>
              <a:lnSpc>
                <a:spcPts val="2200"/>
              </a:lnSpc>
              <a:spcBef>
                <a:spcPts val="18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手機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未</a:t>
            </a: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關機</a:t>
            </a:r>
            <a:endParaRPr kumimoji="0" lang="en-US" altLang="zh-TW" sz="2400" b="1" dirty="0">
              <a:solidFill>
                <a:srgbClr val="000099"/>
              </a:solidFill>
              <a:latin typeface="+mn-ea"/>
            </a:endParaRPr>
          </a:p>
        </p:txBody>
      </p:sp>
      <p:sp>
        <p:nvSpPr>
          <p:cNvPr id="30725" name="Rectangle 16"/>
          <p:cNvSpPr>
            <a:spLocks noChangeArrowheads="1"/>
          </p:cNvSpPr>
          <p:nvPr/>
        </p:nvSpPr>
        <p:spPr bwMode="auto">
          <a:xfrm>
            <a:off x="3714750" y="285750"/>
            <a:ext cx="180022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kumimoji="0" lang="zh-TW" altLang="en-US" sz="2800" b="1">
                <a:solidFill>
                  <a:srgbClr val="990000"/>
                </a:solidFill>
                <a:latin typeface="Times New Roman" pitchFamily="18" charset="0"/>
              </a:rPr>
              <a:t>面談技巧</a:t>
            </a:r>
          </a:p>
        </p:txBody>
      </p:sp>
      <p:pic>
        <p:nvPicPr>
          <p:cNvPr id="18" name="Picture 5" descr="f_144209m_88ed0b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732240" y="3933056"/>
            <a:ext cx="1992692" cy="23339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6132AA0-5B7B-4F19-AB9E-4E08A261FFFC}" type="slidenum">
              <a:rPr lang="en-US" altLang="zh-TW"/>
              <a:pPr/>
              <a:t>25</a:t>
            </a:fld>
            <a:endParaRPr lang="en-US" altLang="zh-TW" sz="1400" i="0"/>
          </a:p>
        </p:txBody>
      </p:sp>
      <p:sp>
        <p:nvSpPr>
          <p:cNvPr id="956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2800" b="1" dirty="0">
                <a:solidFill>
                  <a:srgbClr val="990000"/>
                </a:solidFill>
                <a:effectLst/>
                <a:ea typeface="新細明體" charset="-120"/>
              </a:rPr>
              <a:t>問題的種類</a:t>
            </a: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395288" y="1052513"/>
            <a:ext cx="6192837" cy="703262"/>
            <a:chOff x="188" y="679"/>
            <a:chExt cx="3600" cy="443"/>
          </a:xfrm>
        </p:grpSpPr>
        <p:sp>
          <p:nvSpPr>
            <p:cNvPr id="956420" name="AutoShape 4"/>
            <p:cNvSpPr>
              <a:spLocks noChangeArrowheads="1"/>
            </p:cNvSpPr>
            <p:nvPr/>
          </p:nvSpPr>
          <p:spPr bwMode="auto">
            <a:xfrm>
              <a:off x="188" y="679"/>
              <a:ext cx="3599" cy="347"/>
            </a:xfrm>
            <a:prstGeom prst="roundRect">
              <a:avLst>
                <a:gd name="adj" fmla="val 16667"/>
              </a:avLst>
            </a:prstGeom>
            <a:solidFill>
              <a:srgbClr val="008000"/>
            </a:solidFill>
            <a:ln w="158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r>
                <a:rPr lang="zh-TW" altLang="en-US" sz="2200">
                  <a:solidFill>
                    <a:schemeClr val="bg1"/>
                  </a:solidFill>
                  <a:effectLst/>
                  <a:ea typeface="新細明體" charset="-120"/>
                </a:rPr>
                <a:t>開放式</a:t>
              </a:r>
              <a:r>
                <a:rPr lang="zh-TW" altLang="en-US" sz="1600">
                  <a:solidFill>
                    <a:schemeClr val="bg1"/>
                  </a:solidFill>
                  <a:effectLst/>
                  <a:ea typeface="新細明體" charset="-120"/>
                </a:rPr>
                <a:t>的問題</a:t>
              </a:r>
            </a:p>
            <a:p>
              <a:pPr algn="l"/>
              <a:endParaRPr lang="en-US" altLang="zh-TW" sz="1600"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-120"/>
              </a:endParaRPr>
            </a:p>
          </p:txBody>
        </p:sp>
        <p:sp>
          <p:nvSpPr>
            <p:cNvPr id="956421" name="Rectangle 5"/>
            <p:cNvSpPr>
              <a:spLocks noChangeArrowheads="1"/>
            </p:cNvSpPr>
            <p:nvPr/>
          </p:nvSpPr>
          <p:spPr bwMode="auto">
            <a:xfrm>
              <a:off x="567" y="890"/>
              <a:ext cx="3221" cy="23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r>
                <a:rPr lang="zh-TW" altLang="en-US" sz="1800" dirty="0">
                  <a:solidFill>
                    <a:schemeClr val="tx1"/>
                  </a:solidFill>
                  <a:effectLst/>
                  <a:ea typeface="新細明體" charset="-120"/>
                </a:rPr>
                <a:t>請說明上一個工作的內容？</a:t>
              </a:r>
              <a:endParaRPr lang="zh-TW" altLang="en-US" sz="1800" dirty="0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3" name="Group 28"/>
          <p:cNvGrpSpPr>
            <a:grpSpLocks/>
          </p:cNvGrpSpPr>
          <p:nvPr/>
        </p:nvGrpSpPr>
        <p:grpSpPr bwMode="auto">
          <a:xfrm>
            <a:off x="395288" y="1844675"/>
            <a:ext cx="6192837" cy="703263"/>
            <a:chOff x="188" y="679"/>
            <a:chExt cx="3600" cy="443"/>
          </a:xfrm>
        </p:grpSpPr>
        <p:sp>
          <p:nvSpPr>
            <p:cNvPr id="956445" name="AutoShape 29"/>
            <p:cNvSpPr>
              <a:spLocks noChangeArrowheads="1"/>
            </p:cNvSpPr>
            <p:nvPr/>
          </p:nvSpPr>
          <p:spPr bwMode="auto">
            <a:xfrm>
              <a:off x="188" y="679"/>
              <a:ext cx="3599" cy="347"/>
            </a:xfrm>
            <a:prstGeom prst="roundRect">
              <a:avLst>
                <a:gd name="adj" fmla="val 16667"/>
              </a:avLst>
            </a:prstGeom>
            <a:solidFill>
              <a:srgbClr val="008000"/>
            </a:solidFill>
            <a:ln w="158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lang="zh-TW" altLang="en-US" sz="2200">
                  <a:solidFill>
                    <a:schemeClr val="bg1"/>
                  </a:solidFill>
                  <a:effectLst/>
                  <a:ea typeface="新細明體" charset="-120"/>
                </a:rPr>
                <a:t>封閉式</a:t>
              </a:r>
              <a:r>
                <a:rPr lang="zh-TW" altLang="en-US" sz="1600">
                  <a:solidFill>
                    <a:schemeClr val="bg1"/>
                  </a:solidFill>
                  <a:effectLst/>
                  <a:ea typeface="新細明體" charset="-120"/>
                </a:rPr>
                <a:t>的問題</a:t>
              </a:r>
            </a:p>
            <a:p>
              <a:pPr algn="l"/>
              <a:endParaRPr lang="en-US" altLang="zh-TW" sz="16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-120"/>
              </a:endParaRPr>
            </a:p>
          </p:txBody>
        </p:sp>
        <p:sp>
          <p:nvSpPr>
            <p:cNvPr id="956446" name="Rectangle 30"/>
            <p:cNvSpPr>
              <a:spLocks noChangeArrowheads="1"/>
            </p:cNvSpPr>
            <p:nvPr/>
          </p:nvSpPr>
          <p:spPr bwMode="auto">
            <a:xfrm>
              <a:off x="567" y="890"/>
              <a:ext cx="3221" cy="23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lang="zh-TW" altLang="en-US" sz="1800">
                  <a:solidFill>
                    <a:schemeClr val="tx1"/>
                  </a:solidFill>
                  <a:effectLst/>
                  <a:ea typeface="新細明體" charset="-120"/>
                </a:rPr>
                <a:t>您喜歡上一個工作嗎？</a:t>
              </a:r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395288" y="2636838"/>
            <a:ext cx="6192837" cy="703262"/>
            <a:chOff x="188" y="679"/>
            <a:chExt cx="3600" cy="443"/>
          </a:xfrm>
        </p:grpSpPr>
        <p:sp>
          <p:nvSpPr>
            <p:cNvPr id="956448" name="AutoShape 32"/>
            <p:cNvSpPr>
              <a:spLocks noChangeArrowheads="1"/>
            </p:cNvSpPr>
            <p:nvPr/>
          </p:nvSpPr>
          <p:spPr bwMode="auto">
            <a:xfrm>
              <a:off x="188" y="679"/>
              <a:ext cx="3599" cy="347"/>
            </a:xfrm>
            <a:prstGeom prst="roundRect">
              <a:avLst>
                <a:gd name="adj" fmla="val 16667"/>
              </a:avLst>
            </a:prstGeom>
            <a:solidFill>
              <a:srgbClr val="008000"/>
            </a:solidFill>
            <a:ln w="158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lang="zh-TW" altLang="en-US" sz="2200">
                  <a:solidFill>
                    <a:schemeClr val="bg1"/>
                  </a:solidFill>
                  <a:effectLst/>
                  <a:ea typeface="新細明體" charset="-120"/>
                </a:rPr>
                <a:t>多重性</a:t>
              </a:r>
              <a:r>
                <a:rPr lang="zh-TW" altLang="en-US" sz="1600">
                  <a:solidFill>
                    <a:schemeClr val="bg1"/>
                  </a:solidFill>
                  <a:effectLst/>
                  <a:ea typeface="新細明體" charset="-120"/>
                </a:rPr>
                <a:t>的問題</a:t>
              </a:r>
            </a:p>
            <a:p>
              <a:pPr algn="l"/>
              <a:endParaRPr lang="en-US" altLang="zh-TW" sz="16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-120"/>
              </a:endParaRPr>
            </a:p>
          </p:txBody>
        </p:sp>
        <p:sp>
          <p:nvSpPr>
            <p:cNvPr id="956449" name="Rectangle 33"/>
            <p:cNvSpPr>
              <a:spLocks noChangeArrowheads="1"/>
            </p:cNvSpPr>
            <p:nvPr/>
          </p:nvSpPr>
          <p:spPr bwMode="auto">
            <a:xfrm>
              <a:off x="567" y="890"/>
              <a:ext cx="3221" cy="23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lang="zh-TW" altLang="en-US" sz="1800" dirty="0">
                  <a:solidFill>
                    <a:schemeClr val="tx1"/>
                  </a:solidFill>
                  <a:effectLst/>
                  <a:ea typeface="新細明體" charset="-120"/>
                </a:rPr>
                <a:t>為什麼考慮應徵這個工作？未來三年有什麼計畫？</a:t>
              </a:r>
              <a:endParaRPr lang="zh-TW" altLang="en-US" sz="1600" dirty="0">
                <a:solidFill>
                  <a:schemeClr val="tx1"/>
                </a:solidFill>
                <a:effectLst/>
                <a:ea typeface="新細明體" charset="-120"/>
              </a:endParaRPr>
            </a:p>
          </p:txBody>
        </p:sp>
      </p:grp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395288" y="3429000"/>
            <a:ext cx="6192837" cy="703263"/>
            <a:chOff x="188" y="679"/>
            <a:chExt cx="3600" cy="443"/>
          </a:xfrm>
        </p:grpSpPr>
        <p:sp>
          <p:nvSpPr>
            <p:cNvPr id="956451" name="AutoShape 35"/>
            <p:cNvSpPr>
              <a:spLocks noChangeArrowheads="1"/>
            </p:cNvSpPr>
            <p:nvPr/>
          </p:nvSpPr>
          <p:spPr bwMode="auto">
            <a:xfrm>
              <a:off x="188" y="679"/>
              <a:ext cx="3599" cy="347"/>
            </a:xfrm>
            <a:prstGeom prst="roundRect">
              <a:avLst>
                <a:gd name="adj" fmla="val 16667"/>
              </a:avLst>
            </a:prstGeom>
            <a:solidFill>
              <a:srgbClr val="008000"/>
            </a:solidFill>
            <a:ln w="158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lang="zh-TW" altLang="en-US" sz="2200" dirty="0">
                  <a:solidFill>
                    <a:schemeClr val="bg1"/>
                  </a:solidFill>
                  <a:effectLst/>
                  <a:ea typeface="新細明體" charset="-120"/>
                </a:rPr>
                <a:t>引導性</a:t>
              </a:r>
              <a:r>
                <a:rPr lang="zh-TW" altLang="en-US" sz="1600" dirty="0">
                  <a:solidFill>
                    <a:schemeClr val="bg1"/>
                  </a:solidFill>
                  <a:effectLst/>
                  <a:ea typeface="新細明體" charset="-120"/>
                </a:rPr>
                <a:t>的問題</a:t>
              </a:r>
            </a:p>
            <a:p>
              <a:pPr algn="l"/>
              <a:endParaRPr lang="en-US" altLang="zh-TW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-120"/>
              </a:endParaRPr>
            </a:p>
          </p:txBody>
        </p:sp>
        <p:sp>
          <p:nvSpPr>
            <p:cNvPr id="956452" name="Rectangle 36"/>
            <p:cNvSpPr>
              <a:spLocks noChangeArrowheads="1"/>
            </p:cNvSpPr>
            <p:nvPr/>
          </p:nvSpPr>
          <p:spPr bwMode="auto">
            <a:xfrm>
              <a:off x="567" y="890"/>
              <a:ext cx="3221" cy="23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lang="zh-TW" altLang="en-US" sz="1800" dirty="0">
                  <a:solidFill>
                    <a:schemeClr val="tx1"/>
                  </a:solidFill>
                  <a:effectLst/>
                  <a:ea typeface="新細明體" charset="-120"/>
                </a:rPr>
                <a:t>這個工作要吃苦耐勞，不知您對吃苦耐勞有何看法？</a:t>
              </a:r>
              <a:endParaRPr lang="zh-TW" altLang="en-US" sz="1600" dirty="0">
                <a:solidFill>
                  <a:schemeClr val="tx1"/>
                </a:solidFill>
                <a:effectLst/>
                <a:ea typeface="新細明體" charset="-120"/>
              </a:endParaRPr>
            </a:p>
          </p:txBody>
        </p: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395288" y="4221163"/>
            <a:ext cx="6192837" cy="703262"/>
            <a:chOff x="188" y="679"/>
            <a:chExt cx="3600" cy="443"/>
          </a:xfrm>
        </p:grpSpPr>
        <p:sp>
          <p:nvSpPr>
            <p:cNvPr id="956454" name="AutoShape 38"/>
            <p:cNvSpPr>
              <a:spLocks noChangeArrowheads="1"/>
            </p:cNvSpPr>
            <p:nvPr/>
          </p:nvSpPr>
          <p:spPr bwMode="auto">
            <a:xfrm>
              <a:off x="188" y="679"/>
              <a:ext cx="3599" cy="347"/>
            </a:xfrm>
            <a:prstGeom prst="roundRect">
              <a:avLst>
                <a:gd name="adj" fmla="val 16667"/>
              </a:avLst>
            </a:prstGeom>
            <a:solidFill>
              <a:srgbClr val="008000"/>
            </a:solidFill>
            <a:ln w="158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lang="zh-TW" altLang="en-US" sz="2200" dirty="0">
                  <a:solidFill>
                    <a:schemeClr val="bg1"/>
                  </a:solidFill>
                  <a:effectLst/>
                  <a:ea typeface="新細明體" charset="-120"/>
                </a:rPr>
                <a:t>多重</a:t>
              </a:r>
              <a:r>
                <a:rPr lang="zh-TW" altLang="en-US" sz="2200" dirty="0" smtClean="0">
                  <a:solidFill>
                    <a:schemeClr val="bg1"/>
                  </a:solidFill>
                  <a:effectLst/>
                  <a:ea typeface="新細明體" charset="-120"/>
                </a:rPr>
                <a:t>選擇</a:t>
              </a:r>
              <a:r>
                <a:rPr lang="zh-TW" altLang="en-US" sz="1600" dirty="0" smtClean="0">
                  <a:solidFill>
                    <a:schemeClr val="bg1"/>
                  </a:solidFill>
                  <a:effectLst/>
                  <a:ea typeface="新細明體" charset="-120"/>
                </a:rPr>
                <a:t>的問題</a:t>
              </a:r>
              <a:endParaRPr lang="zh-TW" altLang="en-US" sz="1600" dirty="0">
                <a:solidFill>
                  <a:schemeClr val="bg1"/>
                </a:solidFill>
                <a:effectLst/>
                <a:ea typeface="新細明體" charset="-120"/>
              </a:endParaRPr>
            </a:p>
            <a:p>
              <a:pPr algn="l"/>
              <a:endParaRPr lang="en-US" altLang="zh-TW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-120"/>
              </a:endParaRPr>
            </a:p>
          </p:txBody>
        </p:sp>
        <p:sp>
          <p:nvSpPr>
            <p:cNvPr id="956455" name="Rectangle 39"/>
            <p:cNvSpPr>
              <a:spLocks noChangeArrowheads="1"/>
            </p:cNvSpPr>
            <p:nvPr/>
          </p:nvSpPr>
          <p:spPr bwMode="auto">
            <a:xfrm>
              <a:off x="567" y="890"/>
              <a:ext cx="3221" cy="23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lang="zh-TW" altLang="en-US" sz="1800" dirty="0">
                  <a:solidFill>
                    <a:schemeClr val="tx1"/>
                  </a:solidFill>
                  <a:effectLst/>
                  <a:ea typeface="新細明體" charset="-120"/>
                </a:rPr>
                <a:t>您為何選擇這份工作？是公司名聲？薪資？離家近？</a:t>
              </a:r>
              <a:r>
                <a:rPr lang="en-US" altLang="zh-TW" sz="1800" dirty="0">
                  <a:solidFill>
                    <a:schemeClr val="tx1"/>
                  </a:solidFill>
                  <a:effectLst/>
                  <a:latin typeface="新細明體"/>
                  <a:ea typeface="新細明體" charset="-120"/>
                </a:rPr>
                <a:t>…</a:t>
              </a:r>
              <a:endParaRPr lang="en-US" altLang="zh-TW" sz="1800" dirty="0">
                <a:solidFill>
                  <a:schemeClr val="tx1"/>
                </a:solidFill>
                <a:effectLst/>
                <a:ea typeface="新細明體" charset="-120"/>
              </a:endParaRPr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395288" y="5013325"/>
            <a:ext cx="6192837" cy="703263"/>
            <a:chOff x="188" y="679"/>
            <a:chExt cx="3600" cy="443"/>
          </a:xfrm>
        </p:grpSpPr>
        <p:sp>
          <p:nvSpPr>
            <p:cNvPr id="956457" name="AutoShape 41"/>
            <p:cNvSpPr>
              <a:spLocks noChangeArrowheads="1"/>
            </p:cNvSpPr>
            <p:nvPr/>
          </p:nvSpPr>
          <p:spPr bwMode="auto">
            <a:xfrm>
              <a:off x="188" y="679"/>
              <a:ext cx="3599" cy="347"/>
            </a:xfrm>
            <a:prstGeom prst="roundRect">
              <a:avLst>
                <a:gd name="adj" fmla="val 16667"/>
              </a:avLst>
            </a:prstGeom>
            <a:solidFill>
              <a:srgbClr val="008000"/>
            </a:solidFill>
            <a:ln w="158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lang="zh-TW" altLang="en-US" sz="2200" dirty="0">
                  <a:solidFill>
                    <a:schemeClr val="bg1"/>
                  </a:solidFill>
                  <a:effectLst/>
                  <a:ea typeface="新細明體" charset="-120"/>
                </a:rPr>
                <a:t>自我</a:t>
              </a:r>
              <a:r>
                <a:rPr lang="zh-TW" altLang="en-US" sz="2200" dirty="0" smtClean="0">
                  <a:solidFill>
                    <a:schemeClr val="bg1"/>
                  </a:solidFill>
                  <a:effectLst/>
                  <a:ea typeface="新細明體" charset="-120"/>
                </a:rPr>
                <a:t>評量</a:t>
              </a:r>
              <a:r>
                <a:rPr lang="zh-TW" altLang="en-US" sz="1600" dirty="0" smtClean="0">
                  <a:solidFill>
                    <a:schemeClr val="bg1"/>
                  </a:solidFill>
                  <a:effectLst/>
                  <a:ea typeface="新細明體" charset="-120"/>
                </a:rPr>
                <a:t>的問題</a:t>
              </a:r>
              <a:endParaRPr lang="zh-TW" altLang="en-US" sz="1600" dirty="0">
                <a:solidFill>
                  <a:schemeClr val="bg1"/>
                </a:solidFill>
                <a:effectLst/>
                <a:ea typeface="新細明體" charset="-120"/>
              </a:endParaRPr>
            </a:p>
            <a:p>
              <a:pPr algn="l"/>
              <a:endParaRPr lang="en-US" altLang="zh-TW" sz="1600" dirty="0"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-120"/>
              </a:endParaRPr>
            </a:p>
          </p:txBody>
        </p:sp>
        <p:sp>
          <p:nvSpPr>
            <p:cNvPr id="956458" name="Rectangle 42"/>
            <p:cNvSpPr>
              <a:spLocks noChangeArrowheads="1"/>
            </p:cNvSpPr>
            <p:nvPr/>
          </p:nvSpPr>
          <p:spPr bwMode="auto">
            <a:xfrm>
              <a:off x="567" y="890"/>
              <a:ext cx="3221" cy="23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kumimoji="0" lang="zh-TW" altLang="en-US" sz="1800" dirty="0">
                  <a:solidFill>
                    <a:schemeClr val="tx1"/>
                  </a:solidFill>
                  <a:effectLst/>
                  <a:ea typeface="新細明體" charset="-120"/>
                </a:rPr>
                <a:t>您認為自己可以勝任這份工作嗎？可以有幾分的表現？</a:t>
              </a:r>
              <a:endParaRPr lang="zh-TW" altLang="en-US" sz="1800" dirty="0">
                <a:solidFill>
                  <a:schemeClr val="tx1"/>
                </a:solidFill>
                <a:effectLst/>
                <a:ea typeface="新細明體" charset="-120"/>
              </a:endParaRPr>
            </a:p>
          </p:txBody>
        </p:sp>
      </p:grpSp>
      <p:grpSp>
        <p:nvGrpSpPr>
          <p:cNvPr id="8" name="Group 43"/>
          <p:cNvGrpSpPr>
            <a:grpSpLocks/>
          </p:cNvGrpSpPr>
          <p:nvPr/>
        </p:nvGrpSpPr>
        <p:grpSpPr bwMode="auto">
          <a:xfrm>
            <a:off x="395288" y="5805488"/>
            <a:ext cx="6192837" cy="703262"/>
            <a:chOff x="188" y="679"/>
            <a:chExt cx="3600" cy="443"/>
          </a:xfrm>
        </p:grpSpPr>
        <p:sp>
          <p:nvSpPr>
            <p:cNvPr id="956460" name="AutoShape 44"/>
            <p:cNvSpPr>
              <a:spLocks noChangeArrowheads="1"/>
            </p:cNvSpPr>
            <p:nvPr/>
          </p:nvSpPr>
          <p:spPr bwMode="auto">
            <a:xfrm>
              <a:off x="188" y="679"/>
              <a:ext cx="3599" cy="347"/>
            </a:xfrm>
            <a:prstGeom prst="roundRect">
              <a:avLst>
                <a:gd name="adj" fmla="val 16667"/>
              </a:avLst>
            </a:prstGeom>
            <a:solidFill>
              <a:srgbClr val="008000"/>
            </a:solidFill>
            <a:ln w="158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r>
                <a:rPr lang="zh-TW" altLang="en-US" sz="2200">
                  <a:solidFill>
                    <a:schemeClr val="bg1"/>
                  </a:solidFill>
                  <a:effectLst/>
                  <a:ea typeface="新細明體" charset="-120"/>
                </a:rPr>
                <a:t>假設性</a:t>
              </a:r>
              <a:r>
                <a:rPr lang="zh-TW" altLang="en-US" sz="1600">
                  <a:solidFill>
                    <a:schemeClr val="bg1"/>
                  </a:solidFill>
                  <a:effectLst/>
                  <a:ea typeface="新細明體" charset="-120"/>
                </a:rPr>
                <a:t>的問題</a:t>
              </a:r>
            </a:p>
            <a:p>
              <a:pPr algn="l"/>
              <a:endParaRPr lang="en-US" altLang="zh-TW" sz="1600"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-120"/>
              </a:endParaRPr>
            </a:p>
          </p:txBody>
        </p:sp>
        <p:sp>
          <p:nvSpPr>
            <p:cNvPr id="956461" name="Rectangle 45"/>
            <p:cNvSpPr>
              <a:spLocks noChangeArrowheads="1"/>
            </p:cNvSpPr>
            <p:nvPr/>
          </p:nvSpPr>
          <p:spPr bwMode="auto">
            <a:xfrm>
              <a:off x="567" y="890"/>
              <a:ext cx="3221" cy="23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r>
                <a:rPr lang="zh-TW" altLang="en-US" dirty="0">
                  <a:solidFill>
                    <a:schemeClr val="tx1"/>
                  </a:solidFill>
                  <a:effectLst/>
                  <a:ea typeface="新細明體" charset="-120"/>
                </a:rPr>
                <a:t>假如在工作現場，主管對您怒斥，您會如何處理？</a:t>
              </a:r>
            </a:p>
          </p:txBody>
        </p:sp>
      </p:grpSp>
      <p:grpSp>
        <p:nvGrpSpPr>
          <p:cNvPr id="9" name="Group 52"/>
          <p:cNvGrpSpPr>
            <a:grpSpLocks/>
          </p:cNvGrpSpPr>
          <p:nvPr/>
        </p:nvGrpSpPr>
        <p:grpSpPr bwMode="auto">
          <a:xfrm>
            <a:off x="6659562" y="1412875"/>
            <a:ext cx="720749" cy="4752975"/>
            <a:chOff x="4105" y="890"/>
            <a:chExt cx="272" cy="2994"/>
          </a:xfrm>
        </p:grpSpPr>
        <p:sp>
          <p:nvSpPr>
            <p:cNvPr id="956423" name="Rectangle 7"/>
            <p:cNvSpPr>
              <a:spLocks noChangeArrowheads="1"/>
            </p:cNvSpPr>
            <p:nvPr/>
          </p:nvSpPr>
          <p:spPr bwMode="auto">
            <a:xfrm>
              <a:off x="4195" y="890"/>
              <a:ext cx="91" cy="2994"/>
            </a:xfrm>
            <a:prstGeom prst="rect">
              <a:avLst/>
            </a:prstGeom>
            <a:solidFill>
              <a:srgbClr val="FFCC00"/>
            </a:solidFill>
            <a:ln w="1587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956463" name="Rectangle 47"/>
            <p:cNvSpPr>
              <a:spLocks noChangeArrowheads="1"/>
            </p:cNvSpPr>
            <p:nvPr/>
          </p:nvSpPr>
          <p:spPr bwMode="auto">
            <a:xfrm>
              <a:off x="4105" y="890"/>
              <a:ext cx="136" cy="91"/>
            </a:xfrm>
            <a:prstGeom prst="rect">
              <a:avLst/>
            </a:prstGeom>
            <a:solidFill>
              <a:srgbClr val="FFCC00"/>
            </a:solidFill>
            <a:ln w="1587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956464" name="Rectangle 48"/>
            <p:cNvSpPr>
              <a:spLocks noChangeArrowheads="1"/>
            </p:cNvSpPr>
            <p:nvPr/>
          </p:nvSpPr>
          <p:spPr bwMode="auto">
            <a:xfrm>
              <a:off x="4105" y="3793"/>
              <a:ext cx="136" cy="91"/>
            </a:xfrm>
            <a:prstGeom prst="rect">
              <a:avLst/>
            </a:prstGeom>
            <a:solidFill>
              <a:srgbClr val="FFCC00"/>
            </a:solidFill>
            <a:ln w="1587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956465" name="AutoShape 49"/>
            <p:cNvSpPr>
              <a:spLocks noChangeArrowheads="1"/>
            </p:cNvSpPr>
            <p:nvPr/>
          </p:nvSpPr>
          <p:spPr bwMode="auto">
            <a:xfrm>
              <a:off x="4241" y="2115"/>
              <a:ext cx="136" cy="589"/>
            </a:xfrm>
            <a:prstGeom prst="homePlate">
              <a:avLst>
                <a:gd name="adj" fmla="val 25000"/>
              </a:avLst>
            </a:prstGeom>
            <a:solidFill>
              <a:srgbClr val="FFCC00"/>
            </a:solidFill>
            <a:ln w="1587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10" name="Group 53"/>
          <p:cNvGrpSpPr>
            <a:grpSpLocks/>
          </p:cNvGrpSpPr>
          <p:nvPr/>
        </p:nvGrpSpPr>
        <p:grpSpPr bwMode="auto">
          <a:xfrm>
            <a:off x="7452320" y="1412776"/>
            <a:ext cx="1224036" cy="4741863"/>
            <a:chOff x="4513" y="890"/>
            <a:chExt cx="989" cy="2987"/>
          </a:xfrm>
        </p:grpSpPr>
        <p:sp>
          <p:nvSpPr>
            <p:cNvPr id="956466" name="AutoShape 50"/>
            <p:cNvSpPr>
              <a:spLocks noChangeArrowheads="1"/>
            </p:cNvSpPr>
            <p:nvPr/>
          </p:nvSpPr>
          <p:spPr bwMode="auto">
            <a:xfrm>
              <a:off x="4513" y="890"/>
              <a:ext cx="771" cy="2858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>
              <a:flatTx/>
            </a:bodyPr>
            <a:lstStyle/>
            <a:p>
              <a:r>
                <a:rPr lang="zh-TW" altLang="en-US" sz="36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華康儷粗宋" pitchFamily="49" charset="-120"/>
                </a:rPr>
                <a:t>行</a:t>
              </a:r>
            </a:p>
            <a:p>
              <a:r>
                <a:rPr lang="zh-TW" altLang="en-US" sz="36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華康儷粗宋" pitchFamily="49" charset="-120"/>
                </a:rPr>
                <a:t>為</a:t>
              </a:r>
            </a:p>
            <a:p>
              <a:r>
                <a:rPr lang="zh-TW" altLang="en-US" sz="36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華康儷粗宋" pitchFamily="49" charset="-120"/>
                </a:rPr>
                <a:t>式</a:t>
              </a:r>
            </a:p>
            <a:p>
              <a:r>
                <a:rPr lang="zh-TW" altLang="en-US" sz="36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華康儷粗宋" pitchFamily="49" charset="-120"/>
                </a:rPr>
                <a:t>面</a:t>
              </a:r>
            </a:p>
            <a:p>
              <a:r>
                <a:rPr lang="zh-TW" altLang="en-US" sz="36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華康儷粗宋" pitchFamily="49" charset="-120"/>
                </a:rPr>
                <a:t>談</a:t>
              </a:r>
            </a:p>
            <a:p>
              <a:r>
                <a:rPr lang="zh-TW" altLang="en-US" sz="36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華康儷粗宋" pitchFamily="49" charset="-120"/>
                </a:rPr>
                <a:t>技</a:t>
              </a:r>
            </a:p>
            <a:p>
              <a:r>
                <a:rPr lang="zh-TW" altLang="en-US" sz="36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華康儷粗宋" pitchFamily="49" charset="-120"/>
                </a:rPr>
                <a:t>巧</a:t>
              </a:r>
            </a:p>
          </p:txBody>
        </p:sp>
        <p:sp>
          <p:nvSpPr>
            <p:cNvPr id="956467" name="WordArt 51"/>
            <p:cNvSpPr>
              <a:spLocks noChangeArrowheads="1" noChangeShapeType="1" noTextEdit="1"/>
            </p:cNvSpPr>
            <p:nvPr/>
          </p:nvSpPr>
          <p:spPr bwMode="auto">
            <a:xfrm rot="5682361">
              <a:off x="4716" y="3091"/>
              <a:ext cx="1218" cy="354"/>
            </a:xfrm>
            <a:prstGeom prst="rect">
              <a:avLst/>
            </a:prstGeom>
          </p:spPr>
          <p:txBody>
            <a:bodyPr vert="wordArtVert" wrap="none" fromWordArt="1">
              <a:prstTxWarp prst="textPlain">
                <a:avLst>
                  <a:gd name="adj" fmla="val 50000"/>
                </a:avLst>
              </a:prstTxWarp>
              <a:scene3d>
                <a:camera prst="legacyPerspectiveFront">
                  <a:rot lat="20639999" lon="20699999" rev="0"/>
                </a:camera>
                <a:lightRig rig="legacyNormal3" dir="l"/>
              </a:scene3d>
              <a:sp3d extrusionH="201600" prstMaterial="legacyPlastic">
                <a:extrusionClr>
                  <a:srgbClr val="FF9966"/>
                </a:extrusionClr>
              </a:sp3d>
            </a:bodyPr>
            <a:lstStyle/>
            <a:p>
              <a:pPr fontAlgn="auto"/>
              <a:r>
                <a:rPr lang="en-US" altLang="zh-TW" sz="3600" kern="10">
                  <a:ln w="9525">
                    <a:round/>
                    <a:headEnd/>
                    <a:tailEnd/>
                  </a:ln>
                  <a:solidFill>
                    <a:srgbClr val="008000"/>
                  </a:solidFill>
                  <a:effectLst/>
                  <a:latin typeface="Wide Latin"/>
                </a:rPr>
                <a:t>EAR</a:t>
              </a:r>
              <a:endParaRPr lang="zh-TW" altLang="en-US" sz="3600" kern="10">
                <a:ln w="9525">
                  <a:round/>
                  <a:headEnd/>
                  <a:tailEnd/>
                </a:ln>
                <a:solidFill>
                  <a:srgbClr val="008000"/>
                </a:solidFill>
                <a:effectLst/>
                <a:latin typeface="Wide Latin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pPr algn="ctr">
              <a:defRPr/>
            </a:pPr>
            <a:fld id="{A7EEEDD3-E84E-4423-B676-6F62F57A940C}" type="slidenum">
              <a:rPr lang="en-US" altLang="zh-TW"/>
              <a:pPr algn="ctr">
                <a:defRPr/>
              </a:pPr>
              <a:t>26</a:t>
            </a:fld>
            <a:endParaRPr lang="en-US" altLang="zh-TW" sz="1400" dirty="0"/>
          </a:p>
        </p:txBody>
      </p:sp>
      <p:sp>
        <p:nvSpPr>
          <p:cNvPr id="9472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2988" y="1484313"/>
            <a:ext cx="7302500" cy="944562"/>
          </a:xfrm>
        </p:spPr>
        <p:txBody>
          <a:bodyPr rtlCol="0">
            <a:noAutofit/>
          </a:bodyPr>
          <a:lstStyle/>
          <a:p>
            <a:pPr marL="457200" indent="-457200" algn="just" eaLnBrk="1" fontAlgn="auto" hangingPunct="1">
              <a:spcAft>
                <a:spcPts val="0"/>
              </a:spcAft>
              <a:buClr>
                <a:schemeClr val="tx2">
                  <a:lumMod val="75000"/>
                </a:schemeClr>
              </a:buClr>
              <a:buFont typeface="+mj-lt"/>
              <a:buAutoNum type="arabicPeriod"/>
              <a:defRPr/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藉著求職者對過去行為與結果的描述，來推論其未來可能的工作和行為</a:t>
            </a:r>
            <a:r>
              <a:rPr lang="zh-TW" altLang="en-US" sz="2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表現</a:t>
            </a:r>
            <a:endParaRPr lang="en-US" altLang="zh-TW" sz="2400" b="1" dirty="0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pPr algn="just" eaLnBrk="1" fontAlgn="auto" hangingPunct="1">
              <a:spcAft>
                <a:spcPts val="0"/>
              </a:spcAft>
              <a:buClr>
                <a:srgbClr val="CC0000"/>
              </a:buClr>
              <a:buFont typeface="Wingdings" pitchFamily="2" charset="2"/>
              <a:buChar char="l"/>
              <a:defRPr/>
            </a:pPr>
            <a:endParaRPr lang="zh-TW" altLang="en-US" sz="2800" dirty="0">
              <a:latin typeface="+mn-ea"/>
            </a:endParaRPr>
          </a:p>
          <a:p>
            <a:pPr marL="457200" indent="-457200" algn="just" eaLnBrk="1" fontAlgn="auto" hangingPunct="1">
              <a:spcAft>
                <a:spcPts val="0"/>
              </a:spcAft>
              <a:buClr>
                <a:schemeClr val="tx2">
                  <a:lumMod val="75000"/>
                </a:schemeClr>
              </a:buClr>
              <a:buFont typeface="+mj-lt"/>
              <a:buAutoNum type="arabicPeriod" startAt="2"/>
              <a:defRPr/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透過求職者過去對順境及逆境的反應，以達成全面了解的效果</a:t>
            </a: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6324600" y="4724400"/>
          <a:ext cx="2438400" cy="1484313"/>
        </p:xfrm>
        <a:graphic>
          <a:graphicData uri="http://schemas.openxmlformats.org/presentationml/2006/ole">
            <p:oleObj spid="_x0000_s76802" name="多媒體項目" r:id="rId4" imgW="1028520" imgH="626040" progId="">
              <p:embed/>
            </p:oleObj>
          </a:graphicData>
        </a:graphic>
      </p:graphicFrame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2916238" y="260350"/>
            <a:ext cx="34575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 dirty="0">
                <a:solidFill>
                  <a:srgbClr val="A50021"/>
                </a:solidFill>
                <a:latin typeface="+mj-ea"/>
                <a:ea typeface="+mj-ea"/>
                <a:cs typeface="超研澤粗魏碑"/>
              </a:rPr>
              <a:t>行為式面談技巧</a:t>
            </a:r>
          </a:p>
        </p:txBody>
      </p:sp>
      <p:sp>
        <p:nvSpPr>
          <p:cNvPr id="947205" name="Rectangle 5"/>
          <p:cNvSpPr>
            <a:spLocks noChangeArrowheads="1"/>
          </p:cNvSpPr>
          <p:nvPr/>
        </p:nvSpPr>
        <p:spPr bwMode="auto">
          <a:xfrm>
            <a:off x="642938" y="3786188"/>
            <a:ext cx="73025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rgbClr val="CC0000"/>
              </a:buClr>
            </a:pPr>
            <a:endParaRPr kumimoji="0" lang="en-US" altLang="zh-TW" sz="2400">
              <a:latin typeface="Times New Roman" pitchFamily="18" charset="0"/>
              <a:ea typeface="超研澤粗魏碑"/>
              <a:cs typeface="超研澤粗魏碑"/>
            </a:endParaRP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r>
              <a:rPr kumimoji="0" lang="zh-TW" altLang="en-US" sz="2000">
                <a:solidFill>
                  <a:srgbClr val="0000CC"/>
                </a:solidFill>
                <a:latin typeface="Times New Roman" pitchFamily="18" charset="0"/>
                <a:ea typeface="超研澤粗魏碑"/>
                <a:cs typeface="超研澤粗魏碑"/>
              </a:rPr>
              <a:t>正面問題：問比較順利或結果比較好的經驗</a:t>
            </a:r>
            <a:endParaRPr kumimoji="0" lang="zh-TW" altLang="en-US" sz="2000">
              <a:solidFill>
                <a:srgbClr val="0000CC"/>
              </a:solidFill>
              <a:latin typeface="Calibri" pitchFamily="34" charset="0"/>
              <a:ea typeface="超研澤粗魏碑"/>
              <a:cs typeface="超研澤粗魏碑"/>
            </a:endParaRP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r>
              <a:rPr kumimoji="0" lang="zh-TW" altLang="en-US" sz="2000">
                <a:solidFill>
                  <a:srgbClr val="0000CC"/>
                </a:solidFill>
                <a:latin typeface="Times New Roman" pitchFamily="18" charset="0"/>
                <a:ea typeface="超研澤粗魏碑"/>
                <a:cs typeface="超研澤粗魏碑"/>
              </a:rPr>
              <a:t>負面問題：問比較不順利或結果比較不好的經驗</a:t>
            </a:r>
            <a:endParaRPr kumimoji="0" lang="zh-TW" altLang="en-US" sz="2000">
              <a:solidFill>
                <a:srgbClr val="0000CC"/>
              </a:solidFill>
              <a:latin typeface="Calibri" pitchFamily="34" charset="0"/>
              <a:ea typeface="超研澤粗魏碑"/>
              <a:cs typeface="超研澤粗魏碑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47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47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94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7202" grpId="0" build="p"/>
      <p:bldP spid="94720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067425" y="3324225"/>
            <a:ext cx="2913063" cy="2541588"/>
            <a:chOff x="3822" y="2094"/>
            <a:chExt cx="1835" cy="1601"/>
          </a:xfrm>
        </p:grpSpPr>
        <p:sp>
          <p:nvSpPr>
            <p:cNvPr id="29754" name="Text Box 3"/>
            <p:cNvSpPr txBox="1">
              <a:spLocks noChangeArrowheads="1"/>
            </p:cNvSpPr>
            <p:nvPr/>
          </p:nvSpPr>
          <p:spPr bwMode="auto">
            <a:xfrm>
              <a:off x="3822" y="3464"/>
              <a:ext cx="58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en-US" altLang="zh-TW" b="1" i="1" dirty="0">
                  <a:solidFill>
                    <a:srgbClr val="00CC00"/>
                  </a:solidFill>
                  <a:latin typeface="Comic Sans MS" pitchFamily="66" charset="0"/>
                </a:rPr>
                <a:t>Where</a:t>
              </a:r>
            </a:p>
          </p:txBody>
        </p:sp>
        <p:sp>
          <p:nvSpPr>
            <p:cNvPr id="29755" name="Text Box 4"/>
            <p:cNvSpPr txBox="1">
              <a:spLocks noChangeArrowheads="1"/>
            </p:cNvSpPr>
            <p:nvPr/>
          </p:nvSpPr>
          <p:spPr bwMode="auto">
            <a:xfrm>
              <a:off x="4490" y="3447"/>
              <a:ext cx="63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en-US" altLang="zh-TW" b="1" i="1">
                  <a:solidFill>
                    <a:srgbClr val="00CC00"/>
                  </a:solidFill>
                  <a:latin typeface="Comic Sans MS" pitchFamily="66" charset="0"/>
                </a:rPr>
                <a:t>Where</a:t>
              </a:r>
            </a:p>
          </p:txBody>
        </p:sp>
        <p:sp>
          <p:nvSpPr>
            <p:cNvPr id="29756" name="Text Box 5"/>
            <p:cNvSpPr txBox="1">
              <a:spLocks noChangeArrowheads="1"/>
            </p:cNvSpPr>
            <p:nvPr/>
          </p:nvSpPr>
          <p:spPr bwMode="auto">
            <a:xfrm>
              <a:off x="5066" y="3438"/>
              <a:ext cx="591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en-US" altLang="zh-TW" b="1" i="1">
                  <a:solidFill>
                    <a:srgbClr val="00CC00"/>
                  </a:solidFill>
                  <a:latin typeface="Comic Sans MS" pitchFamily="66" charset="0"/>
                </a:rPr>
                <a:t>Where</a:t>
              </a:r>
            </a:p>
          </p:txBody>
        </p:sp>
        <p:sp>
          <p:nvSpPr>
            <p:cNvPr id="29757" name="Text Box 6"/>
            <p:cNvSpPr txBox="1">
              <a:spLocks noChangeArrowheads="1"/>
            </p:cNvSpPr>
            <p:nvPr/>
          </p:nvSpPr>
          <p:spPr bwMode="auto">
            <a:xfrm>
              <a:off x="4468" y="2766"/>
              <a:ext cx="51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en-US" altLang="zh-TW" b="1" i="1">
                  <a:solidFill>
                    <a:srgbClr val="00CC00"/>
                  </a:solidFill>
                  <a:latin typeface="Comic Sans MS" pitchFamily="66" charset="0"/>
                </a:rPr>
                <a:t>What</a:t>
              </a:r>
            </a:p>
          </p:txBody>
        </p:sp>
        <p:sp>
          <p:nvSpPr>
            <p:cNvPr id="29758" name="Text Box 7"/>
            <p:cNvSpPr txBox="1">
              <a:spLocks noChangeArrowheads="1"/>
            </p:cNvSpPr>
            <p:nvPr/>
          </p:nvSpPr>
          <p:spPr bwMode="auto">
            <a:xfrm>
              <a:off x="5075" y="2766"/>
              <a:ext cx="53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en-US" altLang="zh-TW" b="1" i="1">
                  <a:solidFill>
                    <a:srgbClr val="00CC00"/>
                  </a:solidFill>
                  <a:latin typeface="Comic Sans MS" pitchFamily="66" charset="0"/>
                </a:rPr>
                <a:t>What</a:t>
              </a:r>
            </a:p>
          </p:txBody>
        </p:sp>
        <p:sp>
          <p:nvSpPr>
            <p:cNvPr id="29759" name="Text Box 8"/>
            <p:cNvSpPr txBox="1">
              <a:spLocks noChangeArrowheads="1"/>
            </p:cNvSpPr>
            <p:nvPr/>
          </p:nvSpPr>
          <p:spPr bwMode="auto">
            <a:xfrm>
              <a:off x="5141" y="2094"/>
              <a:ext cx="42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en-US" altLang="zh-TW" b="1" i="1">
                  <a:solidFill>
                    <a:srgbClr val="00CC00"/>
                  </a:solidFill>
                  <a:latin typeface="Comic Sans MS" pitchFamily="66" charset="0"/>
                </a:rPr>
                <a:t>How</a:t>
              </a: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5219700" y="5002213"/>
            <a:ext cx="636588" cy="1370012"/>
            <a:chOff x="2959" y="2785"/>
            <a:chExt cx="401" cy="863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>
              <a:off x="2959" y="2851"/>
              <a:ext cx="401" cy="797"/>
              <a:chOff x="2959" y="2851"/>
              <a:chExt cx="401" cy="797"/>
            </a:xfrm>
          </p:grpSpPr>
          <p:sp>
            <p:nvSpPr>
              <p:cNvPr id="29748" name="Freeform 11"/>
              <p:cNvSpPr>
                <a:spLocks/>
              </p:cNvSpPr>
              <p:nvPr/>
            </p:nvSpPr>
            <p:spPr bwMode="auto">
              <a:xfrm>
                <a:off x="3087" y="2896"/>
                <a:ext cx="157" cy="174"/>
              </a:xfrm>
              <a:custGeom>
                <a:avLst/>
                <a:gdLst>
                  <a:gd name="T0" fmla="*/ 27 w 471"/>
                  <a:gd name="T1" fmla="*/ 13 h 522"/>
                  <a:gd name="T2" fmla="*/ 23 w 471"/>
                  <a:gd name="T3" fmla="*/ 7 h 522"/>
                  <a:gd name="T4" fmla="*/ 16 w 471"/>
                  <a:gd name="T5" fmla="*/ 3 h 522"/>
                  <a:gd name="T6" fmla="*/ 10 w 471"/>
                  <a:gd name="T7" fmla="*/ 0 h 522"/>
                  <a:gd name="T8" fmla="*/ 6 w 471"/>
                  <a:gd name="T9" fmla="*/ 1 h 522"/>
                  <a:gd name="T10" fmla="*/ 3 w 471"/>
                  <a:gd name="T11" fmla="*/ 4 h 522"/>
                  <a:gd name="T12" fmla="*/ 0 w 471"/>
                  <a:gd name="T13" fmla="*/ 14 h 522"/>
                  <a:gd name="T14" fmla="*/ 1 w 471"/>
                  <a:gd name="T15" fmla="*/ 26 h 522"/>
                  <a:gd name="T16" fmla="*/ 4 w 471"/>
                  <a:gd name="T17" fmla="*/ 37 h 522"/>
                  <a:gd name="T18" fmla="*/ 7 w 471"/>
                  <a:gd name="T19" fmla="*/ 45 h 522"/>
                  <a:gd name="T20" fmla="*/ 12 w 471"/>
                  <a:gd name="T21" fmla="*/ 54 h 522"/>
                  <a:gd name="T22" fmla="*/ 17 w 471"/>
                  <a:gd name="T23" fmla="*/ 58 h 522"/>
                  <a:gd name="T24" fmla="*/ 24 w 471"/>
                  <a:gd name="T25" fmla="*/ 58 h 522"/>
                  <a:gd name="T26" fmla="*/ 31 w 471"/>
                  <a:gd name="T27" fmla="*/ 55 h 522"/>
                  <a:gd name="T28" fmla="*/ 34 w 471"/>
                  <a:gd name="T29" fmla="*/ 49 h 522"/>
                  <a:gd name="T30" fmla="*/ 36 w 471"/>
                  <a:gd name="T31" fmla="*/ 41 h 522"/>
                  <a:gd name="T32" fmla="*/ 36 w 471"/>
                  <a:gd name="T33" fmla="*/ 31 h 522"/>
                  <a:gd name="T34" fmla="*/ 51 w 471"/>
                  <a:gd name="T35" fmla="*/ 32 h 522"/>
                  <a:gd name="T36" fmla="*/ 52 w 471"/>
                  <a:gd name="T37" fmla="*/ 28 h 522"/>
                  <a:gd name="T38" fmla="*/ 34 w 471"/>
                  <a:gd name="T39" fmla="*/ 26 h 522"/>
                  <a:gd name="T40" fmla="*/ 29 w 471"/>
                  <a:gd name="T41" fmla="*/ 15 h 522"/>
                  <a:gd name="T42" fmla="*/ 27 w 471"/>
                  <a:gd name="T43" fmla="*/ 13 h 522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471"/>
                  <a:gd name="T67" fmla="*/ 0 h 522"/>
                  <a:gd name="T68" fmla="*/ 471 w 471"/>
                  <a:gd name="T69" fmla="*/ 522 h 522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471" h="522">
                    <a:moveTo>
                      <a:pt x="245" y="120"/>
                    </a:moveTo>
                    <a:lnTo>
                      <a:pt x="204" y="67"/>
                    </a:lnTo>
                    <a:lnTo>
                      <a:pt x="146" y="26"/>
                    </a:lnTo>
                    <a:lnTo>
                      <a:pt x="94" y="0"/>
                    </a:lnTo>
                    <a:lnTo>
                      <a:pt x="53" y="7"/>
                    </a:lnTo>
                    <a:lnTo>
                      <a:pt x="23" y="37"/>
                    </a:lnTo>
                    <a:lnTo>
                      <a:pt x="0" y="127"/>
                    </a:lnTo>
                    <a:lnTo>
                      <a:pt x="9" y="231"/>
                    </a:lnTo>
                    <a:lnTo>
                      <a:pt x="34" y="331"/>
                    </a:lnTo>
                    <a:lnTo>
                      <a:pt x="60" y="409"/>
                    </a:lnTo>
                    <a:lnTo>
                      <a:pt x="112" y="489"/>
                    </a:lnTo>
                    <a:lnTo>
                      <a:pt x="156" y="522"/>
                    </a:lnTo>
                    <a:lnTo>
                      <a:pt x="217" y="522"/>
                    </a:lnTo>
                    <a:lnTo>
                      <a:pt x="279" y="499"/>
                    </a:lnTo>
                    <a:lnTo>
                      <a:pt x="310" y="441"/>
                    </a:lnTo>
                    <a:lnTo>
                      <a:pt x="326" y="368"/>
                    </a:lnTo>
                    <a:lnTo>
                      <a:pt x="320" y="278"/>
                    </a:lnTo>
                    <a:lnTo>
                      <a:pt x="463" y="288"/>
                    </a:lnTo>
                    <a:lnTo>
                      <a:pt x="471" y="248"/>
                    </a:lnTo>
                    <a:lnTo>
                      <a:pt x="307" y="231"/>
                    </a:lnTo>
                    <a:lnTo>
                      <a:pt x="265" y="138"/>
                    </a:lnTo>
                    <a:lnTo>
                      <a:pt x="245" y="120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49" name="Freeform 12"/>
              <p:cNvSpPr>
                <a:spLocks/>
              </p:cNvSpPr>
              <p:nvPr/>
            </p:nvSpPr>
            <p:spPr bwMode="auto">
              <a:xfrm>
                <a:off x="2959" y="2851"/>
                <a:ext cx="180" cy="279"/>
              </a:xfrm>
              <a:custGeom>
                <a:avLst/>
                <a:gdLst>
                  <a:gd name="T0" fmla="*/ 35 w 542"/>
                  <a:gd name="T1" fmla="*/ 2 h 837"/>
                  <a:gd name="T2" fmla="*/ 43 w 542"/>
                  <a:gd name="T3" fmla="*/ 0 h 837"/>
                  <a:gd name="T4" fmla="*/ 48 w 542"/>
                  <a:gd name="T5" fmla="*/ 0 h 837"/>
                  <a:gd name="T6" fmla="*/ 53 w 542"/>
                  <a:gd name="T7" fmla="*/ 4 h 837"/>
                  <a:gd name="T8" fmla="*/ 56 w 542"/>
                  <a:gd name="T9" fmla="*/ 9 h 837"/>
                  <a:gd name="T10" fmla="*/ 55 w 542"/>
                  <a:gd name="T11" fmla="*/ 14 h 837"/>
                  <a:gd name="T12" fmla="*/ 51 w 542"/>
                  <a:gd name="T13" fmla="*/ 14 h 837"/>
                  <a:gd name="T14" fmla="*/ 52 w 542"/>
                  <a:gd name="T15" fmla="*/ 10 h 837"/>
                  <a:gd name="T16" fmla="*/ 48 w 542"/>
                  <a:gd name="T17" fmla="*/ 6 h 837"/>
                  <a:gd name="T18" fmla="*/ 45 w 542"/>
                  <a:gd name="T19" fmla="*/ 4 h 837"/>
                  <a:gd name="T20" fmla="*/ 40 w 542"/>
                  <a:gd name="T21" fmla="*/ 6 h 837"/>
                  <a:gd name="T22" fmla="*/ 42 w 542"/>
                  <a:gd name="T23" fmla="*/ 10 h 837"/>
                  <a:gd name="T24" fmla="*/ 43 w 542"/>
                  <a:gd name="T25" fmla="*/ 14 h 837"/>
                  <a:gd name="T26" fmla="*/ 42 w 542"/>
                  <a:gd name="T27" fmla="*/ 18 h 837"/>
                  <a:gd name="T28" fmla="*/ 36 w 542"/>
                  <a:gd name="T29" fmla="*/ 19 h 837"/>
                  <a:gd name="T30" fmla="*/ 30 w 542"/>
                  <a:gd name="T31" fmla="*/ 18 h 837"/>
                  <a:gd name="T32" fmla="*/ 29 w 542"/>
                  <a:gd name="T33" fmla="*/ 16 h 837"/>
                  <a:gd name="T34" fmla="*/ 23 w 542"/>
                  <a:gd name="T35" fmla="*/ 23 h 837"/>
                  <a:gd name="T36" fmla="*/ 19 w 542"/>
                  <a:gd name="T37" fmla="*/ 30 h 837"/>
                  <a:gd name="T38" fmla="*/ 14 w 542"/>
                  <a:gd name="T39" fmla="*/ 40 h 837"/>
                  <a:gd name="T40" fmla="*/ 10 w 542"/>
                  <a:gd name="T41" fmla="*/ 49 h 837"/>
                  <a:gd name="T42" fmla="*/ 9 w 542"/>
                  <a:gd name="T43" fmla="*/ 58 h 837"/>
                  <a:gd name="T44" fmla="*/ 10 w 542"/>
                  <a:gd name="T45" fmla="*/ 62 h 837"/>
                  <a:gd name="T46" fmla="*/ 16 w 542"/>
                  <a:gd name="T47" fmla="*/ 68 h 837"/>
                  <a:gd name="T48" fmla="*/ 28 w 542"/>
                  <a:gd name="T49" fmla="*/ 73 h 837"/>
                  <a:gd name="T50" fmla="*/ 35 w 542"/>
                  <a:gd name="T51" fmla="*/ 75 h 837"/>
                  <a:gd name="T52" fmla="*/ 42 w 542"/>
                  <a:gd name="T53" fmla="*/ 76 h 837"/>
                  <a:gd name="T54" fmla="*/ 52 w 542"/>
                  <a:gd name="T55" fmla="*/ 80 h 837"/>
                  <a:gd name="T56" fmla="*/ 59 w 542"/>
                  <a:gd name="T57" fmla="*/ 83 h 837"/>
                  <a:gd name="T58" fmla="*/ 60 w 542"/>
                  <a:gd name="T59" fmla="*/ 88 h 837"/>
                  <a:gd name="T60" fmla="*/ 56 w 542"/>
                  <a:gd name="T61" fmla="*/ 92 h 837"/>
                  <a:gd name="T62" fmla="*/ 51 w 542"/>
                  <a:gd name="T63" fmla="*/ 93 h 837"/>
                  <a:gd name="T64" fmla="*/ 45 w 542"/>
                  <a:gd name="T65" fmla="*/ 90 h 837"/>
                  <a:gd name="T66" fmla="*/ 29 w 542"/>
                  <a:gd name="T67" fmla="*/ 81 h 837"/>
                  <a:gd name="T68" fmla="*/ 16 w 542"/>
                  <a:gd name="T69" fmla="*/ 76 h 837"/>
                  <a:gd name="T70" fmla="*/ 7 w 542"/>
                  <a:gd name="T71" fmla="*/ 70 h 837"/>
                  <a:gd name="T72" fmla="*/ 1 w 542"/>
                  <a:gd name="T73" fmla="*/ 64 h 837"/>
                  <a:gd name="T74" fmla="*/ 0 w 542"/>
                  <a:gd name="T75" fmla="*/ 57 h 837"/>
                  <a:gd name="T76" fmla="*/ 3 w 542"/>
                  <a:gd name="T77" fmla="*/ 48 h 837"/>
                  <a:gd name="T78" fmla="*/ 10 w 542"/>
                  <a:gd name="T79" fmla="*/ 35 h 837"/>
                  <a:gd name="T80" fmla="*/ 17 w 542"/>
                  <a:gd name="T81" fmla="*/ 24 h 837"/>
                  <a:gd name="T82" fmla="*/ 25 w 542"/>
                  <a:gd name="T83" fmla="*/ 12 h 837"/>
                  <a:gd name="T84" fmla="*/ 31 w 542"/>
                  <a:gd name="T85" fmla="*/ 5 h 837"/>
                  <a:gd name="T86" fmla="*/ 38 w 542"/>
                  <a:gd name="T87" fmla="*/ 2 h 837"/>
                  <a:gd name="T88" fmla="*/ 35 w 542"/>
                  <a:gd name="T89" fmla="*/ 2 h 837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542"/>
                  <a:gd name="T136" fmla="*/ 0 h 837"/>
                  <a:gd name="T137" fmla="*/ 542 w 542"/>
                  <a:gd name="T138" fmla="*/ 837 h 837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542" h="837">
                    <a:moveTo>
                      <a:pt x="317" y="19"/>
                    </a:moveTo>
                    <a:lnTo>
                      <a:pt x="385" y="0"/>
                    </a:lnTo>
                    <a:lnTo>
                      <a:pt x="439" y="3"/>
                    </a:lnTo>
                    <a:lnTo>
                      <a:pt x="480" y="33"/>
                    </a:lnTo>
                    <a:lnTo>
                      <a:pt x="508" y="80"/>
                    </a:lnTo>
                    <a:lnTo>
                      <a:pt x="498" y="130"/>
                    </a:lnTo>
                    <a:lnTo>
                      <a:pt x="460" y="130"/>
                    </a:lnTo>
                    <a:lnTo>
                      <a:pt x="470" y="89"/>
                    </a:lnTo>
                    <a:lnTo>
                      <a:pt x="439" y="53"/>
                    </a:lnTo>
                    <a:lnTo>
                      <a:pt x="409" y="40"/>
                    </a:lnTo>
                    <a:lnTo>
                      <a:pt x="358" y="53"/>
                    </a:lnTo>
                    <a:lnTo>
                      <a:pt x="378" y="94"/>
                    </a:lnTo>
                    <a:lnTo>
                      <a:pt x="385" y="130"/>
                    </a:lnTo>
                    <a:lnTo>
                      <a:pt x="378" y="160"/>
                    </a:lnTo>
                    <a:lnTo>
                      <a:pt x="327" y="174"/>
                    </a:lnTo>
                    <a:lnTo>
                      <a:pt x="272" y="164"/>
                    </a:lnTo>
                    <a:lnTo>
                      <a:pt x="262" y="140"/>
                    </a:lnTo>
                    <a:lnTo>
                      <a:pt x="204" y="204"/>
                    </a:lnTo>
                    <a:lnTo>
                      <a:pt x="170" y="274"/>
                    </a:lnTo>
                    <a:lnTo>
                      <a:pt x="123" y="364"/>
                    </a:lnTo>
                    <a:lnTo>
                      <a:pt x="92" y="445"/>
                    </a:lnTo>
                    <a:lnTo>
                      <a:pt x="78" y="522"/>
                    </a:lnTo>
                    <a:lnTo>
                      <a:pt x="89" y="562"/>
                    </a:lnTo>
                    <a:lnTo>
                      <a:pt x="143" y="613"/>
                    </a:lnTo>
                    <a:lnTo>
                      <a:pt x="256" y="656"/>
                    </a:lnTo>
                    <a:lnTo>
                      <a:pt x="317" y="675"/>
                    </a:lnTo>
                    <a:lnTo>
                      <a:pt x="378" y="686"/>
                    </a:lnTo>
                    <a:lnTo>
                      <a:pt x="470" y="723"/>
                    </a:lnTo>
                    <a:lnTo>
                      <a:pt x="538" y="746"/>
                    </a:lnTo>
                    <a:lnTo>
                      <a:pt x="542" y="793"/>
                    </a:lnTo>
                    <a:lnTo>
                      <a:pt x="508" y="827"/>
                    </a:lnTo>
                    <a:lnTo>
                      <a:pt x="467" y="837"/>
                    </a:lnTo>
                    <a:lnTo>
                      <a:pt x="405" y="806"/>
                    </a:lnTo>
                    <a:lnTo>
                      <a:pt x="262" y="733"/>
                    </a:lnTo>
                    <a:lnTo>
                      <a:pt x="143" y="683"/>
                    </a:lnTo>
                    <a:lnTo>
                      <a:pt x="61" y="626"/>
                    </a:lnTo>
                    <a:lnTo>
                      <a:pt x="6" y="575"/>
                    </a:lnTo>
                    <a:lnTo>
                      <a:pt x="0" y="515"/>
                    </a:lnTo>
                    <a:lnTo>
                      <a:pt x="30" y="434"/>
                    </a:lnTo>
                    <a:lnTo>
                      <a:pt x="92" y="314"/>
                    </a:lnTo>
                    <a:lnTo>
                      <a:pt x="150" y="214"/>
                    </a:lnTo>
                    <a:lnTo>
                      <a:pt x="222" y="110"/>
                    </a:lnTo>
                    <a:lnTo>
                      <a:pt x="276" y="49"/>
                    </a:lnTo>
                    <a:lnTo>
                      <a:pt x="344" y="19"/>
                    </a:lnTo>
                    <a:lnTo>
                      <a:pt x="317" y="19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50" name="Freeform 13"/>
              <p:cNvSpPr>
                <a:spLocks/>
              </p:cNvSpPr>
              <p:nvPr/>
            </p:nvSpPr>
            <p:spPr bwMode="auto">
              <a:xfrm>
                <a:off x="3129" y="3082"/>
                <a:ext cx="95" cy="262"/>
              </a:xfrm>
              <a:custGeom>
                <a:avLst/>
                <a:gdLst>
                  <a:gd name="T0" fmla="*/ 2 w 284"/>
                  <a:gd name="T1" fmla="*/ 7 h 786"/>
                  <a:gd name="T2" fmla="*/ 3 w 284"/>
                  <a:gd name="T3" fmla="*/ 2 h 786"/>
                  <a:gd name="T4" fmla="*/ 8 w 284"/>
                  <a:gd name="T5" fmla="*/ 0 h 786"/>
                  <a:gd name="T6" fmla="*/ 13 w 284"/>
                  <a:gd name="T7" fmla="*/ 0 h 786"/>
                  <a:gd name="T8" fmla="*/ 18 w 284"/>
                  <a:gd name="T9" fmla="*/ 3 h 786"/>
                  <a:gd name="T10" fmla="*/ 24 w 284"/>
                  <a:gd name="T11" fmla="*/ 11 h 786"/>
                  <a:gd name="T12" fmla="*/ 28 w 284"/>
                  <a:gd name="T13" fmla="*/ 19 h 786"/>
                  <a:gd name="T14" fmla="*/ 29 w 284"/>
                  <a:gd name="T15" fmla="*/ 30 h 786"/>
                  <a:gd name="T16" fmla="*/ 31 w 284"/>
                  <a:gd name="T17" fmla="*/ 43 h 786"/>
                  <a:gd name="T18" fmla="*/ 32 w 284"/>
                  <a:gd name="T19" fmla="*/ 56 h 786"/>
                  <a:gd name="T20" fmla="*/ 32 w 284"/>
                  <a:gd name="T21" fmla="*/ 72 h 786"/>
                  <a:gd name="T22" fmla="*/ 29 w 284"/>
                  <a:gd name="T23" fmla="*/ 82 h 786"/>
                  <a:gd name="T24" fmla="*/ 25 w 284"/>
                  <a:gd name="T25" fmla="*/ 86 h 786"/>
                  <a:gd name="T26" fmla="*/ 18 w 284"/>
                  <a:gd name="T27" fmla="*/ 87 h 786"/>
                  <a:gd name="T28" fmla="*/ 10 w 284"/>
                  <a:gd name="T29" fmla="*/ 87 h 786"/>
                  <a:gd name="T30" fmla="*/ 6 w 284"/>
                  <a:gd name="T31" fmla="*/ 82 h 786"/>
                  <a:gd name="T32" fmla="*/ 4 w 284"/>
                  <a:gd name="T33" fmla="*/ 75 h 786"/>
                  <a:gd name="T34" fmla="*/ 2 w 284"/>
                  <a:gd name="T35" fmla="*/ 67 h 786"/>
                  <a:gd name="T36" fmla="*/ 1 w 284"/>
                  <a:gd name="T37" fmla="*/ 53 h 786"/>
                  <a:gd name="T38" fmla="*/ 0 w 284"/>
                  <a:gd name="T39" fmla="*/ 37 h 786"/>
                  <a:gd name="T40" fmla="*/ 0 w 284"/>
                  <a:gd name="T41" fmla="*/ 18 h 786"/>
                  <a:gd name="T42" fmla="*/ 2 w 284"/>
                  <a:gd name="T43" fmla="*/ 10 h 786"/>
                  <a:gd name="T44" fmla="*/ 2 w 284"/>
                  <a:gd name="T45" fmla="*/ 7 h 78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284"/>
                  <a:gd name="T70" fmla="*/ 0 h 786"/>
                  <a:gd name="T71" fmla="*/ 284 w 284"/>
                  <a:gd name="T72" fmla="*/ 786 h 78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284" h="786">
                    <a:moveTo>
                      <a:pt x="18" y="61"/>
                    </a:moveTo>
                    <a:lnTo>
                      <a:pt x="28" y="20"/>
                    </a:lnTo>
                    <a:lnTo>
                      <a:pt x="72" y="0"/>
                    </a:lnTo>
                    <a:lnTo>
                      <a:pt x="113" y="0"/>
                    </a:lnTo>
                    <a:lnTo>
                      <a:pt x="164" y="30"/>
                    </a:lnTo>
                    <a:lnTo>
                      <a:pt x="213" y="101"/>
                    </a:lnTo>
                    <a:lnTo>
                      <a:pt x="247" y="174"/>
                    </a:lnTo>
                    <a:lnTo>
                      <a:pt x="263" y="274"/>
                    </a:lnTo>
                    <a:lnTo>
                      <a:pt x="278" y="391"/>
                    </a:lnTo>
                    <a:lnTo>
                      <a:pt x="284" y="504"/>
                    </a:lnTo>
                    <a:lnTo>
                      <a:pt x="284" y="652"/>
                    </a:lnTo>
                    <a:lnTo>
                      <a:pt x="263" y="742"/>
                    </a:lnTo>
                    <a:lnTo>
                      <a:pt x="226" y="775"/>
                    </a:lnTo>
                    <a:lnTo>
                      <a:pt x="161" y="786"/>
                    </a:lnTo>
                    <a:lnTo>
                      <a:pt x="93" y="783"/>
                    </a:lnTo>
                    <a:lnTo>
                      <a:pt x="58" y="742"/>
                    </a:lnTo>
                    <a:lnTo>
                      <a:pt x="38" y="672"/>
                    </a:lnTo>
                    <a:lnTo>
                      <a:pt x="21" y="602"/>
                    </a:lnTo>
                    <a:lnTo>
                      <a:pt x="8" y="475"/>
                    </a:lnTo>
                    <a:lnTo>
                      <a:pt x="0" y="331"/>
                    </a:lnTo>
                    <a:lnTo>
                      <a:pt x="0" y="164"/>
                    </a:lnTo>
                    <a:lnTo>
                      <a:pt x="18" y="91"/>
                    </a:lnTo>
                    <a:lnTo>
                      <a:pt x="18" y="61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51" name="Freeform 14"/>
              <p:cNvSpPr>
                <a:spLocks/>
              </p:cNvSpPr>
              <p:nvPr/>
            </p:nvSpPr>
            <p:spPr bwMode="auto">
              <a:xfrm>
                <a:off x="3173" y="3090"/>
                <a:ext cx="144" cy="201"/>
              </a:xfrm>
              <a:custGeom>
                <a:avLst/>
                <a:gdLst>
                  <a:gd name="T0" fmla="*/ 3 w 433"/>
                  <a:gd name="T1" fmla="*/ 0 h 603"/>
                  <a:gd name="T2" fmla="*/ 13 w 433"/>
                  <a:gd name="T3" fmla="*/ 1 h 603"/>
                  <a:gd name="T4" fmla="*/ 23 w 433"/>
                  <a:gd name="T5" fmla="*/ 3 h 603"/>
                  <a:gd name="T6" fmla="*/ 33 w 433"/>
                  <a:gd name="T7" fmla="*/ 9 h 603"/>
                  <a:gd name="T8" fmla="*/ 41 w 433"/>
                  <a:gd name="T9" fmla="*/ 13 h 603"/>
                  <a:gd name="T10" fmla="*/ 46 w 433"/>
                  <a:gd name="T11" fmla="*/ 20 h 603"/>
                  <a:gd name="T12" fmla="*/ 48 w 433"/>
                  <a:gd name="T13" fmla="*/ 23 h 603"/>
                  <a:gd name="T14" fmla="*/ 43 w 433"/>
                  <a:gd name="T15" fmla="*/ 34 h 603"/>
                  <a:gd name="T16" fmla="*/ 36 w 433"/>
                  <a:gd name="T17" fmla="*/ 41 h 603"/>
                  <a:gd name="T18" fmla="*/ 28 w 433"/>
                  <a:gd name="T19" fmla="*/ 46 h 603"/>
                  <a:gd name="T20" fmla="*/ 23 w 433"/>
                  <a:gd name="T21" fmla="*/ 49 h 603"/>
                  <a:gd name="T22" fmla="*/ 15 w 433"/>
                  <a:gd name="T23" fmla="*/ 50 h 603"/>
                  <a:gd name="T24" fmla="*/ 15 w 433"/>
                  <a:gd name="T25" fmla="*/ 53 h 603"/>
                  <a:gd name="T26" fmla="*/ 21 w 433"/>
                  <a:gd name="T27" fmla="*/ 56 h 603"/>
                  <a:gd name="T28" fmla="*/ 29 w 433"/>
                  <a:gd name="T29" fmla="*/ 58 h 603"/>
                  <a:gd name="T30" fmla="*/ 38 w 433"/>
                  <a:gd name="T31" fmla="*/ 63 h 603"/>
                  <a:gd name="T32" fmla="*/ 34 w 433"/>
                  <a:gd name="T33" fmla="*/ 66 h 603"/>
                  <a:gd name="T34" fmla="*/ 31 w 433"/>
                  <a:gd name="T35" fmla="*/ 67 h 603"/>
                  <a:gd name="T36" fmla="*/ 26 w 433"/>
                  <a:gd name="T37" fmla="*/ 62 h 603"/>
                  <a:gd name="T38" fmla="*/ 19 w 433"/>
                  <a:gd name="T39" fmla="*/ 59 h 603"/>
                  <a:gd name="T40" fmla="*/ 13 w 433"/>
                  <a:gd name="T41" fmla="*/ 57 h 603"/>
                  <a:gd name="T42" fmla="*/ 13 w 433"/>
                  <a:gd name="T43" fmla="*/ 52 h 603"/>
                  <a:gd name="T44" fmla="*/ 14 w 433"/>
                  <a:gd name="T45" fmla="*/ 48 h 603"/>
                  <a:gd name="T46" fmla="*/ 17 w 433"/>
                  <a:gd name="T47" fmla="*/ 46 h 603"/>
                  <a:gd name="T48" fmla="*/ 29 w 433"/>
                  <a:gd name="T49" fmla="*/ 41 h 603"/>
                  <a:gd name="T50" fmla="*/ 36 w 433"/>
                  <a:gd name="T51" fmla="*/ 33 h 603"/>
                  <a:gd name="T52" fmla="*/ 41 w 433"/>
                  <a:gd name="T53" fmla="*/ 26 h 603"/>
                  <a:gd name="T54" fmla="*/ 40 w 433"/>
                  <a:gd name="T55" fmla="*/ 22 h 603"/>
                  <a:gd name="T56" fmla="*/ 36 w 433"/>
                  <a:gd name="T57" fmla="*/ 17 h 603"/>
                  <a:gd name="T58" fmla="*/ 27 w 433"/>
                  <a:gd name="T59" fmla="*/ 11 h 603"/>
                  <a:gd name="T60" fmla="*/ 16 w 433"/>
                  <a:gd name="T61" fmla="*/ 9 h 603"/>
                  <a:gd name="T62" fmla="*/ 9 w 433"/>
                  <a:gd name="T63" fmla="*/ 9 h 603"/>
                  <a:gd name="T64" fmla="*/ 3 w 433"/>
                  <a:gd name="T65" fmla="*/ 9 h 603"/>
                  <a:gd name="T66" fmla="*/ 0 w 433"/>
                  <a:gd name="T67" fmla="*/ 4 h 603"/>
                  <a:gd name="T68" fmla="*/ 3 w 433"/>
                  <a:gd name="T69" fmla="*/ 0 h 603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33"/>
                  <a:gd name="T106" fmla="*/ 0 h 603"/>
                  <a:gd name="T107" fmla="*/ 433 w 433"/>
                  <a:gd name="T108" fmla="*/ 603 h 603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33" h="603">
                    <a:moveTo>
                      <a:pt x="24" y="0"/>
                    </a:moveTo>
                    <a:lnTo>
                      <a:pt x="113" y="10"/>
                    </a:lnTo>
                    <a:lnTo>
                      <a:pt x="204" y="26"/>
                    </a:lnTo>
                    <a:lnTo>
                      <a:pt x="300" y="80"/>
                    </a:lnTo>
                    <a:lnTo>
                      <a:pt x="368" y="120"/>
                    </a:lnTo>
                    <a:lnTo>
                      <a:pt x="413" y="178"/>
                    </a:lnTo>
                    <a:lnTo>
                      <a:pt x="433" y="211"/>
                    </a:lnTo>
                    <a:lnTo>
                      <a:pt x="392" y="308"/>
                    </a:lnTo>
                    <a:lnTo>
                      <a:pt x="327" y="368"/>
                    </a:lnTo>
                    <a:lnTo>
                      <a:pt x="249" y="411"/>
                    </a:lnTo>
                    <a:lnTo>
                      <a:pt x="207" y="438"/>
                    </a:lnTo>
                    <a:lnTo>
                      <a:pt x="136" y="452"/>
                    </a:lnTo>
                    <a:lnTo>
                      <a:pt x="133" y="478"/>
                    </a:lnTo>
                    <a:lnTo>
                      <a:pt x="188" y="502"/>
                    </a:lnTo>
                    <a:lnTo>
                      <a:pt x="266" y="523"/>
                    </a:lnTo>
                    <a:lnTo>
                      <a:pt x="340" y="563"/>
                    </a:lnTo>
                    <a:lnTo>
                      <a:pt x="310" y="593"/>
                    </a:lnTo>
                    <a:lnTo>
                      <a:pt x="280" y="603"/>
                    </a:lnTo>
                    <a:lnTo>
                      <a:pt x="235" y="559"/>
                    </a:lnTo>
                    <a:lnTo>
                      <a:pt x="167" y="532"/>
                    </a:lnTo>
                    <a:lnTo>
                      <a:pt x="113" y="512"/>
                    </a:lnTo>
                    <a:lnTo>
                      <a:pt x="113" y="472"/>
                    </a:lnTo>
                    <a:lnTo>
                      <a:pt x="123" y="429"/>
                    </a:lnTo>
                    <a:lnTo>
                      <a:pt x="157" y="411"/>
                    </a:lnTo>
                    <a:lnTo>
                      <a:pt x="266" y="368"/>
                    </a:lnTo>
                    <a:lnTo>
                      <a:pt x="327" y="301"/>
                    </a:lnTo>
                    <a:lnTo>
                      <a:pt x="371" y="231"/>
                    </a:lnTo>
                    <a:lnTo>
                      <a:pt x="361" y="197"/>
                    </a:lnTo>
                    <a:lnTo>
                      <a:pt x="327" y="157"/>
                    </a:lnTo>
                    <a:lnTo>
                      <a:pt x="246" y="100"/>
                    </a:lnTo>
                    <a:lnTo>
                      <a:pt x="147" y="80"/>
                    </a:lnTo>
                    <a:lnTo>
                      <a:pt x="82" y="77"/>
                    </a:lnTo>
                    <a:lnTo>
                      <a:pt x="24" y="77"/>
                    </a:lnTo>
                    <a:lnTo>
                      <a:pt x="0" y="4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52" name="Freeform 15"/>
              <p:cNvSpPr>
                <a:spLocks/>
              </p:cNvSpPr>
              <p:nvPr/>
            </p:nvSpPr>
            <p:spPr bwMode="auto">
              <a:xfrm>
                <a:off x="3184" y="3317"/>
                <a:ext cx="176" cy="326"/>
              </a:xfrm>
              <a:custGeom>
                <a:avLst/>
                <a:gdLst>
                  <a:gd name="T0" fmla="*/ 7 w 527"/>
                  <a:gd name="T1" fmla="*/ 0 h 976"/>
                  <a:gd name="T2" fmla="*/ 2 w 527"/>
                  <a:gd name="T3" fmla="*/ 0 h 976"/>
                  <a:gd name="T4" fmla="*/ 0 w 527"/>
                  <a:gd name="T5" fmla="*/ 8 h 976"/>
                  <a:gd name="T6" fmla="*/ 4 w 527"/>
                  <a:gd name="T7" fmla="*/ 12 h 976"/>
                  <a:gd name="T8" fmla="*/ 16 w 527"/>
                  <a:gd name="T9" fmla="*/ 23 h 976"/>
                  <a:gd name="T10" fmla="*/ 27 w 527"/>
                  <a:gd name="T11" fmla="*/ 37 h 976"/>
                  <a:gd name="T12" fmla="*/ 34 w 527"/>
                  <a:gd name="T13" fmla="*/ 51 h 976"/>
                  <a:gd name="T14" fmla="*/ 35 w 527"/>
                  <a:gd name="T15" fmla="*/ 60 h 976"/>
                  <a:gd name="T16" fmla="*/ 34 w 527"/>
                  <a:gd name="T17" fmla="*/ 67 h 976"/>
                  <a:gd name="T18" fmla="*/ 31 w 527"/>
                  <a:gd name="T19" fmla="*/ 83 h 976"/>
                  <a:gd name="T20" fmla="*/ 27 w 527"/>
                  <a:gd name="T21" fmla="*/ 95 h 976"/>
                  <a:gd name="T22" fmla="*/ 24 w 527"/>
                  <a:gd name="T23" fmla="*/ 102 h 976"/>
                  <a:gd name="T24" fmla="*/ 23 w 527"/>
                  <a:gd name="T25" fmla="*/ 107 h 976"/>
                  <a:gd name="T26" fmla="*/ 27 w 527"/>
                  <a:gd name="T27" fmla="*/ 107 h 976"/>
                  <a:gd name="T28" fmla="*/ 32 w 527"/>
                  <a:gd name="T29" fmla="*/ 105 h 976"/>
                  <a:gd name="T30" fmla="*/ 34 w 527"/>
                  <a:gd name="T31" fmla="*/ 106 h 976"/>
                  <a:gd name="T32" fmla="*/ 45 w 527"/>
                  <a:gd name="T33" fmla="*/ 106 h 976"/>
                  <a:gd name="T34" fmla="*/ 53 w 527"/>
                  <a:gd name="T35" fmla="*/ 109 h 976"/>
                  <a:gd name="T36" fmla="*/ 56 w 527"/>
                  <a:gd name="T37" fmla="*/ 107 h 976"/>
                  <a:gd name="T38" fmla="*/ 59 w 527"/>
                  <a:gd name="T39" fmla="*/ 102 h 976"/>
                  <a:gd name="T40" fmla="*/ 56 w 527"/>
                  <a:gd name="T41" fmla="*/ 99 h 976"/>
                  <a:gd name="T42" fmla="*/ 43 w 527"/>
                  <a:gd name="T43" fmla="*/ 99 h 976"/>
                  <a:gd name="T44" fmla="*/ 35 w 527"/>
                  <a:gd name="T45" fmla="*/ 100 h 976"/>
                  <a:gd name="T46" fmla="*/ 30 w 527"/>
                  <a:gd name="T47" fmla="*/ 102 h 976"/>
                  <a:gd name="T48" fmla="*/ 31 w 527"/>
                  <a:gd name="T49" fmla="*/ 97 h 976"/>
                  <a:gd name="T50" fmla="*/ 35 w 527"/>
                  <a:gd name="T51" fmla="*/ 89 h 976"/>
                  <a:gd name="T52" fmla="*/ 39 w 527"/>
                  <a:gd name="T53" fmla="*/ 76 h 976"/>
                  <a:gd name="T54" fmla="*/ 42 w 527"/>
                  <a:gd name="T55" fmla="*/ 66 h 976"/>
                  <a:gd name="T56" fmla="*/ 40 w 527"/>
                  <a:gd name="T57" fmla="*/ 54 h 976"/>
                  <a:gd name="T58" fmla="*/ 37 w 527"/>
                  <a:gd name="T59" fmla="*/ 41 h 976"/>
                  <a:gd name="T60" fmla="*/ 30 w 527"/>
                  <a:gd name="T61" fmla="*/ 26 h 976"/>
                  <a:gd name="T62" fmla="*/ 20 w 527"/>
                  <a:gd name="T63" fmla="*/ 13 h 976"/>
                  <a:gd name="T64" fmla="*/ 11 w 527"/>
                  <a:gd name="T65" fmla="*/ 3 h 976"/>
                  <a:gd name="T66" fmla="*/ 7 w 527"/>
                  <a:gd name="T67" fmla="*/ 0 h 97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527"/>
                  <a:gd name="T103" fmla="*/ 0 h 976"/>
                  <a:gd name="T104" fmla="*/ 527 w 527"/>
                  <a:gd name="T105" fmla="*/ 976 h 97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527" h="976">
                    <a:moveTo>
                      <a:pt x="61" y="0"/>
                    </a:moveTo>
                    <a:lnTo>
                      <a:pt x="14" y="0"/>
                    </a:lnTo>
                    <a:lnTo>
                      <a:pt x="0" y="70"/>
                    </a:lnTo>
                    <a:lnTo>
                      <a:pt x="34" y="112"/>
                    </a:lnTo>
                    <a:lnTo>
                      <a:pt x="144" y="208"/>
                    </a:lnTo>
                    <a:lnTo>
                      <a:pt x="239" y="332"/>
                    </a:lnTo>
                    <a:lnTo>
                      <a:pt x="301" y="460"/>
                    </a:lnTo>
                    <a:lnTo>
                      <a:pt x="311" y="543"/>
                    </a:lnTo>
                    <a:lnTo>
                      <a:pt x="307" y="604"/>
                    </a:lnTo>
                    <a:lnTo>
                      <a:pt x="281" y="741"/>
                    </a:lnTo>
                    <a:lnTo>
                      <a:pt x="246" y="852"/>
                    </a:lnTo>
                    <a:lnTo>
                      <a:pt x="216" y="916"/>
                    </a:lnTo>
                    <a:lnTo>
                      <a:pt x="208" y="956"/>
                    </a:lnTo>
                    <a:lnTo>
                      <a:pt x="239" y="956"/>
                    </a:lnTo>
                    <a:lnTo>
                      <a:pt x="287" y="943"/>
                    </a:lnTo>
                    <a:lnTo>
                      <a:pt x="301" y="946"/>
                    </a:lnTo>
                    <a:lnTo>
                      <a:pt x="400" y="952"/>
                    </a:lnTo>
                    <a:lnTo>
                      <a:pt x="475" y="976"/>
                    </a:lnTo>
                    <a:lnTo>
                      <a:pt x="502" y="962"/>
                    </a:lnTo>
                    <a:lnTo>
                      <a:pt x="527" y="912"/>
                    </a:lnTo>
                    <a:lnTo>
                      <a:pt x="502" y="885"/>
                    </a:lnTo>
                    <a:lnTo>
                      <a:pt x="390" y="882"/>
                    </a:lnTo>
                    <a:lnTo>
                      <a:pt x="311" y="892"/>
                    </a:lnTo>
                    <a:lnTo>
                      <a:pt x="270" y="912"/>
                    </a:lnTo>
                    <a:lnTo>
                      <a:pt x="276" y="865"/>
                    </a:lnTo>
                    <a:lnTo>
                      <a:pt x="318" y="794"/>
                    </a:lnTo>
                    <a:lnTo>
                      <a:pt x="352" y="684"/>
                    </a:lnTo>
                    <a:lnTo>
                      <a:pt x="380" y="590"/>
                    </a:lnTo>
                    <a:lnTo>
                      <a:pt x="359" y="483"/>
                    </a:lnTo>
                    <a:lnTo>
                      <a:pt x="328" y="369"/>
                    </a:lnTo>
                    <a:lnTo>
                      <a:pt x="266" y="238"/>
                    </a:lnTo>
                    <a:lnTo>
                      <a:pt x="178" y="118"/>
                    </a:lnTo>
                    <a:lnTo>
                      <a:pt x="102" y="30"/>
                    </a:lnTo>
                    <a:lnTo>
                      <a:pt x="61" y="0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53" name="Freeform 16"/>
              <p:cNvSpPr>
                <a:spLocks/>
              </p:cNvSpPr>
              <p:nvPr/>
            </p:nvSpPr>
            <p:spPr bwMode="auto">
              <a:xfrm>
                <a:off x="3074" y="3317"/>
                <a:ext cx="118" cy="331"/>
              </a:xfrm>
              <a:custGeom>
                <a:avLst/>
                <a:gdLst>
                  <a:gd name="T0" fmla="*/ 27 w 355"/>
                  <a:gd name="T1" fmla="*/ 0 h 994"/>
                  <a:gd name="T2" fmla="*/ 22 w 355"/>
                  <a:gd name="T3" fmla="*/ 10 h 994"/>
                  <a:gd name="T4" fmla="*/ 19 w 355"/>
                  <a:gd name="T5" fmla="*/ 26 h 994"/>
                  <a:gd name="T6" fmla="*/ 15 w 355"/>
                  <a:gd name="T7" fmla="*/ 42 h 994"/>
                  <a:gd name="T8" fmla="*/ 11 w 355"/>
                  <a:gd name="T9" fmla="*/ 59 h 994"/>
                  <a:gd name="T10" fmla="*/ 11 w 355"/>
                  <a:gd name="T11" fmla="*/ 66 h 994"/>
                  <a:gd name="T12" fmla="*/ 15 w 355"/>
                  <a:gd name="T13" fmla="*/ 77 h 994"/>
                  <a:gd name="T14" fmla="*/ 20 w 355"/>
                  <a:gd name="T15" fmla="*/ 83 h 994"/>
                  <a:gd name="T16" fmla="*/ 25 w 355"/>
                  <a:gd name="T17" fmla="*/ 90 h 994"/>
                  <a:gd name="T18" fmla="*/ 28 w 355"/>
                  <a:gd name="T19" fmla="*/ 96 h 994"/>
                  <a:gd name="T20" fmla="*/ 27 w 355"/>
                  <a:gd name="T21" fmla="*/ 98 h 994"/>
                  <a:gd name="T22" fmla="*/ 18 w 355"/>
                  <a:gd name="T23" fmla="*/ 100 h 994"/>
                  <a:gd name="T24" fmla="*/ 4 w 355"/>
                  <a:gd name="T25" fmla="*/ 102 h 994"/>
                  <a:gd name="T26" fmla="*/ 0 w 355"/>
                  <a:gd name="T27" fmla="*/ 105 h 994"/>
                  <a:gd name="T28" fmla="*/ 3 w 355"/>
                  <a:gd name="T29" fmla="*/ 108 h 994"/>
                  <a:gd name="T30" fmla="*/ 11 w 355"/>
                  <a:gd name="T31" fmla="*/ 110 h 994"/>
                  <a:gd name="T32" fmla="*/ 20 w 355"/>
                  <a:gd name="T33" fmla="*/ 106 h 994"/>
                  <a:gd name="T34" fmla="*/ 27 w 355"/>
                  <a:gd name="T35" fmla="*/ 103 h 994"/>
                  <a:gd name="T36" fmla="*/ 36 w 355"/>
                  <a:gd name="T37" fmla="*/ 102 h 994"/>
                  <a:gd name="T38" fmla="*/ 39 w 355"/>
                  <a:gd name="T39" fmla="*/ 101 h 994"/>
                  <a:gd name="T40" fmla="*/ 38 w 355"/>
                  <a:gd name="T41" fmla="*/ 97 h 994"/>
                  <a:gd name="T42" fmla="*/ 28 w 355"/>
                  <a:gd name="T43" fmla="*/ 87 h 994"/>
                  <a:gd name="T44" fmla="*/ 23 w 355"/>
                  <a:gd name="T45" fmla="*/ 77 h 994"/>
                  <a:gd name="T46" fmla="*/ 18 w 355"/>
                  <a:gd name="T47" fmla="*/ 71 h 994"/>
                  <a:gd name="T48" fmla="*/ 17 w 355"/>
                  <a:gd name="T49" fmla="*/ 64 h 994"/>
                  <a:gd name="T50" fmla="*/ 19 w 355"/>
                  <a:gd name="T51" fmla="*/ 53 h 994"/>
                  <a:gd name="T52" fmla="*/ 25 w 355"/>
                  <a:gd name="T53" fmla="*/ 41 h 994"/>
                  <a:gd name="T54" fmla="*/ 30 w 355"/>
                  <a:gd name="T55" fmla="*/ 22 h 994"/>
                  <a:gd name="T56" fmla="*/ 35 w 355"/>
                  <a:gd name="T57" fmla="*/ 10 h 994"/>
                  <a:gd name="T58" fmla="*/ 35 w 355"/>
                  <a:gd name="T59" fmla="*/ 3 h 994"/>
                  <a:gd name="T60" fmla="*/ 30 w 355"/>
                  <a:gd name="T61" fmla="*/ 0 h 994"/>
                  <a:gd name="T62" fmla="*/ 27 w 355"/>
                  <a:gd name="T63" fmla="*/ 0 h 99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355"/>
                  <a:gd name="T97" fmla="*/ 0 h 994"/>
                  <a:gd name="T98" fmla="*/ 355 w 355"/>
                  <a:gd name="T99" fmla="*/ 994 h 994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355" h="994">
                    <a:moveTo>
                      <a:pt x="246" y="0"/>
                    </a:moveTo>
                    <a:lnTo>
                      <a:pt x="201" y="94"/>
                    </a:lnTo>
                    <a:lnTo>
                      <a:pt x="170" y="231"/>
                    </a:lnTo>
                    <a:lnTo>
                      <a:pt x="133" y="382"/>
                    </a:lnTo>
                    <a:lnTo>
                      <a:pt x="99" y="536"/>
                    </a:lnTo>
                    <a:lnTo>
                      <a:pt x="99" y="592"/>
                    </a:lnTo>
                    <a:lnTo>
                      <a:pt x="133" y="693"/>
                    </a:lnTo>
                    <a:lnTo>
                      <a:pt x="181" y="747"/>
                    </a:lnTo>
                    <a:lnTo>
                      <a:pt x="225" y="814"/>
                    </a:lnTo>
                    <a:lnTo>
                      <a:pt x="256" y="863"/>
                    </a:lnTo>
                    <a:lnTo>
                      <a:pt x="243" y="887"/>
                    </a:lnTo>
                    <a:lnTo>
                      <a:pt x="164" y="897"/>
                    </a:lnTo>
                    <a:lnTo>
                      <a:pt x="37" y="917"/>
                    </a:lnTo>
                    <a:lnTo>
                      <a:pt x="0" y="948"/>
                    </a:lnTo>
                    <a:lnTo>
                      <a:pt x="31" y="974"/>
                    </a:lnTo>
                    <a:lnTo>
                      <a:pt x="102" y="994"/>
                    </a:lnTo>
                    <a:lnTo>
                      <a:pt x="185" y="954"/>
                    </a:lnTo>
                    <a:lnTo>
                      <a:pt x="246" y="927"/>
                    </a:lnTo>
                    <a:lnTo>
                      <a:pt x="324" y="917"/>
                    </a:lnTo>
                    <a:lnTo>
                      <a:pt x="355" y="907"/>
                    </a:lnTo>
                    <a:lnTo>
                      <a:pt x="345" y="874"/>
                    </a:lnTo>
                    <a:lnTo>
                      <a:pt x="256" y="787"/>
                    </a:lnTo>
                    <a:lnTo>
                      <a:pt x="204" y="696"/>
                    </a:lnTo>
                    <a:lnTo>
                      <a:pt x="160" y="636"/>
                    </a:lnTo>
                    <a:lnTo>
                      <a:pt x="154" y="576"/>
                    </a:lnTo>
                    <a:lnTo>
                      <a:pt x="175" y="476"/>
                    </a:lnTo>
                    <a:lnTo>
                      <a:pt x="222" y="372"/>
                    </a:lnTo>
                    <a:lnTo>
                      <a:pt x="274" y="195"/>
                    </a:lnTo>
                    <a:lnTo>
                      <a:pt x="318" y="91"/>
                    </a:lnTo>
                    <a:lnTo>
                      <a:pt x="314" y="30"/>
                    </a:lnTo>
                    <a:lnTo>
                      <a:pt x="274" y="0"/>
                    </a:lnTo>
                    <a:lnTo>
                      <a:pt x="246" y="0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</p:grpSp>
        <p:grpSp>
          <p:nvGrpSpPr>
            <p:cNvPr id="5" name="Group 17"/>
            <p:cNvGrpSpPr>
              <a:grpSpLocks/>
            </p:cNvGrpSpPr>
            <p:nvPr/>
          </p:nvGrpSpPr>
          <p:grpSpPr bwMode="auto">
            <a:xfrm>
              <a:off x="3200" y="2785"/>
              <a:ext cx="73" cy="98"/>
              <a:chOff x="3200" y="2785"/>
              <a:chExt cx="73" cy="98"/>
            </a:xfrm>
          </p:grpSpPr>
          <p:sp>
            <p:nvSpPr>
              <p:cNvPr id="29746" name="Freeform 18"/>
              <p:cNvSpPr>
                <a:spLocks/>
              </p:cNvSpPr>
              <p:nvPr/>
            </p:nvSpPr>
            <p:spPr bwMode="auto">
              <a:xfrm>
                <a:off x="3214" y="2785"/>
                <a:ext cx="59" cy="68"/>
              </a:xfrm>
              <a:custGeom>
                <a:avLst/>
                <a:gdLst>
                  <a:gd name="T0" fmla="*/ 2 w 175"/>
                  <a:gd name="T1" fmla="*/ 1 h 204"/>
                  <a:gd name="T2" fmla="*/ 8 w 175"/>
                  <a:gd name="T3" fmla="*/ 0 h 204"/>
                  <a:gd name="T4" fmla="*/ 13 w 175"/>
                  <a:gd name="T5" fmla="*/ 0 h 204"/>
                  <a:gd name="T6" fmla="*/ 18 w 175"/>
                  <a:gd name="T7" fmla="*/ 3 h 204"/>
                  <a:gd name="T8" fmla="*/ 20 w 175"/>
                  <a:gd name="T9" fmla="*/ 7 h 204"/>
                  <a:gd name="T10" fmla="*/ 20 w 175"/>
                  <a:gd name="T11" fmla="*/ 10 h 204"/>
                  <a:gd name="T12" fmla="*/ 18 w 175"/>
                  <a:gd name="T13" fmla="*/ 14 h 204"/>
                  <a:gd name="T14" fmla="*/ 13 w 175"/>
                  <a:gd name="T15" fmla="*/ 17 h 204"/>
                  <a:gd name="T16" fmla="*/ 8 w 175"/>
                  <a:gd name="T17" fmla="*/ 17 h 204"/>
                  <a:gd name="T18" fmla="*/ 4 w 175"/>
                  <a:gd name="T19" fmla="*/ 19 h 204"/>
                  <a:gd name="T20" fmla="*/ 3 w 175"/>
                  <a:gd name="T21" fmla="*/ 23 h 204"/>
                  <a:gd name="T22" fmla="*/ 0 w 175"/>
                  <a:gd name="T23" fmla="*/ 22 h 204"/>
                  <a:gd name="T24" fmla="*/ 1 w 175"/>
                  <a:gd name="T25" fmla="*/ 17 h 204"/>
                  <a:gd name="T26" fmla="*/ 5 w 175"/>
                  <a:gd name="T27" fmla="*/ 14 h 204"/>
                  <a:gd name="T28" fmla="*/ 12 w 175"/>
                  <a:gd name="T29" fmla="*/ 14 h 204"/>
                  <a:gd name="T30" fmla="*/ 15 w 175"/>
                  <a:gd name="T31" fmla="*/ 11 h 204"/>
                  <a:gd name="T32" fmla="*/ 16 w 175"/>
                  <a:gd name="T33" fmla="*/ 7 h 204"/>
                  <a:gd name="T34" fmla="*/ 13 w 175"/>
                  <a:gd name="T35" fmla="*/ 3 h 204"/>
                  <a:gd name="T36" fmla="*/ 8 w 175"/>
                  <a:gd name="T37" fmla="*/ 3 h 204"/>
                  <a:gd name="T38" fmla="*/ 3 w 175"/>
                  <a:gd name="T39" fmla="*/ 4 h 204"/>
                  <a:gd name="T40" fmla="*/ 1 w 175"/>
                  <a:gd name="T41" fmla="*/ 3 h 204"/>
                  <a:gd name="T42" fmla="*/ 2 w 175"/>
                  <a:gd name="T43" fmla="*/ 1 h 204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75"/>
                  <a:gd name="T67" fmla="*/ 0 h 204"/>
                  <a:gd name="T68" fmla="*/ 175 w 175"/>
                  <a:gd name="T69" fmla="*/ 204 h 204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75" h="204">
                    <a:moveTo>
                      <a:pt x="21" y="9"/>
                    </a:moveTo>
                    <a:lnTo>
                      <a:pt x="68" y="0"/>
                    </a:lnTo>
                    <a:lnTo>
                      <a:pt x="113" y="3"/>
                    </a:lnTo>
                    <a:lnTo>
                      <a:pt x="155" y="23"/>
                    </a:lnTo>
                    <a:lnTo>
                      <a:pt x="175" y="60"/>
                    </a:lnTo>
                    <a:lnTo>
                      <a:pt x="175" y="90"/>
                    </a:lnTo>
                    <a:lnTo>
                      <a:pt x="155" y="130"/>
                    </a:lnTo>
                    <a:lnTo>
                      <a:pt x="120" y="153"/>
                    </a:lnTo>
                    <a:lnTo>
                      <a:pt x="68" y="153"/>
                    </a:lnTo>
                    <a:lnTo>
                      <a:pt x="37" y="173"/>
                    </a:lnTo>
                    <a:lnTo>
                      <a:pt x="27" y="204"/>
                    </a:lnTo>
                    <a:lnTo>
                      <a:pt x="0" y="194"/>
                    </a:lnTo>
                    <a:lnTo>
                      <a:pt x="10" y="153"/>
                    </a:lnTo>
                    <a:lnTo>
                      <a:pt x="47" y="130"/>
                    </a:lnTo>
                    <a:lnTo>
                      <a:pt x="109" y="124"/>
                    </a:lnTo>
                    <a:lnTo>
                      <a:pt x="134" y="100"/>
                    </a:lnTo>
                    <a:lnTo>
                      <a:pt x="140" y="63"/>
                    </a:lnTo>
                    <a:lnTo>
                      <a:pt x="113" y="30"/>
                    </a:lnTo>
                    <a:lnTo>
                      <a:pt x="72" y="30"/>
                    </a:lnTo>
                    <a:lnTo>
                      <a:pt x="27" y="40"/>
                    </a:lnTo>
                    <a:lnTo>
                      <a:pt x="10" y="30"/>
                    </a:lnTo>
                    <a:lnTo>
                      <a:pt x="21" y="9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47" name="Freeform 19"/>
              <p:cNvSpPr>
                <a:spLocks/>
              </p:cNvSpPr>
              <p:nvPr/>
            </p:nvSpPr>
            <p:spPr bwMode="auto">
              <a:xfrm>
                <a:off x="3200" y="2864"/>
                <a:ext cx="18" cy="19"/>
              </a:xfrm>
              <a:custGeom>
                <a:avLst/>
                <a:gdLst>
                  <a:gd name="T0" fmla="*/ 6 w 54"/>
                  <a:gd name="T1" fmla="*/ 0 h 56"/>
                  <a:gd name="T2" fmla="*/ 3 w 54"/>
                  <a:gd name="T3" fmla="*/ 0 h 56"/>
                  <a:gd name="T4" fmla="*/ 1 w 54"/>
                  <a:gd name="T5" fmla="*/ 2 h 56"/>
                  <a:gd name="T6" fmla="*/ 0 w 54"/>
                  <a:gd name="T7" fmla="*/ 6 h 56"/>
                  <a:gd name="T8" fmla="*/ 3 w 54"/>
                  <a:gd name="T9" fmla="*/ 6 h 56"/>
                  <a:gd name="T10" fmla="*/ 5 w 54"/>
                  <a:gd name="T11" fmla="*/ 5 h 56"/>
                  <a:gd name="T12" fmla="*/ 6 w 54"/>
                  <a:gd name="T13" fmla="*/ 0 h 5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4"/>
                  <a:gd name="T22" fmla="*/ 0 h 56"/>
                  <a:gd name="T23" fmla="*/ 54 w 54"/>
                  <a:gd name="T24" fmla="*/ 56 h 5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4" h="56">
                    <a:moveTo>
                      <a:pt x="54" y="3"/>
                    </a:moveTo>
                    <a:lnTo>
                      <a:pt x="26" y="0"/>
                    </a:lnTo>
                    <a:lnTo>
                      <a:pt x="8" y="21"/>
                    </a:lnTo>
                    <a:lnTo>
                      <a:pt x="0" y="52"/>
                    </a:lnTo>
                    <a:lnTo>
                      <a:pt x="26" y="56"/>
                    </a:lnTo>
                    <a:lnTo>
                      <a:pt x="49" y="41"/>
                    </a:lnTo>
                    <a:lnTo>
                      <a:pt x="54" y="3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</p:grpSp>
      </p:grp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6084888" y="2943225"/>
            <a:ext cx="2971800" cy="3200400"/>
            <a:chOff x="3833" y="1854"/>
            <a:chExt cx="1872" cy="2016"/>
          </a:xfrm>
        </p:grpSpPr>
        <p:sp>
          <p:nvSpPr>
            <p:cNvPr id="29738" name="Rectangle 21"/>
            <p:cNvSpPr>
              <a:spLocks noChangeArrowheads="1"/>
            </p:cNvSpPr>
            <p:nvPr/>
          </p:nvSpPr>
          <p:spPr bwMode="auto">
            <a:xfrm>
              <a:off x="3833" y="3198"/>
              <a:ext cx="624" cy="672"/>
            </a:xfrm>
            <a:prstGeom prst="rect">
              <a:avLst/>
            </a:prstGeom>
            <a:noFill/>
            <a:ln w="9525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  <p:sp>
          <p:nvSpPr>
            <p:cNvPr id="29739" name="Rectangle 22"/>
            <p:cNvSpPr>
              <a:spLocks noChangeArrowheads="1"/>
            </p:cNvSpPr>
            <p:nvPr/>
          </p:nvSpPr>
          <p:spPr bwMode="auto">
            <a:xfrm>
              <a:off x="4457" y="3198"/>
              <a:ext cx="624" cy="672"/>
            </a:xfrm>
            <a:prstGeom prst="rect">
              <a:avLst/>
            </a:prstGeom>
            <a:noFill/>
            <a:ln w="9525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  <p:sp>
          <p:nvSpPr>
            <p:cNvPr id="29740" name="Rectangle 23"/>
            <p:cNvSpPr>
              <a:spLocks noChangeArrowheads="1"/>
            </p:cNvSpPr>
            <p:nvPr/>
          </p:nvSpPr>
          <p:spPr bwMode="auto">
            <a:xfrm>
              <a:off x="5081" y="3198"/>
              <a:ext cx="624" cy="672"/>
            </a:xfrm>
            <a:prstGeom prst="rect">
              <a:avLst/>
            </a:prstGeom>
            <a:noFill/>
            <a:ln w="9525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  <p:sp>
          <p:nvSpPr>
            <p:cNvPr id="29741" name="Rectangle 24"/>
            <p:cNvSpPr>
              <a:spLocks noChangeArrowheads="1"/>
            </p:cNvSpPr>
            <p:nvPr/>
          </p:nvSpPr>
          <p:spPr bwMode="auto">
            <a:xfrm>
              <a:off x="4457" y="2526"/>
              <a:ext cx="624" cy="672"/>
            </a:xfrm>
            <a:prstGeom prst="rect">
              <a:avLst/>
            </a:prstGeom>
            <a:noFill/>
            <a:ln w="9525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  <p:sp>
          <p:nvSpPr>
            <p:cNvPr id="29742" name="Rectangle 25"/>
            <p:cNvSpPr>
              <a:spLocks noChangeArrowheads="1"/>
            </p:cNvSpPr>
            <p:nvPr/>
          </p:nvSpPr>
          <p:spPr bwMode="auto">
            <a:xfrm>
              <a:off x="5081" y="2526"/>
              <a:ext cx="624" cy="672"/>
            </a:xfrm>
            <a:prstGeom prst="rect">
              <a:avLst/>
            </a:prstGeom>
            <a:noFill/>
            <a:ln w="9525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  <p:sp>
          <p:nvSpPr>
            <p:cNvPr id="29743" name="Rectangle 26"/>
            <p:cNvSpPr>
              <a:spLocks noChangeArrowheads="1"/>
            </p:cNvSpPr>
            <p:nvPr/>
          </p:nvSpPr>
          <p:spPr bwMode="auto">
            <a:xfrm>
              <a:off x="5081" y="1854"/>
              <a:ext cx="624" cy="672"/>
            </a:xfrm>
            <a:prstGeom prst="rect">
              <a:avLst/>
            </a:prstGeom>
            <a:noFill/>
            <a:ln w="9525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6389688" y="3552825"/>
            <a:ext cx="595312" cy="1447800"/>
            <a:chOff x="3696" y="1872"/>
            <a:chExt cx="375" cy="912"/>
          </a:xfrm>
        </p:grpSpPr>
        <p:grpSp>
          <p:nvGrpSpPr>
            <p:cNvPr id="8" name="Group 28"/>
            <p:cNvGrpSpPr>
              <a:grpSpLocks/>
            </p:cNvGrpSpPr>
            <p:nvPr/>
          </p:nvGrpSpPr>
          <p:grpSpPr bwMode="auto">
            <a:xfrm>
              <a:off x="3696" y="1939"/>
              <a:ext cx="336" cy="845"/>
              <a:chOff x="3696" y="1939"/>
              <a:chExt cx="336" cy="845"/>
            </a:xfrm>
          </p:grpSpPr>
          <p:sp>
            <p:nvSpPr>
              <p:cNvPr id="29732" name="Freeform 29"/>
              <p:cNvSpPr>
                <a:spLocks/>
              </p:cNvSpPr>
              <p:nvPr/>
            </p:nvSpPr>
            <p:spPr bwMode="auto">
              <a:xfrm>
                <a:off x="3782" y="1972"/>
                <a:ext cx="197" cy="193"/>
              </a:xfrm>
              <a:custGeom>
                <a:avLst/>
                <a:gdLst>
                  <a:gd name="T0" fmla="*/ 20 w 591"/>
                  <a:gd name="T1" fmla="*/ 27 h 579"/>
                  <a:gd name="T2" fmla="*/ 26 w 591"/>
                  <a:gd name="T3" fmla="*/ 19 h 579"/>
                  <a:gd name="T4" fmla="*/ 32 w 591"/>
                  <a:gd name="T5" fmla="*/ 12 h 579"/>
                  <a:gd name="T6" fmla="*/ 39 w 591"/>
                  <a:gd name="T7" fmla="*/ 4 h 579"/>
                  <a:gd name="T8" fmla="*/ 46 w 591"/>
                  <a:gd name="T9" fmla="*/ 1 h 579"/>
                  <a:gd name="T10" fmla="*/ 53 w 591"/>
                  <a:gd name="T11" fmla="*/ 0 h 579"/>
                  <a:gd name="T12" fmla="*/ 59 w 591"/>
                  <a:gd name="T13" fmla="*/ 2 h 579"/>
                  <a:gd name="T14" fmla="*/ 63 w 591"/>
                  <a:gd name="T15" fmla="*/ 7 h 579"/>
                  <a:gd name="T16" fmla="*/ 66 w 591"/>
                  <a:gd name="T17" fmla="*/ 16 h 579"/>
                  <a:gd name="T18" fmla="*/ 65 w 591"/>
                  <a:gd name="T19" fmla="*/ 26 h 579"/>
                  <a:gd name="T20" fmla="*/ 62 w 591"/>
                  <a:gd name="T21" fmla="*/ 35 h 579"/>
                  <a:gd name="T22" fmla="*/ 55 w 591"/>
                  <a:gd name="T23" fmla="*/ 45 h 579"/>
                  <a:gd name="T24" fmla="*/ 47 w 591"/>
                  <a:gd name="T25" fmla="*/ 52 h 579"/>
                  <a:gd name="T26" fmla="*/ 39 w 591"/>
                  <a:gd name="T27" fmla="*/ 59 h 579"/>
                  <a:gd name="T28" fmla="*/ 29 w 591"/>
                  <a:gd name="T29" fmla="*/ 63 h 579"/>
                  <a:gd name="T30" fmla="*/ 21 w 591"/>
                  <a:gd name="T31" fmla="*/ 64 h 579"/>
                  <a:gd name="T32" fmla="*/ 18 w 591"/>
                  <a:gd name="T33" fmla="*/ 62 h 579"/>
                  <a:gd name="T34" fmla="*/ 15 w 591"/>
                  <a:gd name="T35" fmla="*/ 54 h 579"/>
                  <a:gd name="T36" fmla="*/ 16 w 591"/>
                  <a:gd name="T37" fmla="*/ 42 h 579"/>
                  <a:gd name="T38" fmla="*/ 2 w 591"/>
                  <a:gd name="T39" fmla="*/ 43 h 579"/>
                  <a:gd name="T40" fmla="*/ 0 w 591"/>
                  <a:gd name="T41" fmla="*/ 41 h 579"/>
                  <a:gd name="T42" fmla="*/ 2 w 591"/>
                  <a:gd name="T43" fmla="*/ 36 h 579"/>
                  <a:gd name="T44" fmla="*/ 16 w 591"/>
                  <a:gd name="T45" fmla="*/ 36 h 579"/>
                  <a:gd name="T46" fmla="*/ 20 w 591"/>
                  <a:gd name="T47" fmla="*/ 27 h 57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591"/>
                  <a:gd name="T73" fmla="*/ 0 h 579"/>
                  <a:gd name="T74" fmla="*/ 591 w 591"/>
                  <a:gd name="T75" fmla="*/ 579 h 57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591" h="579">
                    <a:moveTo>
                      <a:pt x="180" y="244"/>
                    </a:moveTo>
                    <a:lnTo>
                      <a:pt x="232" y="167"/>
                    </a:lnTo>
                    <a:lnTo>
                      <a:pt x="289" y="109"/>
                    </a:lnTo>
                    <a:lnTo>
                      <a:pt x="347" y="38"/>
                    </a:lnTo>
                    <a:lnTo>
                      <a:pt x="418" y="6"/>
                    </a:lnTo>
                    <a:lnTo>
                      <a:pt x="475" y="0"/>
                    </a:lnTo>
                    <a:lnTo>
                      <a:pt x="534" y="18"/>
                    </a:lnTo>
                    <a:lnTo>
                      <a:pt x="566" y="64"/>
                    </a:lnTo>
                    <a:lnTo>
                      <a:pt x="591" y="148"/>
                    </a:lnTo>
                    <a:lnTo>
                      <a:pt x="585" y="237"/>
                    </a:lnTo>
                    <a:lnTo>
                      <a:pt x="559" y="315"/>
                    </a:lnTo>
                    <a:lnTo>
                      <a:pt x="495" y="406"/>
                    </a:lnTo>
                    <a:lnTo>
                      <a:pt x="425" y="470"/>
                    </a:lnTo>
                    <a:lnTo>
                      <a:pt x="347" y="527"/>
                    </a:lnTo>
                    <a:lnTo>
                      <a:pt x="264" y="566"/>
                    </a:lnTo>
                    <a:lnTo>
                      <a:pt x="193" y="579"/>
                    </a:lnTo>
                    <a:lnTo>
                      <a:pt x="161" y="560"/>
                    </a:lnTo>
                    <a:lnTo>
                      <a:pt x="135" y="483"/>
                    </a:lnTo>
                    <a:lnTo>
                      <a:pt x="141" y="380"/>
                    </a:lnTo>
                    <a:lnTo>
                      <a:pt x="19" y="386"/>
                    </a:lnTo>
                    <a:lnTo>
                      <a:pt x="0" y="367"/>
                    </a:lnTo>
                    <a:lnTo>
                      <a:pt x="19" y="328"/>
                    </a:lnTo>
                    <a:lnTo>
                      <a:pt x="148" y="322"/>
                    </a:lnTo>
                    <a:lnTo>
                      <a:pt x="180" y="244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33" name="Freeform 30"/>
              <p:cNvSpPr>
                <a:spLocks/>
              </p:cNvSpPr>
              <p:nvPr/>
            </p:nvSpPr>
            <p:spPr bwMode="auto">
              <a:xfrm>
                <a:off x="3771" y="2175"/>
                <a:ext cx="137" cy="284"/>
              </a:xfrm>
              <a:custGeom>
                <a:avLst/>
                <a:gdLst>
                  <a:gd name="T0" fmla="*/ 13 w 410"/>
                  <a:gd name="T1" fmla="*/ 8 h 852"/>
                  <a:gd name="T2" fmla="*/ 19 w 410"/>
                  <a:gd name="T3" fmla="*/ 2 h 852"/>
                  <a:gd name="T4" fmla="*/ 29 w 410"/>
                  <a:gd name="T5" fmla="*/ 0 h 852"/>
                  <a:gd name="T6" fmla="*/ 38 w 410"/>
                  <a:gd name="T7" fmla="*/ 1 h 852"/>
                  <a:gd name="T8" fmla="*/ 44 w 410"/>
                  <a:gd name="T9" fmla="*/ 7 h 852"/>
                  <a:gd name="T10" fmla="*/ 46 w 410"/>
                  <a:gd name="T11" fmla="*/ 12 h 852"/>
                  <a:gd name="T12" fmla="*/ 46 w 410"/>
                  <a:gd name="T13" fmla="*/ 17 h 852"/>
                  <a:gd name="T14" fmla="*/ 43 w 410"/>
                  <a:gd name="T15" fmla="*/ 22 h 852"/>
                  <a:gd name="T16" fmla="*/ 38 w 410"/>
                  <a:gd name="T17" fmla="*/ 31 h 852"/>
                  <a:gd name="T18" fmla="*/ 36 w 410"/>
                  <a:gd name="T19" fmla="*/ 41 h 852"/>
                  <a:gd name="T20" fmla="*/ 35 w 410"/>
                  <a:gd name="T21" fmla="*/ 49 h 852"/>
                  <a:gd name="T22" fmla="*/ 37 w 410"/>
                  <a:gd name="T23" fmla="*/ 59 h 852"/>
                  <a:gd name="T24" fmla="*/ 43 w 410"/>
                  <a:gd name="T25" fmla="*/ 67 h 852"/>
                  <a:gd name="T26" fmla="*/ 45 w 410"/>
                  <a:gd name="T27" fmla="*/ 76 h 852"/>
                  <a:gd name="T28" fmla="*/ 44 w 410"/>
                  <a:gd name="T29" fmla="*/ 84 h 852"/>
                  <a:gd name="T30" fmla="*/ 40 w 410"/>
                  <a:gd name="T31" fmla="*/ 90 h 852"/>
                  <a:gd name="T32" fmla="*/ 34 w 410"/>
                  <a:gd name="T33" fmla="*/ 94 h 852"/>
                  <a:gd name="T34" fmla="*/ 27 w 410"/>
                  <a:gd name="T35" fmla="*/ 95 h 852"/>
                  <a:gd name="T36" fmla="*/ 19 w 410"/>
                  <a:gd name="T37" fmla="*/ 95 h 852"/>
                  <a:gd name="T38" fmla="*/ 12 w 410"/>
                  <a:gd name="T39" fmla="*/ 91 h 852"/>
                  <a:gd name="T40" fmla="*/ 6 w 410"/>
                  <a:gd name="T41" fmla="*/ 80 h 852"/>
                  <a:gd name="T42" fmla="*/ 1 w 410"/>
                  <a:gd name="T43" fmla="*/ 71 h 852"/>
                  <a:gd name="T44" fmla="*/ 0 w 410"/>
                  <a:gd name="T45" fmla="*/ 57 h 852"/>
                  <a:gd name="T46" fmla="*/ 1 w 410"/>
                  <a:gd name="T47" fmla="*/ 44 h 852"/>
                  <a:gd name="T48" fmla="*/ 4 w 410"/>
                  <a:gd name="T49" fmla="*/ 30 h 852"/>
                  <a:gd name="T50" fmla="*/ 9 w 410"/>
                  <a:gd name="T51" fmla="*/ 16 h 852"/>
                  <a:gd name="T52" fmla="*/ 13 w 410"/>
                  <a:gd name="T53" fmla="*/ 8 h 85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410"/>
                  <a:gd name="T82" fmla="*/ 0 h 852"/>
                  <a:gd name="T83" fmla="*/ 410 w 410"/>
                  <a:gd name="T84" fmla="*/ 852 h 852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410" h="852">
                    <a:moveTo>
                      <a:pt x="116" y="72"/>
                    </a:moveTo>
                    <a:lnTo>
                      <a:pt x="173" y="20"/>
                    </a:lnTo>
                    <a:lnTo>
                      <a:pt x="263" y="0"/>
                    </a:lnTo>
                    <a:lnTo>
                      <a:pt x="340" y="13"/>
                    </a:lnTo>
                    <a:lnTo>
                      <a:pt x="397" y="65"/>
                    </a:lnTo>
                    <a:lnTo>
                      <a:pt x="410" y="104"/>
                    </a:lnTo>
                    <a:lnTo>
                      <a:pt x="410" y="155"/>
                    </a:lnTo>
                    <a:lnTo>
                      <a:pt x="385" y="200"/>
                    </a:lnTo>
                    <a:lnTo>
                      <a:pt x="340" y="278"/>
                    </a:lnTo>
                    <a:lnTo>
                      <a:pt x="321" y="368"/>
                    </a:lnTo>
                    <a:lnTo>
                      <a:pt x="314" y="445"/>
                    </a:lnTo>
                    <a:lnTo>
                      <a:pt x="333" y="529"/>
                    </a:lnTo>
                    <a:lnTo>
                      <a:pt x="385" y="606"/>
                    </a:lnTo>
                    <a:lnTo>
                      <a:pt x="404" y="684"/>
                    </a:lnTo>
                    <a:lnTo>
                      <a:pt x="397" y="754"/>
                    </a:lnTo>
                    <a:lnTo>
                      <a:pt x="360" y="813"/>
                    </a:lnTo>
                    <a:lnTo>
                      <a:pt x="308" y="845"/>
                    </a:lnTo>
                    <a:lnTo>
                      <a:pt x="244" y="852"/>
                    </a:lnTo>
                    <a:lnTo>
                      <a:pt x="167" y="852"/>
                    </a:lnTo>
                    <a:lnTo>
                      <a:pt x="109" y="819"/>
                    </a:lnTo>
                    <a:lnTo>
                      <a:pt x="51" y="722"/>
                    </a:lnTo>
                    <a:lnTo>
                      <a:pt x="13" y="638"/>
                    </a:lnTo>
                    <a:lnTo>
                      <a:pt x="0" y="510"/>
                    </a:lnTo>
                    <a:lnTo>
                      <a:pt x="13" y="394"/>
                    </a:lnTo>
                    <a:lnTo>
                      <a:pt x="39" y="271"/>
                    </a:lnTo>
                    <a:lnTo>
                      <a:pt x="77" y="148"/>
                    </a:lnTo>
                    <a:lnTo>
                      <a:pt x="116" y="72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34" name="Freeform 31"/>
              <p:cNvSpPr>
                <a:spLocks/>
              </p:cNvSpPr>
              <p:nvPr/>
            </p:nvSpPr>
            <p:spPr bwMode="auto">
              <a:xfrm>
                <a:off x="3880" y="2185"/>
                <a:ext cx="152" cy="255"/>
              </a:xfrm>
              <a:custGeom>
                <a:avLst/>
                <a:gdLst>
                  <a:gd name="T0" fmla="*/ 0 w 455"/>
                  <a:gd name="T1" fmla="*/ 4 h 766"/>
                  <a:gd name="T2" fmla="*/ 1 w 455"/>
                  <a:gd name="T3" fmla="*/ 1 h 766"/>
                  <a:gd name="T4" fmla="*/ 8 w 455"/>
                  <a:gd name="T5" fmla="*/ 0 h 766"/>
                  <a:gd name="T6" fmla="*/ 13 w 455"/>
                  <a:gd name="T7" fmla="*/ 4 h 766"/>
                  <a:gd name="T8" fmla="*/ 19 w 455"/>
                  <a:gd name="T9" fmla="*/ 13 h 766"/>
                  <a:gd name="T10" fmla="*/ 28 w 455"/>
                  <a:gd name="T11" fmla="*/ 25 h 766"/>
                  <a:gd name="T12" fmla="*/ 36 w 455"/>
                  <a:gd name="T13" fmla="*/ 34 h 766"/>
                  <a:gd name="T14" fmla="*/ 50 w 455"/>
                  <a:gd name="T15" fmla="*/ 49 h 766"/>
                  <a:gd name="T16" fmla="*/ 51 w 455"/>
                  <a:gd name="T17" fmla="*/ 53 h 766"/>
                  <a:gd name="T18" fmla="*/ 48 w 455"/>
                  <a:gd name="T19" fmla="*/ 55 h 766"/>
                  <a:gd name="T20" fmla="*/ 41 w 455"/>
                  <a:gd name="T21" fmla="*/ 58 h 766"/>
                  <a:gd name="T22" fmla="*/ 31 w 455"/>
                  <a:gd name="T23" fmla="*/ 60 h 766"/>
                  <a:gd name="T24" fmla="*/ 18 w 455"/>
                  <a:gd name="T25" fmla="*/ 61 h 766"/>
                  <a:gd name="T26" fmla="*/ 14 w 455"/>
                  <a:gd name="T27" fmla="*/ 61 h 766"/>
                  <a:gd name="T28" fmla="*/ 13 w 455"/>
                  <a:gd name="T29" fmla="*/ 64 h 766"/>
                  <a:gd name="T30" fmla="*/ 16 w 455"/>
                  <a:gd name="T31" fmla="*/ 69 h 766"/>
                  <a:gd name="T32" fmla="*/ 26 w 455"/>
                  <a:gd name="T33" fmla="*/ 78 h 766"/>
                  <a:gd name="T34" fmla="*/ 33 w 455"/>
                  <a:gd name="T35" fmla="*/ 80 h 766"/>
                  <a:gd name="T36" fmla="*/ 34 w 455"/>
                  <a:gd name="T37" fmla="*/ 83 h 766"/>
                  <a:gd name="T38" fmla="*/ 31 w 455"/>
                  <a:gd name="T39" fmla="*/ 85 h 766"/>
                  <a:gd name="T40" fmla="*/ 25 w 455"/>
                  <a:gd name="T41" fmla="*/ 85 h 766"/>
                  <a:gd name="T42" fmla="*/ 16 w 455"/>
                  <a:gd name="T43" fmla="*/ 80 h 766"/>
                  <a:gd name="T44" fmla="*/ 9 w 455"/>
                  <a:gd name="T45" fmla="*/ 73 h 766"/>
                  <a:gd name="T46" fmla="*/ 5 w 455"/>
                  <a:gd name="T47" fmla="*/ 66 h 766"/>
                  <a:gd name="T48" fmla="*/ 5 w 455"/>
                  <a:gd name="T49" fmla="*/ 61 h 766"/>
                  <a:gd name="T50" fmla="*/ 8 w 455"/>
                  <a:gd name="T51" fmla="*/ 58 h 766"/>
                  <a:gd name="T52" fmla="*/ 12 w 455"/>
                  <a:gd name="T53" fmla="*/ 56 h 766"/>
                  <a:gd name="T54" fmla="*/ 18 w 455"/>
                  <a:gd name="T55" fmla="*/ 56 h 766"/>
                  <a:gd name="T56" fmla="*/ 26 w 455"/>
                  <a:gd name="T57" fmla="*/ 56 h 766"/>
                  <a:gd name="T58" fmla="*/ 34 w 455"/>
                  <a:gd name="T59" fmla="*/ 54 h 766"/>
                  <a:gd name="T60" fmla="*/ 39 w 455"/>
                  <a:gd name="T61" fmla="*/ 53 h 766"/>
                  <a:gd name="T62" fmla="*/ 41 w 455"/>
                  <a:gd name="T63" fmla="*/ 51 h 766"/>
                  <a:gd name="T64" fmla="*/ 40 w 455"/>
                  <a:gd name="T65" fmla="*/ 49 h 766"/>
                  <a:gd name="T66" fmla="*/ 34 w 455"/>
                  <a:gd name="T67" fmla="*/ 43 h 766"/>
                  <a:gd name="T68" fmla="*/ 23 w 455"/>
                  <a:gd name="T69" fmla="*/ 33 h 766"/>
                  <a:gd name="T70" fmla="*/ 14 w 455"/>
                  <a:gd name="T71" fmla="*/ 24 h 766"/>
                  <a:gd name="T72" fmla="*/ 4 w 455"/>
                  <a:gd name="T73" fmla="*/ 15 h 766"/>
                  <a:gd name="T74" fmla="*/ 1 w 455"/>
                  <a:gd name="T75" fmla="*/ 8 h 766"/>
                  <a:gd name="T76" fmla="*/ 0 w 455"/>
                  <a:gd name="T77" fmla="*/ 4 h 76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455"/>
                  <a:gd name="T118" fmla="*/ 0 h 766"/>
                  <a:gd name="T119" fmla="*/ 455 w 455"/>
                  <a:gd name="T120" fmla="*/ 766 h 76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455" h="766">
                    <a:moveTo>
                      <a:pt x="0" y="37"/>
                    </a:moveTo>
                    <a:lnTo>
                      <a:pt x="5" y="5"/>
                    </a:lnTo>
                    <a:lnTo>
                      <a:pt x="76" y="0"/>
                    </a:lnTo>
                    <a:lnTo>
                      <a:pt x="114" y="32"/>
                    </a:lnTo>
                    <a:lnTo>
                      <a:pt x="173" y="115"/>
                    </a:lnTo>
                    <a:lnTo>
                      <a:pt x="249" y="224"/>
                    </a:lnTo>
                    <a:lnTo>
                      <a:pt x="319" y="302"/>
                    </a:lnTo>
                    <a:lnTo>
                      <a:pt x="448" y="443"/>
                    </a:lnTo>
                    <a:lnTo>
                      <a:pt x="455" y="475"/>
                    </a:lnTo>
                    <a:lnTo>
                      <a:pt x="429" y="495"/>
                    </a:lnTo>
                    <a:lnTo>
                      <a:pt x="365" y="521"/>
                    </a:lnTo>
                    <a:lnTo>
                      <a:pt x="275" y="541"/>
                    </a:lnTo>
                    <a:lnTo>
                      <a:pt x="166" y="547"/>
                    </a:lnTo>
                    <a:lnTo>
                      <a:pt x="128" y="553"/>
                    </a:lnTo>
                    <a:lnTo>
                      <a:pt x="114" y="579"/>
                    </a:lnTo>
                    <a:lnTo>
                      <a:pt x="140" y="624"/>
                    </a:lnTo>
                    <a:lnTo>
                      <a:pt x="230" y="701"/>
                    </a:lnTo>
                    <a:lnTo>
                      <a:pt x="294" y="721"/>
                    </a:lnTo>
                    <a:lnTo>
                      <a:pt x="307" y="746"/>
                    </a:lnTo>
                    <a:lnTo>
                      <a:pt x="281" y="766"/>
                    </a:lnTo>
                    <a:lnTo>
                      <a:pt x="223" y="766"/>
                    </a:lnTo>
                    <a:lnTo>
                      <a:pt x="146" y="721"/>
                    </a:lnTo>
                    <a:lnTo>
                      <a:pt x="82" y="657"/>
                    </a:lnTo>
                    <a:lnTo>
                      <a:pt x="44" y="598"/>
                    </a:lnTo>
                    <a:lnTo>
                      <a:pt x="44" y="553"/>
                    </a:lnTo>
                    <a:lnTo>
                      <a:pt x="69" y="521"/>
                    </a:lnTo>
                    <a:lnTo>
                      <a:pt x="108" y="509"/>
                    </a:lnTo>
                    <a:lnTo>
                      <a:pt x="166" y="502"/>
                    </a:lnTo>
                    <a:lnTo>
                      <a:pt x="230" y="502"/>
                    </a:lnTo>
                    <a:lnTo>
                      <a:pt x="307" y="489"/>
                    </a:lnTo>
                    <a:lnTo>
                      <a:pt x="346" y="475"/>
                    </a:lnTo>
                    <a:lnTo>
                      <a:pt x="365" y="457"/>
                    </a:lnTo>
                    <a:lnTo>
                      <a:pt x="358" y="438"/>
                    </a:lnTo>
                    <a:lnTo>
                      <a:pt x="301" y="386"/>
                    </a:lnTo>
                    <a:lnTo>
                      <a:pt x="210" y="295"/>
                    </a:lnTo>
                    <a:lnTo>
                      <a:pt x="128" y="219"/>
                    </a:lnTo>
                    <a:lnTo>
                      <a:pt x="37" y="135"/>
                    </a:lnTo>
                    <a:lnTo>
                      <a:pt x="5" y="7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35" name="Freeform 32"/>
              <p:cNvSpPr>
                <a:spLocks/>
              </p:cNvSpPr>
              <p:nvPr/>
            </p:nvSpPr>
            <p:spPr bwMode="auto">
              <a:xfrm>
                <a:off x="3782" y="2399"/>
                <a:ext cx="164" cy="385"/>
              </a:xfrm>
              <a:custGeom>
                <a:avLst/>
                <a:gdLst>
                  <a:gd name="T0" fmla="*/ 27 w 494"/>
                  <a:gd name="T1" fmla="*/ 0 h 1155"/>
                  <a:gd name="T2" fmla="*/ 35 w 494"/>
                  <a:gd name="T3" fmla="*/ 2 h 1155"/>
                  <a:gd name="T4" fmla="*/ 38 w 494"/>
                  <a:gd name="T5" fmla="*/ 7 h 1155"/>
                  <a:gd name="T6" fmla="*/ 38 w 494"/>
                  <a:gd name="T7" fmla="*/ 21 h 1155"/>
                  <a:gd name="T8" fmla="*/ 36 w 494"/>
                  <a:gd name="T9" fmla="*/ 35 h 1155"/>
                  <a:gd name="T10" fmla="*/ 36 w 494"/>
                  <a:gd name="T11" fmla="*/ 50 h 1155"/>
                  <a:gd name="T12" fmla="*/ 43 w 494"/>
                  <a:gd name="T13" fmla="*/ 68 h 1155"/>
                  <a:gd name="T14" fmla="*/ 49 w 494"/>
                  <a:gd name="T15" fmla="*/ 81 h 1155"/>
                  <a:gd name="T16" fmla="*/ 52 w 494"/>
                  <a:gd name="T17" fmla="*/ 94 h 1155"/>
                  <a:gd name="T18" fmla="*/ 51 w 494"/>
                  <a:gd name="T19" fmla="*/ 105 h 1155"/>
                  <a:gd name="T20" fmla="*/ 51 w 494"/>
                  <a:gd name="T21" fmla="*/ 110 h 1155"/>
                  <a:gd name="T22" fmla="*/ 54 w 494"/>
                  <a:gd name="T23" fmla="*/ 114 h 1155"/>
                  <a:gd name="T24" fmla="*/ 54 w 494"/>
                  <a:gd name="T25" fmla="*/ 118 h 1155"/>
                  <a:gd name="T26" fmla="*/ 52 w 494"/>
                  <a:gd name="T27" fmla="*/ 120 h 1155"/>
                  <a:gd name="T28" fmla="*/ 47 w 494"/>
                  <a:gd name="T29" fmla="*/ 119 h 1155"/>
                  <a:gd name="T30" fmla="*/ 36 w 494"/>
                  <a:gd name="T31" fmla="*/ 118 h 1155"/>
                  <a:gd name="T32" fmla="*/ 23 w 494"/>
                  <a:gd name="T33" fmla="*/ 120 h 1155"/>
                  <a:gd name="T34" fmla="*/ 15 w 494"/>
                  <a:gd name="T35" fmla="*/ 125 h 1155"/>
                  <a:gd name="T36" fmla="*/ 11 w 494"/>
                  <a:gd name="T37" fmla="*/ 128 h 1155"/>
                  <a:gd name="T38" fmla="*/ 6 w 494"/>
                  <a:gd name="T39" fmla="*/ 128 h 1155"/>
                  <a:gd name="T40" fmla="*/ 0 w 494"/>
                  <a:gd name="T41" fmla="*/ 119 h 1155"/>
                  <a:gd name="T42" fmla="*/ 1 w 494"/>
                  <a:gd name="T43" fmla="*/ 118 h 1155"/>
                  <a:gd name="T44" fmla="*/ 14 w 494"/>
                  <a:gd name="T45" fmla="*/ 113 h 1155"/>
                  <a:gd name="T46" fmla="*/ 28 w 494"/>
                  <a:gd name="T47" fmla="*/ 111 h 1155"/>
                  <a:gd name="T48" fmla="*/ 39 w 494"/>
                  <a:gd name="T49" fmla="*/ 110 h 1155"/>
                  <a:gd name="T50" fmla="*/ 45 w 494"/>
                  <a:gd name="T51" fmla="*/ 110 h 1155"/>
                  <a:gd name="T52" fmla="*/ 47 w 494"/>
                  <a:gd name="T53" fmla="*/ 106 h 1155"/>
                  <a:gd name="T54" fmla="*/ 44 w 494"/>
                  <a:gd name="T55" fmla="*/ 94 h 1155"/>
                  <a:gd name="T56" fmla="*/ 40 w 494"/>
                  <a:gd name="T57" fmla="*/ 81 h 1155"/>
                  <a:gd name="T58" fmla="*/ 32 w 494"/>
                  <a:gd name="T59" fmla="*/ 65 h 1155"/>
                  <a:gd name="T60" fmla="*/ 26 w 494"/>
                  <a:gd name="T61" fmla="*/ 50 h 1155"/>
                  <a:gd name="T62" fmla="*/ 23 w 494"/>
                  <a:gd name="T63" fmla="*/ 37 h 1155"/>
                  <a:gd name="T64" fmla="*/ 22 w 494"/>
                  <a:gd name="T65" fmla="*/ 23 h 1155"/>
                  <a:gd name="T66" fmla="*/ 22 w 494"/>
                  <a:gd name="T67" fmla="*/ 9 h 1155"/>
                  <a:gd name="T68" fmla="*/ 25 w 494"/>
                  <a:gd name="T69" fmla="*/ 4 h 1155"/>
                  <a:gd name="T70" fmla="*/ 27 w 494"/>
                  <a:gd name="T71" fmla="*/ 0 h 1155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494"/>
                  <a:gd name="T109" fmla="*/ 0 h 1155"/>
                  <a:gd name="T110" fmla="*/ 494 w 494"/>
                  <a:gd name="T111" fmla="*/ 1155 h 1155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494" h="1155">
                    <a:moveTo>
                      <a:pt x="244" y="0"/>
                    </a:moveTo>
                    <a:lnTo>
                      <a:pt x="314" y="14"/>
                    </a:lnTo>
                    <a:lnTo>
                      <a:pt x="346" y="66"/>
                    </a:lnTo>
                    <a:lnTo>
                      <a:pt x="340" y="187"/>
                    </a:lnTo>
                    <a:lnTo>
                      <a:pt x="328" y="317"/>
                    </a:lnTo>
                    <a:lnTo>
                      <a:pt x="328" y="452"/>
                    </a:lnTo>
                    <a:lnTo>
                      <a:pt x="392" y="613"/>
                    </a:lnTo>
                    <a:lnTo>
                      <a:pt x="442" y="729"/>
                    </a:lnTo>
                    <a:lnTo>
                      <a:pt x="469" y="845"/>
                    </a:lnTo>
                    <a:lnTo>
                      <a:pt x="462" y="948"/>
                    </a:lnTo>
                    <a:lnTo>
                      <a:pt x="462" y="987"/>
                    </a:lnTo>
                    <a:lnTo>
                      <a:pt x="487" y="1026"/>
                    </a:lnTo>
                    <a:lnTo>
                      <a:pt x="494" y="1064"/>
                    </a:lnTo>
                    <a:lnTo>
                      <a:pt x="475" y="1083"/>
                    </a:lnTo>
                    <a:lnTo>
                      <a:pt x="424" y="1071"/>
                    </a:lnTo>
                    <a:lnTo>
                      <a:pt x="328" y="1058"/>
                    </a:lnTo>
                    <a:lnTo>
                      <a:pt x="212" y="1083"/>
                    </a:lnTo>
                    <a:lnTo>
                      <a:pt x="135" y="1128"/>
                    </a:lnTo>
                    <a:lnTo>
                      <a:pt x="96" y="1155"/>
                    </a:lnTo>
                    <a:lnTo>
                      <a:pt x="57" y="1155"/>
                    </a:lnTo>
                    <a:lnTo>
                      <a:pt x="0" y="1071"/>
                    </a:lnTo>
                    <a:lnTo>
                      <a:pt x="7" y="1058"/>
                    </a:lnTo>
                    <a:lnTo>
                      <a:pt x="122" y="1019"/>
                    </a:lnTo>
                    <a:lnTo>
                      <a:pt x="257" y="1000"/>
                    </a:lnTo>
                    <a:lnTo>
                      <a:pt x="353" y="993"/>
                    </a:lnTo>
                    <a:lnTo>
                      <a:pt x="410" y="993"/>
                    </a:lnTo>
                    <a:lnTo>
                      <a:pt x="424" y="955"/>
                    </a:lnTo>
                    <a:lnTo>
                      <a:pt x="405" y="845"/>
                    </a:lnTo>
                    <a:lnTo>
                      <a:pt x="360" y="729"/>
                    </a:lnTo>
                    <a:lnTo>
                      <a:pt x="289" y="581"/>
                    </a:lnTo>
                    <a:lnTo>
                      <a:pt x="231" y="452"/>
                    </a:lnTo>
                    <a:lnTo>
                      <a:pt x="205" y="335"/>
                    </a:lnTo>
                    <a:lnTo>
                      <a:pt x="199" y="207"/>
                    </a:lnTo>
                    <a:lnTo>
                      <a:pt x="199" y="84"/>
                    </a:lnTo>
                    <a:lnTo>
                      <a:pt x="225" y="34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36" name="Freeform 33"/>
              <p:cNvSpPr>
                <a:spLocks/>
              </p:cNvSpPr>
              <p:nvPr/>
            </p:nvSpPr>
            <p:spPr bwMode="auto">
              <a:xfrm>
                <a:off x="3700" y="2410"/>
                <a:ext cx="137" cy="320"/>
              </a:xfrm>
              <a:custGeom>
                <a:avLst/>
                <a:gdLst>
                  <a:gd name="T0" fmla="*/ 34 w 411"/>
                  <a:gd name="T1" fmla="*/ 0 h 959"/>
                  <a:gd name="T2" fmla="*/ 41 w 411"/>
                  <a:gd name="T3" fmla="*/ 0 h 959"/>
                  <a:gd name="T4" fmla="*/ 43 w 411"/>
                  <a:gd name="T5" fmla="*/ 4 h 959"/>
                  <a:gd name="T6" fmla="*/ 44 w 411"/>
                  <a:gd name="T7" fmla="*/ 14 h 959"/>
                  <a:gd name="T8" fmla="*/ 43 w 411"/>
                  <a:gd name="T9" fmla="*/ 24 h 959"/>
                  <a:gd name="T10" fmla="*/ 39 w 411"/>
                  <a:gd name="T11" fmla="*/ 44 h 959"/>
                  <a:gd name="T12" fmla="*/ 40 w 411"/>
                  <a:gd name="T13" fmla="*/ 52 h 959"/>
                  <a:gd name="T14" fmla="*/ 44 w 411"/>
                  <a:gd name="T15" fmla="*/ 69 h 959"/>
                  <a:gd name="T16" fmla="*/ 46 w 411"/>
                  <a:gd name="T17" fmla="*/ 82 h 959"/>
                  <a:gd name="T18" fmla="*/ 46 w 411"/>
                  <a:gd name="T19" fmla="*/ 91 h 959"/>
                  <a:gd name="T20" fmla="*/ 44 w 411"/>
                  <a:gd name="T21" fmla="*/ 93 h 959"/>
                  <a:gd name="T22" fmla="*/ 37 w 411"/>
                  <a:gd name="T23" fmla="*/ 95 h 959"/>
                  <a:gd name="T24" fmla="*/ 28 w 411"/>
                  <a:gd name="T25" fmla="*/ 97 h 959"/>
                  <a:gd name="T26" fmla="*/ 20 w 411"/>
                  <a:gd name="T27" fmla="*/ 101 h 959"/>
                  <a:gd name="T28" fmla="*/ 11 w 411"/>
                  <a:gd name="T29" fmla="*/ 107 h 959"/>
                  <a:gd name="T30" fmla="*/ 8 w 411"/>
                  <a:gd name="T31" fmla="*/ 107 h 959"/>
                  <a:gd name="T32" fmla="*/ 0 w 411"/>
                  <a:gd name="T33" fmla="*/ 100 h 959"/>
                  <a:gd name="T34" fmla="*/ 1 w 411"/>
                  <a:gd name="T35" fmla="*/ 97 h 959"/>
                  <a:gd name="T36" fmla="*/ 11 w 411"/>
                  <a:gd name="T37" fmla="*/ 93 h 959"/>
                  <a:gd name="T38" fmla="*/ 28 w 411"/>
                  <a:gd name="T39" fmla="*/ 89 h 959"/>
                  <a:gd name="T40" fmla="*/ 36 w 411"/>
                  <a:gd name="T41" fmla="*/ 86 h 959"/>
                  <a:gd name="T42" fmla="*/ 37 w 411"/>
                  <a:gd name="T43" fmla="*/ 83 h 959"/>
                  <a:gd name="T44" fmla="*/ 37 w 411"/>
                  <a:gd name="T45" fmla="*/ 71 h 959"/>
                  <a:gd name="T46" fmla="*/ 34 w 411"/>
                  <a:gd name="T47" fmla="*/ 55 h 959"/>
                  <a:gd name="T48" fmla="*/ 33 w 411"/>
                  <a:gd name="T49" fmla="*/ 45 h 959"/>
                  <a:gd name="T50" fmla="*/ 31 w 411"/>
                  <a:gd name="T51" fmla="*/ 29 h 959"/>
                  <a:gd name="T52" fmla="*/ 31 w 411"/>
                  <a:gd name="T53" fmla="*/ 12 h 959"/>
                  <a:gd name="T54" fmla="*/ 31 w 411"/>
                  <a:gd name="T55" fmla="*/ 4 h 959"/>
                  <a:gd name="T56" fmla="*/ 34 w 411"/>
                  <a:gd name="T57" fmla="*/ 0 h 95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411"/>
                  <a:gd name="T88" fmla="*/ 0 h 959"/>
                  <a:gd name="T89" fmla="*/ 411 w 411"/>
                  <a:gd name="T90" fmla="*/ 959 h 959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411" h="959">
                    <a:moveTo>
                      <a:pt x="308" y="0"/>
                    </a:moveTo>
                    <a:lnTo>
                      <a:pt x="365" y="0"/>
                    </a:lnTo>
                    <a:lnTo>
                      <a:pt x="385" y="38"/>
                    </a:lnTo>
                    <a:lnTo>
                      <a:pt x="397" y="122"/>
                    </a:lnTo>
                    <a:lnTo>
                      <a:pt x="385" y="212"/>
                    </a:lnTo>
                    <a:lnTo>
                      <a:pt x="353" y="392"/>
                    </a:lnTo>
                    <a:lnTo>
                      <a:pt x="359" y="470"/>
                    </a:lnTo>
                    <a:lnTo>
                      <a:pt x="397" y="624"/>
                    </a:lnTo>
                    <a:lnTo>
                      <a:pt x="411" y="734"/>
                    </a:lnTo>
                    <a:lnTo>
                      <a:pt x="411" y="818"/>
                    </a:lnTo>
                    <a:lnTo>
                      <a:pt x="392" y="837"/>
                    </a:lnTo>
                    <a:lnTo>
                      <a:pt x="333" y="850"/>
                    </a:lnTo>
                    <a:lnTo>
                      <a:pt x="256" y="869"/>
                    </a:lnTo>
                    <a:lnTo>
                      <a:pt x="180" y="907"/>
                    </a:lnTo>
                    <a:lnTo>
                      <a:pt x="103" y="959"/>
                    </a:lnTo>
                    <a:lnTo>
                      <a:pt x="71" y="959"/>
                    </a:lnTo>
                    <a:lnTo>
                      <a:pt x="0" y="902"/>
                    </a:lnTo>
                    <a:lnTo>
                      <a:pt x="7" y="875"/>
                    </a:lnTo>
                    <a:lnTo>
                      <a:pt x="96" y="837"/>
                    </a:lnTo>
                    <a:lnTo>
                      <a:pt x="251" y="798"/>
                    </a:lnTo>
                    <a:lnTo>
                      <a:pt x="321" y="773"/>
                    </a:lnTo>
                    <a:lnTo>
                      <a:pt x="333" y="747"/>
                    </a:lnTo>
                    <a:lnTo>
                      <a:pt x="333" y="638"/>
                    </a:lnTo>
                    <a:lnTo>
                      <a:pt x="308" y="496"/>
                    </a:lnTo>
                    <a:lnTo>
                      <a:pt x="295" y="405"/>
                    </a:lnTo>
                    <a:lnTo>
                      <a:pt x="283" y="264"/>
                    </a:lnTo>
                    <a:lnTo>
                      <a:pt x="276" y="109"/>
                    </a:lnTo>
                    <a:lnTo>
                      <a:pt x="283" y="38"/>
                    </a:lnTo>
                    <a:lnTo>
                      <a:pt x="308" y="0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37" name="Freeform 34"/>
              <p:cNvSpPr>
                <a:spLocks/>
              </p:cNvSpPr>
              <p:nvPr/>
            </p:nvSpPr>
            <p:spPr bwMode="auto">
              <a:xfrm>
                <a:off x="3696" y="1939"/>
                <a:ext cx="225" cy="285"/>
              </a:xfrm>
              <a:custGeom>
                <a:avLst/>
                <a:gdLst>
                  <a:gd name="T0" fmla="*/ 40 w 674"/>
                  <a:gd name="T1" fmla="*/ 95 h 856"/>
                  <a:gd name="T2" fmla="*/ 43 w 674"/>
                  <a:gd name="T3" fmla="*/ 91 h 856"/>
                  <a:gd name="T4" fmla="*/ 42 w 674"/>
                  <a:gd name="T5" fmla="*/ 84 h 856"/>
                  <a:gd name="T6" fmla="*/ 39 w 674"/>
                  <a:gd name="T7" fmla="*/ 76 h 856"/>
                  <a:gd name="T8" fmla="*/ 28 w 674"/>
                  <a:gd name="T9" fmla="*/ 66 h 856"/>
                  <a:gd name="T10" fmla="*/ 18 w 674"/>
                  <a:gd name="T11" fmla="*/ 56 h 856"/>
                  <a:gd name="T12" fmla="*/ 13 w 674"/>
                  <a:gd name="T13" fmla="*/ 46 h 856"/>
                  <a:gd name="T14" fmla="*/ 11 w 674"/>
                  <a:gd name="T15" fmla="*/ 31 h 856"/>
                  <a:gd name="T16" fmla="*/ 23 w 674"/>
                  <a:gd name="T17" fmla="*/ 26 h 856"/>
                  <a:gd name="T18" fmla="*/ 42 w 674"/>
                  <a:gd name="T19" fmla="*/ 24 h 856"/>
                  <a:gd name="T20" fmla="*/ 50 w 674"/>
                  <a:gd name="T21" fmla="*/ 25 h 856"/>
                  <a:gd name="T22" fmla="*/ 52 w 674"/>
                  <a:gd name="T23" fmla="*/ 27 h 856"/>
                  <a:gd name="T24" fmla="*/ 56 w 674"/>
                  <a:gd name="T25" fmla="*/ 24 h 856"/>
                  <a:gd name="T26" fmla="*/ 54 w 674"/>
                  <a:gd name="T27" fmla="*/ 20 h 856"/>
                  <a:gd name="T28" fmla="*/ 56 w 674"/>
                  <a:gd name="T29" fmla="*/ 14 h 856"/>
                  <a:gd name="T30" fmla="*/ 62 w 674"/>
                  <a:gd name="T31" fmla="*/ 8 h 856"/>
                  <a:gd name="T32" fmla="*/ 66 w 674"/>
                  <a:gd name="T33" fmla="*/ 6 h 856"/>
                  <a:gd name="T34" fmla="*/ 72 w 674"/>
                  <a:gd name="T35" fmla="*/ 10 h 856"/>
                  <a:gd name="T36" fmla="*/ 75 w 674"/>
                  <a:gd name="T37" fmla="*/ 6 h 856"/>
                  <a:gd name="T38" fmla="*/ 70 w 674"/>
                  <a:gd name="T39" fmla="*/ 0 h 856"/>
                  <a:gd name="T40" fmla="*/ 63 w 674"/>
                  <a:gd name="T41" fmla="*/ 0 h 856"/>
                  <a:gd name="T42" fmla="*/ 56 w 674"/>
                  <a:gd name="T43" fmla="*/ 4 h 856"/>
                  <a:gd name="T44" fmla="*/ 51 w 674"/>
                  <a:gd name="T45" fmla="*/ 13 h 856"/>
                  <a:gd name="T46" fmla="*/ 44 w 674"/>
                  <a:gd name="T47" fmla="*/ 17 h 856"/>
                  <a:gd name="T48" fmla="*/ 34 w 674"/>
                  <a:gd name="T49" fmla="*/ 19 h 856"/>
                  <a:gd name="T50" fmla="*/ 16 w 674"/>
                  <a:gd name="T51" fmla="*/ 21 h 856"/>
                  <a:gd name="T52" fmla="*/ 2 w 674"/>
                  <a:gd name="T53" fmla="*/ 25 h 856"/>
                  <a:gd name="T54" fmla="*/ 0 w 674"/>
                  <a:gd name="T55" fmla="*/ 29 h 856"/>
                  <a:gd name="T56" fmla="*/ 1 w 674"/>
                  <a:gd name="T57" fmla="*/ 40 h 856"/>
                  <a:gd name="T58" fmla="*/ 6 w 674"/>
                  <a:gd name="T59" fmla="*/ 56 h 856"/>
                  <a:gd name="T60" fmla="*/ 13 w 674"/>
                  <a:gd name="T61" fmla="*/ 69 h 856"/>
                  <a:gd name="T62" fmla="*/ 21 w 674"/>
                  <a:gd name="T63" fmla="*/ 80 h 856"/>
                  <a:gd name="T64" fmla="*/ 27 w 674"/>
                  <a:gd name="T65" fmla="*/ 88 h 856"/>
                  <a:gd name="T66" fmla="*/ 33 w 674"/>
                  <a:gd name="T67" fmla="*/ 94 h 856"/>
                  <a:gd name="T68" fmla="*/ 40 w 674"/>
                  <a:gd name="T69" fmla="*/ 95 h 85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674"/>
                  <a:gd name="T106" fmla="*/ 0 h 856"/>
                  <a:gd name="T107" fmla="*/ 674 w 674"/>
                  <a:gd name="T108" fmla="*/ 856 h 85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674" h="856">
                    <a:moveTo>
                      <a:pt x="358" y="856"/>
                    </a:moveTo>
                    <a:lnTo>
                      <a:pt x="390" y="817"/>
                    </a:lnTo>
                    <a:lnTo>
                      <a:pt x="378" y="760"/>
                    </a:lnTo>
                    <a:lnTo>
                      <a:pt x="353" y="683"/>
                    </a:lnTo>
                    <a:lnTo>
                      <a:pt x="256" y="592"/>
                    </a:lnTo>
                    <a:lnTo>
                      <a:pt x="160" y="509"/>
                    </a:lnTo>
                    <a:lnTo>
                      <a:pt x="115" y="418"/>
                    </a:lnTo>
                    <a:lnTo>
                      <a:pt x="96" y="277"/>
                    </a:lnTo>
                    <a:lnTo>
                      <a:pt x="205" y="238"/>
                    </a:lnTo>
                    <a:lnTo>
                      <a:pt x="378" y="219"/>
                    </a:lnTo>
                    <a:lnTo>
                      <a:pt x="449" y="226"/>
                    </a:lnTo>
                    <a:lnTo>
                      <a:pt x="468" y="245"/>
                    </a:lnTo>
                    <a:lnTo>
                      <a:pt x="500" y="213"/>
                    </a:lnTo>
                    <a:lnTo>
                      <a:pt x="488" y="180"/>
                    </a:lnTo>
                    <a:lnTo>
                      <a:pt x="506" y="123"/>
                    </a:lnTo>
                    <a:lnTo>
                      <a:pt x="558" y="71"/>
                    </a:lnTo>
                    <a:lnTo>
                      <a:pt x="597" y="58"/>
                    </a:lnTo>
                    <a:lnTo>
                      <a:pt x="647" y="90"/>
                    </a:lnTo>
                    <a:lnTo>
                      <a:pt x="674" y="58"/>
                    </a:lnTo>
                    <a:lnTo>
                      <a:pt x="629" y="0"/>
                    </a:lnTo>
                    <a:lnTo>
                      <a:pt x="570" y="0"/>
                    </a:lnTo>
                    <a:lnTo>
                      <a:pt x="500" y="32"/>
                    </a:lnTo>
                    <a:lnTo>
                      <a:pt x="456" y="116"/>
                    </a:lnTo>
                    <a:lnTo>
                      <a:pt x="397" y="155"/>
                    </a:lnTo>
                    <a:lnTo>
                      <a:pt x="308" y="167"/>
                    </a:lnTo>
                    <a:lnTo>
                      <a:pt x="147" y="187"/>
                    </a:lnTo>
                    <a:lnTo>
                      <a:pt x="19" y="226"/>
                    </a:lnTo>
                    <a:lnTo>
                      <a:pt x="0" y="258"/>
                    </a:lnTo>
                    <a:lnTo>
                      <a:pt x="12" y="361"/>
                    </a:lnTo>
                    <a:lnTo>
                      <a:pt x="57" y="502"/>
                    </a:lnTo>
                    <a:lnTo>
                      <a:pt x="121" y="618"/>
                    </a:lnTo>
                    <a:lnTo>
                      <a:pt x="185" y="721"/>
                    </a:lnTo>
                    <a:lnTo>
                      <a:pt x="244" y="792"/>
                    </a:lnTo>
                    <a:lnTo>
                      <a:pt x="301" y="843"/>
                    </a:lnTo>
                    <a:lnTo>
                      <a:pt x="358" y="856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</p:grpSp>
        <p:grpSp>
          <p:nvGrpSpPr>
            <p:cNvPr id="9" name="Group 35"/>
            <p:cNvGrpSpPr>
              <a:grpSpLocks/>
            </p:cNvGrpSpPr>
            <p:nvPr/>
          </p:nvGrpSpPr>
          <p:grpSpPr bwMode="auto">
            <a:xfrm>
              <a:off x="3993" y="1872"/>
              <a:ext cx="78" cy="97"/>
              <a:chOff x="3993" y="1872"/>
              <a:chExt cx="78" cy="97"/>
            </a:xfrm>
          </p:grpSpPr>
          <p:sp>
            <p:nvSpPr>
              <p:cNvPr id="29730" name="Freeform 36"/>
              <p:cNvSpPr>
                <a:spLocks/>
              </p:cNvSpPr>
              <p:nvPr/>
            </p:nvSpPr>
            <p:spPr bwMode="auto">
              <a:xfrm>
                <a:off x="4009" y="1872"/>
                <a:ext cx="62" cy="71"/>
              </a:xfrm>
              <a:custGeom>
                <a:avLst/>
                <a:gdLst>
                  <a:gd name="T0" fmla="*/ 6 w 186"/>
                  <a:gd name="T1" fmla="*/ 1 h 212"/>
                  <a:gd name="T2" fmla="*/ 12 w 186"/>
                  <a:gd name="T3" fmla="*/ 0 h 212"/>
                  <a:gd name="T4" fmla="*/ 19 w 186"/>
                  <a:gd name="T5" fmla="*/ 2 h 212"/>
                  <a:gd name="T6" fmla="*/ 21 w 186"/>
                  <a:gd name="T7" fmla="*/ 7 h 212"/>
                  <a:gd name="T8" fmla="*/ 20 w 186"/>
                  <a:gd name="T9" fmla="*/ 14 h 212"/>
                  <a:gd name="T10" fmla="*/ 16 w 186"/>
                  <a:gd name="T11" fmla="*/ 18 h 212"/>
                  <a:gd name="T12" fmla="*/ 11 w 186"/>
                  <a:gd name="T13" fmla="*/ 19 h 212"/>
                  <a:gd name="T14" fmla="*/ 6 w 186"/>
                  <a:gd name="T15" fmla="*/ 19 h 212"/>
                  <a:gd name="T16" fmla="*/ 4 w 186"/>
                  <a:gd name="T17" fmla="*/ 21 h 212"/>
                  <a:gd name="T18" fmla="*/ 4 w 186"/>
                  <a:gd name="T19" fmla="*/ 22 h 212"/>
                  <a:gd name="T20" fmla="*/ 3 w 186"/>
                  <a:gd name="T21" fmla="*/ 24 h 212"/>
                  <a:gd name="T22" fmla="*/ 0 w 186"/>
                  <a:gd name="T23" fmla="*/ 23 h 212"/>
                  <a:gd name="T24" fmla="*/ 1 w 186"/>
                  <a:gd name="T25" fmla="*/ 19 h 212"/>
                  <a:gd name="T26" fmla="*/ 3 w 186"/>
                  <a:gd name="T27" fmla="*/ 17 h 212"/>
                  <a:gd name="T28" fmla="*/ 7 w 186"/>
                  <a:gd name="T29" fmla="*/ 14 h 212"/>
                  <a:gd name="T30" fmla="*/ 11 w 186"/>
                  <a:gd name="T31" fmla="*/ 15 h 212"/>
                  <a:gd name="T32" fmla="*/ 15 w 186"/>
                  <a:gd name="T33" fmla="*/ 14 h 212"/>
                  <a:gd name="T34" fmla="*/ 17 w 186"/>
                  <a:gd name="T35" fmla="*/ 11 h 212"/>
                  <a:gd name="T36" fmla="*/ 17 w 186"/>
                  <a:gd name="T37" fmla="*/ 6 h 212"/>
                  <a:gd name="T38" fmla="*/ 15 w 186"/>
                  <a:gd name="T39" fmla="*/ 4 h 212"/>
                  <a:gd name="T40" fmla="*/ 12 w 186"/>
                  <a:gd name="T41" fmla="*/ 4 h 212"/>
                  <a:gd name="T42" fmla="*/ 9 w 186"/>
                  <a:gd name="T43" fmla="*/ 5 h 212"/>
                  <a:gd name="T44" fmla="*/ 7 w 186"/>
                  <a:gd name="T45" fmla="*/ 6 h 212"/>
                  <a:gd name="T46" fmla="*/ 5 w 186"/>
                  <a:gd name="T47" fmla="*/ 5 h 212"/>
                  <a:gd name="T48" fmla="*/ 6 w 186"/>
                  <a:gd name="T49" fmla="*/ 1 h 21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86"/>
                  <a:gd name="T76" fmla="*/ 0 h 212"/>
                  <a:gd name="T77" fmla="*/ 186 w 186"/>
                  <a:gd name="T78" fmla="*/ 212 h 212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86" h="212">
                    <a:moveTo>
                      <a:pt x="57" y="13"/>
                    </a:moveTo>
                    <a:lnTo>
                      <a:pt x="109" y="0"/>
                    </a:lnTo>
                    <a:lnTo>
                      <a:pt x="173" y="19"/>
                    </a:lnTo>
                    <a:lnTo>
                      <a:pt x="186" y="64"/>
                    </a:lnTo>
                    <a:lnTo>
                      <a:pt x="179" y="123"/>
                    </a:lnTo>
                    <a:lnTo>
                      <a:pt x="147" y="160"/>
                    </a:lnTo>
                    <a:lnTo>
                      <a:pt x="102" y="167"/>
                    </a:lnTo>
                    <a:lnTo>
                      <a:pt x="57" y="167"/>
                    </a:lnTo>
                    <a:lnTo>
                      <a:pt x="37" y="187"/>
                    </a:lnTo>
                    <a:lnTo>
                      <a:pt x="37" y="199"/>
                    </a:lnTo>
                    <a:lnTo>
                      <a:pt x="25" y="212"/>
                    </a:lnTo>
                    <a:lnTo>
                      <a:pt x="0" y="206"/>
                    </a:lnTo>
                    <a:lnTo>
                      <a:pt x="5" y="174"/>
                    </a:lnTo>
                    <a:lnTo>
                      <a:pt x="25" y="148"/>
                    </a:lnTo>
                    <a:lnTo>
                      <a:pt x="63" y="128"/>
                    </a:lnTo>
                    <a:lnTo>
                      <a:pt x="102" y="135"/>
                    </a:lnTo>
                    <a:lnTo>
                      <a:pt x="134" y="128"/>
                    </a:lnTo>
                    <a:lnTo>
                      <a:pt x="153" y="96"/>
                    </a:lnTo>
                    <a:lnTo>
                      <a:pt x="153" y="58"/>
                    </a:lnTo>
                    <a:lnTo>
                      <a:pt x="134" y="39"/>
                    </a:lnTo>
                    <a:lnTo>
                      <a:pt x="109" y="39"/>
                    </a:lnTo>
                    <a:lnTo>
                      <a:pt x="82" y="45"/>
                    </a:lnTo>
                    <a:lnTo>
                      <a:pt x="63" y="58"/>
                    </a:lnTo>
                    <a:lnTo>
                      <a:pt x="44" y="45"/>
                    </a:lnTo>
                    <a:lnTo>
                      <a:pt x="57" y="13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31" name="Oval 37"/>
              <p:cNvSpPr>
                <a:spLocks noChangeArrowheads="1"/>
              </p:cNvSpPr>
              <p:nvPr/>
            </p:nvSpPr>
            <p:spPr bwMode="auto">
              <a:xfrm>
                <a:off x="3993" y="1952"/>
                <a:ext cx="18" cy="17"/>
              </a:xfrm>
              <a:prstGeom prst="ellipse">
                <a:avLst/>
              </a:pr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</p:grpSp>
      </p:grpSp>
      <p:grpSp>
        <p:nvGrpSpPr>
          <p:cNvPr id="10" name="Group 38"/>
          <p:cNvGrpSpPr>
            <a:grpSpLocks/>
          </p:cNvGrpSpPr>
          <p:nvPr/>
        </p:nvGrpSpPr>
        <p:grpSpPr bwMode="auto">
          <a:xfrm>
            <a:off x="7227888" y="2486025"/>
            <a:ext cx="766762" cy="1441450"/>
            <a:chOff x="4224" y="1200"/>
            <a:chExt cx="483" cy="908"/>
          </a:xfrm>
        </p:grpSpPr>
        <p:grpSp>
          <p:nvGrpSpPr>
            <p:cNvPr id="11" name="Group 39"/>
            <p:cNvGrpSpPr>
              <a:grpSpLocks/>
            </p:cNvGrpSpPr>
            <p:nvPr/>
          </p:nvGrpSpPr>
          <p:grpSpPr bwMode="auto">
            <a:xfrm>
              <a:off x="4224" y="1347"/>
              <a:ext cx="483" cy="761"/>
              <a:chOff x="4224" y="1347"/>
              <a:chExt cx="483" cy="761"/>
            </a:xfrm>
          </p:grpSpPr>
          <p:sp>
            <p:nvSpPr>
              <p:cNvPr id="29722" name="Freeform 40"/>
              <p:cNvSpPr>
                <a:spLocks/>
              </p:cNvSpPr>
              <p:nvPr/>
            </p:nvSpPr>
            <p:spPr bwMode="auto">
              <a:xfrm>
                <a:off x="4372" y="1560"/>
                <a:ext cx="131" cy="289"/>
              </a:xfrm>
              <a:custGeom>
                <a:avLst/>
                <a:gdLst>
                  <a:gd name="T0" fmla="*/ 10 w 393"/>
                  <a:gd name="T1" fmla="*/ 8 h 869"/>
                  <a:gd name="T2" fmla="*/ 15 w 393"/>
                  <a:gd name="T3" fmla="*/ 2 h 869"/>
                  <a:gd name="T4" fmla="*/ 24 w 393"/>
                  <a:gd name="T5" fmla="*/ 0 h 869"/>
                  <a:gd name="T6" fmla="*/ 32 w 393"/>
                  <a:gd name="T7" fmla="*/ 2 h 869"/>
                  <a:gd name="T8" fmla="*/ 36 w 393"/>
                  <a:gd name="T9" fmla="*/ 5 h 869"/>
                  <a:gd name="T10" fmla="*/ 39 w 393"/>
                  <a:gd name="T11" fmla="*/ 12 h 869"/>
                  <a:gd name="T12" fmla="*/ 42 w 393"/>
                  <a:gd name="T13" fmla="*/ 23 h 869"/>
                  <a:gd name="T14" fmla="*/ 44 w 393"/>
                  <a:gd name="T15" fmla="*/ 35 h 869"/>
                  <a:gd name="T16" fmla="*/ 44 w 393"/>
                  <a:gd name="T17" fmla="*/ 56 h 869"/>
                  <a:gd name="T18" fmla="*/ 39 w 393"/>
                  <a:gd name="T19" fmla="*/ 75 h 869"/>
                  <a:gd name="T20" fmla="*/ 33 w 393"/>
                  <a:gd name="T21" fmla="*/ 86 h 869"/>
                  <a:gd name="T22" fmla="*/ 27 w 393"/>
                  <a:gd name="T23" fmla="*/ 92 h 869"/>
                  <a:gd name="T24" fmla="*/ 19 w 393"/>
                  <a:gd name="T25" fmla="*/ 96 h 869"/>
                  <a:gd name="T26" fmla="*/ 9 w 393"/>
                  <a:gd name="T27" fmla="*/ 96 h 869"/>
                  <a:gd name="T28" fmla="*/ 1 w 393"/>
                  <a:gd name="T29" fmla="*/ 89 h 869"/>
                  <a:gd name="T30" fmla="*/ 0 w 393"/>
                  <a:gd name="T31" fmla="*/ 81 h 869"/>
                  <a:gd name="T32" fmla="*/ 4 w 393"/>
                  <a:gd name="T33" fmla="*/ 70 h 869"/>
                  <a:gd name="T34" fmla="*/ 7 w 393"/>
                  <a:gd name="T35" fmla="*/ 57 h 869"/>
                  <a:gd name="T36" fmla="*/ 9 w 393"/>
                  <a:gd name="T37" fmla="*/ 41 h 869"/>
                  <a:gd name="T38" fmla="*/ 6 w 393"/>
                  <a:gd name="T39" fmla="*/ 27 h 869"/>
                  <a:gd name="T40" fmla="*/ 6 w 393"/>
                  <a:gd name="T41" fmla="*/ 16 h 869"/>
                  <a:gd name="T42" fmla="*/ 10 w 393"/>
                  <a:gd name="T43" fmla="*/ 8 h 86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93"/>
                  <a:gd name="T67" fmla="*/ 0 h 869"/>
                  <a:gd name="T68" fmla="*/ 393 w 393"/>
                  <a:gd name="T69" fmla="*/ 869 h 869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93" h="869">
                    <a:moveTo>
                      <a:pt x="92" y="70"/>
                    </a:moveTo>
                    <a:lnTo>
                      <a:pt x="135" y="19"/>
                    </a:lnTo>
                    <a:lnTo>
                      <a:pt x="216" y="0"/>
                    </a:lnTo>
                    <a:lnTo>
                      <a:pt x="285" y="19"/>
                    </a:lnTo>
                    <a:lnTo>
                      <a:pt x="323" y="47"/>
                    </a:lnTo>
                    <a:lnTo>
                      <a:pt x="354" y="104"/>
                    </a:lnTo>
                    <a:lnTo>
                      <a:pt x="381" y="205"/>
                    </a:lnTo>
                    <a:lnTo>
                      <a:pt x="393" y="313"/>
                    </a:lnTo>
                    <a:lnTo>
                      <a:pt x="393" y="509"/>
                    </a:lnTo>
                    <a:lnTo>
                      <a:pt x="354" y="680"/>
                    </a:lnTo>
                    <a:lnTo>
                      <a:pt x="297" y="777"/>
                    </a:lnTo>
                    <a:lnTo>
                      <a:pt x="239" y="831"/>
                    </a:lnTo>
                    <a:lnTo>
                      <a:pt x="173" y="869"/>
                    </a:lnTo>
                    <a:lnTo>
                      <a:pt x="80" y="866"/>
                    </a:lnTo>
                    <a:lnTo>
                      <a:pt x="8" y="808"/>
                    </a:lnTo>
                    <a:lnTo>
                      <a:pt x="0" y="737"/>
                    </a:lnTo>
                    <a:lnTo>
                      <a:pt x="34" y="633"/>
                    </a:lnTo>
                    <a:lnTo>
                      <a:pt x="65" y="518"/>
                    </a:lnTo>
                    <a:lnTo>
                      <a:pt x="77" y="367"/>
                    </a:lnTo>
                    <a:lnTo>
                      <a:pt x="57" y="240"/>
                    </a:lnTo>
                    <a:lnTo>
                      <a:pt x="57" y="147"/>
                    </a:lnTo>
                    <a:lnTo>
                      <a:pt x="92" y="70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23" name="Freeform 41"/>
              <p:cNvSpPr>
                <a:spLocks/>
              </p:cNvSpPr>
              <p:nvPr/>
            </p:nvSpPr>
            <p:spPr bwMode="auto">
              <a:xfrm>
                <a:off x="4422" y="1817"/>
                <a:ext cx="150" cy="287"/>
              </a:xfrm>
              <a:custGeom>
                <a:avLst/>
                <a:gdLst>
                  <a:gd name="T0" fmla="*/ 17 w 452"/>
                  <a:gd name="T1" fmla="*/ 4 h 861"/>
                  <a:gd name="T2" fmla="*/ 11 w 452"/>
                  <a:gd name="T3" fmla="*/ 0 h 861"/>
                  <a:gd name="T4" fmla="*/ 3 w 452"/>
                  <a:gd name="T5" fmla="*/ 0 h 861"/>
                  <a:gd name="T6" fmla="*/ 0 w 452"/>
                  <a:gd name="T7" fmla="*/ 5 h 861"/>
                  <a:gd name="T8" fmla="*/ 1 w 452"/>
                  <a:gd name="T9" fmla="*/ 13 h 861"/>
                  <a:gd name="T10" fmla="*/ 8 w 452"/>
                  <a:gd name="T11" fmla="*/ 21 h 861"/>
                  <a:gd name="T12" fmla="*/ 22 w 452"/>
                  <a:gd name="T13" fmla="*/ 28 h 861"/>
                  <a:gd name="T14" fmla="*/ 38 w 452"/>
                  <a:gd name="T15" fmla="*/ 43 h 861"/>
                  <a:gd name="T16" fmla="*/ 41 w 452"/>
                  <a:gd name="T17" fmla="*/ 49 h 861"/>
                  <a:gd name="T18" fmla="*/ 39 w 452"/>
                  <a:gd name="T19" fmla="*/ 52 h 861"/>
                  <a:gd name="T20" fmla="*/ 27 w 452"/>
                  <a:gd name="T21" fmla="*/ 62 h 861"/>
                  <a:gd name="T22" fmla="*/ 13 w 452"/>
                  <a:gd name="T23" fmla="*/ 73 h 861"/>
                  <a:gd name="T24" fmla="*/ 9 w 452"/>
                  <a:gd name="T25" fmla="*/ 78 h 861"/>
                  <a:gd name="T26" fmla="*/ 9 w 452"/>
                  <a:gd name="T27" fmla="*/ 84 h 861"/>
                  <a:gd name="T28" fmla="*/ 20 w 452"/>
                  <a:gd name="T29" fmla="*/ 89 h 861"/>
                  <a:gd name="T30" fmla="*/ 38 w 452"/>
                  <a:gd name="T31" fmla="*/ 96 h 861"/>
                  <a:gd name="T32" fmla="*/ 43 w 452"/>
                  <a:gd name="T33" fmla="*/ 96 h 861"/>
                  <a:gd name="T34" fmla="*/ 50 w 452"/>
                  <a:gd name="T35" fmla="*/ 91 h 861"/>
                  <a:gd name="T36" fmla="*/ 50 w 452"/>
                  <a:gd name="T37" fmla="*/ 88 h 861"/>
                  <a:gd name="T38" fmla="*/ 45 w 452"/>
                  <a:gd name="T39" fmla="*/ 86 h 861"/>
                  <a:gd name="T40" fmla="*/ 23 w 452"/>
                  <a:gd name="T41" fmla="*/ 84 h 861"/>
                  <a:gd name="T42" fmla="*/ 15 w 452"/>
                  <a:gd name="T43" fmla="*/ 82 h 861"/>
                  <a:gd name="T44" fmla="*/ 14 w 452"/>
                  <a:gd name="T45" fmla="*/ 78 h 861"/>
                  <a:gd name="T46" fmla="*/ 29 w 452"/>
                  <a:gd name="T47" fmla="*/ 67 h 861"/>
                  <a:gd name="T48" fmla="*/ 44 w 452"/>
                  <a:gd name="T49" fmla="*/ 57 h 861"/>
                  <a:gd name="T50" fmla="*/ 47 w 452"/>
                  <a:gd name="T51" fmla="*/ 53 h 861"/>
                  <a:gd name="T52" fmla="*/ 48 w 452"/>
                  <a:gd name="T53" fmla="*/ 48 h 861"/>
                  <a:gd name="T54" fmla="*/ 47 w 452"/>
                  <a:gd name="T55" fmla="*/ 40 h 861"/>
                  <a:gd name="T56" fmla="*/ 42 w 452"/>
                  <a:gd name="T57" fmla="*/ 35 h 861"/>
                  <a:gd name="T58" fmla="*/ 27 w 452"/>
                  <a:gd name="T59" fmla="*/ 16 h 861"/>
                  <a:gd name="T60" fmla="*/ 17 w 452"/>
                  <a:gd name="T61" fmla="*/ 4 h 86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452"/>
                  <a:gd name="T94" fmla="*/ 0 h 861"/>
                  <a:gd name="T95" fmla="*/ 452 w 452"/>
                  <a:gd name="T96" fmla="*/ 861 h 86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452" h="861">
                    <a:moveTo>
                      <a:pt x="150" y="36"/>
                    </a:moveTo>
                    <a:lnTo>
                      <a:pt x="96" y="0"/>
                    </a:lnTo>
                    <a:lnTo>
                      <a:pt x="26" y="0"/>
                    </a:lnTo>
                    <a:lnTo>
                      <a:pt x="0" y="48"/>
                    </a:lnTo>
                    <a:lnTo>
                      <a:pt x="11" y="117"/>
                    </a:lnTo>
                    <a:lnTo>
                      <a:pt x="73" y="186"/>
                    </a:lnTo>
                    <a:lnTo>
                      <a:pt x="201" y="248"/>
                    </a:lnTo>
                    <a:lnTo>
                      <a:pt x="347" y="383"/>
                    </a:lnTo>
                    <a:lnTo>
                      <a:pt x="370" y="441"/>
                    </a:lnTo>
                    <a:lnTo>
                      <a:pt x="358" y="467"/>
                    </a:lnTo>
                    <a:lnTo>
                      <a:pt x="247" y="556"/>
                    </a:lnTo>
                    <a:lnTo>
                      <a:pt x="115" y="660"/>
                    </a:lnTo>
                    <a:lnTo>
                      <a:pt x="84" y="706"/>
                    </a:lnTo>
                    <a:lnTo>
                      <a:pt x="84" y="754"/>
                    </a:lnTo>
                    <a:lnTo>
                      <a:pt x="185" y="803"/>
                    </a:lnTo>
                    <a:lnTo>
                      <a:pt x="340" y="861"/>
                    </a:lnTo>
                    <a:lnTo>
                      <a:pt x="393" y="861"/>
                    </a:lnTo>
                    <a:lnTo>
                      <a:pt x="452" y="823"/>
                    </a:lnTo>
                    <a:lnTo>
                      <a:pt x="452" y="792"/>
                    </a:lnTo>
                    <a:lnTo>
                      <a:pt x="409" y="777"/>
                    </a:lnTo>
                    <a:lnTo>
                      <a:pt x="212" y="754"/>
                    </a:lnTo>
                    <a:lnTo>
                      <a:pt x="139" y="734"/>
                    </a:lnTo>
                    <a:lnTo>
                      <a:pt x="130" y="699"/>
                    </a:lnTo>
                    <a:lnTo>
                      <a:pt x="259" y="602"/>
                    </a:lnTo>
                    <a:lnTo>
                      <a:pt x="397" y="510"/>
                    </a:lnTo>
                    <a:lnTo>
                      <a:pt x="429" y="475"/>
                    </a:lnTo>
                    <a:lnTo>
                      <a:pt x="439" y="429"/>
                    </a:lnTo>
                    <a:lnTo>
                      <a:pt x="429" y="363"/>
                    </a:lnTo>
                    <a:lnTo>
                      <a:pt x="386" y="313"/>
                    </a:lnTo>
                    <a:lnTo>
                      <a:pt x="247" y="144"/>
                    </a:lnTo>
                    <a:lnTo>
                      <a:pt x="150" y="36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24" name="Freeform 42"/>
              <p:cNvSpPr>
                <a:spLocks/>
              </p:cNvSpPr>
              <p:nvPr/>
            </p:nvSpPr>
            <p:spPr bwMode="auto">
              <a:xfrm>
                <a:off x="4224" y="1803"/>
                <a:ext cx="187" cy="305"/>
              </a:xfrm>
              <a:custGeom>
                <a:avLst/>
                <a:gdLst>
                  <a:gd name="T0" fmla="*/ 34 w 560"/>
                  <a:gd name="T1" fmla="*/ 14 h 915"/>
                  <a:gd name="T2" fmla="*/ 44 w 560"/>
                  <a:gd name="T3" fmla="*/ 5 h 915"/>
                  <a:gd name="T4" fmla="*/ 53 w 560"/>
                  <a:gd name="T5" fmla="*/ 0 h 915"/>
                  <a:gd name="T6" fmla="*/ 59 w 560"/>
                  <a:gd name="T7" fmla="*/ 1 h 915"/>
                  <a:gd name="T8" fmla="*/ 62 w 560"/>
                  <a:gd name="T9" fmla="*/ 5 h 915"/>
                  <a:gd name="T10" fmla="*/ 62 w 560"/>
                  <a:gd name="T11" fmla="*/ 10 h 915"/>
                  <a:gd name="T12" fmla="*/ 61 w 560"/>
                  <a:gd name="T13" fmla="*/ 15 h 915"/>
                  <a:gd name="T14" fmla="*/ 54 w 560"/>
                  <a:gd name="T15" fmla="*/ 18 h 915"/>
                  <a:gd name="T16" fmla="*/ 41 w 560"/>
                  <a:gd name="T17" fmla="*/ 25 h 915"/>
                  <a:gd name="T18" fmla="*/ 34 w 560"/>
                  <a:gd name="T19" fmla="*/ 34 h 915"/>
                  <a:gd name="T20" fmla="*/ 28 w 560"/>
                  <a:gd name="T21" fmla="*/ 45 h 915"/>
                  <a:gd name="T22" fmla="*/ 27 w 560"/>
                  <a:gd name="T23" fmla="*/ 51 h 915"/>
                  <a:gd name="T24" fmla="*/ 34 w 560"/>
                  <a:gd name="T25" fmla="*/ 59 h 915"/>
                  <a:gd name="T26" fmla="*/ 41 w 560"/>
                  <a:gd name="T27" fmla="*/ 70 h 915"/>
                  <a:gd name="T28" fmla="*/ 47 w 560"/>
                  <a:gd name="T29" fmla="*/ 81 h 915"/>
                  <a:gd name="T30" fmla="*/ 48 w 560"/>
                  <a:gd name="T31" fmla="*/ 87 h 915"/>
                  <a:gd name="T32" fmla="*/ 48 w 560"/>
                  <a:gd name="T33" fmla="*/ 91 h 915"/>
                  <a:gd name="T34" fmla="*/ 44 w 560"/>
                  <a:gd name="T35" fmla="*/ 94 h 915"/>
                  <a:gd name="T36" fmla="*/ 34 w 560"/>
                  <a:gd name="T37" fmla="*/ 94 h 915"/>
                  <a:gd name="T38" fmla="*/ 17 w 560"/>
                  <a:gd name="T39" fmla="*/ 98 h 915"/>
                  <a:gd name="T40" fmla="*/ 14 w 560"/>
                  <a:gd name="T41" fmla="*/ 101 h 915"/>
                  <a:gd name="T42" fmla="*/ 12 w 560"/>
                  <a:gd name="T43" fmla="*/ 102 h 915"/>
                  <a:gd name="T44" fmla="*/ 0 w 560"/>
                  <a:gd name="T45" fmla="*/ 98 h 915"/>
                  <a:gd name="T46" fmla="*/ 0 w 560"/>
                  <a:gd name="T47" fmla="*/ 94 h 915"/>
                  <a:gd name="T48" fmla="*/ 5 w 560"/>
                  <a:gd name="T49" fmla="*/ 91 h 915"/>
                  <a:gd name="T50" fmla="*/ 26 w 560"/>
                  <a:gd name="T51" fmla="*/ 87 h 915"/>
                  <a:gd name="T52" fmla="*/ 37 w 560"/>
                  <a:gd name="T53" fmla="*/ 88 h 915"/>
                  <a:gd name="T54" fmla="*/ 42 w 560"/>
                  <a:gd name="T55" fmla="*/ 88 h 915"/>
                  <a:gd name="T56" fmla="*/ 43 w 560"/>
                  <a:gd name="T57" fmla="*/ 86 h 915"/>
                  <a:gd name="T58" fmla="*/ 39 w 560"/>
                  <a:gd name="T59" fmla="*/ 77 h 915"/>
                  <a:gd name="T60" fmla="*/ 30 w 560"/>
                  <a:gd name="T61" fmla="*/ 64 h 915"/>
                  <a:gd name="T62" fmla="*/ 23 w 560"/>
                  <a:gd name="T63" fmla="*/ 55 h 915"/>
                  <a:gd name="T64" fmla="*/ 21 w 560"/>
                  <a:gd name="T65" fmla="*/ 50 h 915"/>
                  <a:gd name="T66" fmla="*/ 21 w 560"/>
                  <a:gd name="T67" fmla="*/ 42 h 915"/>
                  <a:gd name="T68" fmla="*/ 25 w 560"/>
                  <a:gd name="T69" fmla="*/ 30 h 915"/>
                  <a:gd name="T70" fmla="*/ 29 w 560"/>
                  <a:gd name="T71" fmla="*/ 21 h 915"/>
                  <a:gd name="T72" fmla="*/ 34 w 560"/>
                  <a:gd name="T73" fmla="*/ 14 h 915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560"/>
                  <a:gd name="T112" fmla="*/ 0 h 915"/>
                  <a:gd name="T113" fmla="*/ 560 w 560"/>
                  <a:gd name="T114" fmla="*/ 915 h 915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560" h="915">
                    <a:moveTo>
                      <a:pt x="306" y="124"/>
                    </a:moveTo>
                    <a:lnTo>
                      <a:pt x="395" y="47"/>
                    </a:lnTo>
                    <a:lnTo>
                      <a:pt x="479" y="0"/>
                    </a:lnTo>
                    <a:lnTo>
                      <a:pt x="534" y="7"/>
                    </a:lnTo>
                    <a:lnTo>
                      <a:pt x="560" y="47"/>
                    </a:lnTo>
                    <a:lnTo>
                      <a:pt x="560" y="88"/>
                    </a:lnTo>
                    <a:lnTo>
                      <a:pt x="545" y="136"/>
                    </a:lnTo>
                    <a:lnTo>
                      <a:pt x="487" y="162"/>
                    </a:lnTo>
                    <a:lnTo>
                      <a:pt x="372" y="228"/>
                    </a:lnTo>
                    <a:lnTo>
                      <a:pt x="302" y="309"/>
                    </a:lnTo>
                    <a:lnTo>
                      <a:pt x="255" y="405"/>
                    </a:lnTo>
                    <a:lnTo>
                      <a:pt x="243" y="463"/>
                    </a:lnTo>
                    <a:lnTo>
                      <a:pt x="306" y="532"/>
                    </a:lnTo>
                    <a:lnTo>
                      <a:pt x="372" y="633"/>
                    </a:lnTo>
                    <a:lnTo>
                      <a:pt x="418" y="726"/>
                    </a:lnTo>
                    <a:lnTo>
                      <a:pt x="429" y="783"/>
                    </a:lnTo>
                    <a:lnTo>
                      <a:pt x="429" y="819"/>
                    </a:lnTo>
                    <a:lnTo>
                      <a:pt x="398" y="842"/>
                    </a:lnTo>
                    <a:lnTo>
                      <a:pt x="302" y="846"/>
                    </a:lnTo>
                    <a:lnTo>
                      <a:pt x="155" y="881"/>
                    </a:lnTo>
                    <a:lnTo>
                      <a:pt x="128" y="912"/>
                    </a:lnTo>
                    <a:lnTo>
                      <a:pt x="104" y="915"/>
                    </a:lnTo>
                    <a:lnTo>
                      <a:pt x="0" y="881"/>
                    </a:lnTo>
                    <a:lnTo>
                      <a:pt x="0" y="846"/>
                    </a:lnTo>
                    <a:lnTo>
                      <a:pt x="47" y="819"/>
                    </a:lnTo>
                    <a:lnTo>
                      <a:pt x="232" y="783"/>
                    </a:lnTo>
                    <a:lnTo>
                      <a:pt x="329" y="796"/>
                    </a:lnTo>
                    <a:lnTo>
                      <a:pt x="375" y="796"/>
                    </a:lnTo>
                    <a:lnTo>
                      <a:pt x="387" y="776"/>
                    </a:lnTo>
                    <a:lnTo>
                      <a:pt x="348" y="691"/>
                    </a:lnTo>
                    <a:lnTo>
                      <a:pt x="266" y="580"/>
                    </a:lnTo>
                    <a:lnTo>
                      <a:pt x="209" y="498"/>
                    </a:lnTo>
                    <a:lnTo>
                      <a:pt x="185" y="451"/>
                    </a:lnTo>
                    <a:lnTo>
                      <a:pt x="185" y="382"/>
                    </a:lnTo>
                    <a:lnTo>
                      <a:pt x="225" y="266"/>
                    </a:lnTo>
                    <a:lnTo>
                      <a:pt x="259" y="193"/>
                    </a:lnTo>
                    <a:lnTo>
                      <a:pt x="306" y="124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25" name="Freeform 43"/>
              <p:cNvSpPr>
                <a:spLocks/>
              </p:cNvSpPr>
              <p:nvPr/>
            </p:nvSpPr>
            <p:spPr bwMode="auto">
              <a:xfrm>
                <a:off x="4246" y="1507"/>
                <a:ext cx="165" cy="283"/>
              </a:xfrm>
              <a:custGeom>
                <a:avLst/>
                <a:gdLst>
                  <a:gd name="T0" fmla="*/ 7 w 494"/>
                  <a:gd name="T1" fmla="*/ 3 h 849"/>
                  <a:gd name="T2" fmla="*/ 11 w 494"/>
                  <a:gd name="T3" fmla="*/ 0 h 849"/>
                  <a:gd name="T4" fmla="*/ 14 w 494"/>
                  <a:gd name="T5" fmla="*/ 3 h 849"/>
                  <a:gd name="T6" fmla="*/ 21 w 494"/>
                  <a:gd name="T7" fmla="*/ 15 h 849"/>
                  <a:gd name="T8" fmla="*/ 34 w 494"/>
                  <a:gd name="T9" fmla="*/ 25 h 849"/>
                  <a:gd name="T10" fmla="*/ 43 w 494"/>
                  <a:gd name="T11" fmla="*/ 27 h 849"/>
                  <a:gd name="T12" fmla="*/ 53 w 494"/>
                  <a:gd name="T13" fmla="*/ 28 h 849"/>
                  <a:gd name="T14" fmla="*/ 55 w 494"/>
                  <a:gd name="T15" fmla="*/ 34 h 849"/>
                  <a:gd name="T16" fmla="*/ 52 w 494"/>
                  <a:gd name="T17" fmla="*/ 40 h 849"/>
                  <a:gd name="T18" fmla="*/ 46 w 494"/>
                  <a:gd name="T19" fmla="*/ 42 h 849"/>
                  <a:gd name="T20" fmla="*/ 37 w 494"/>
                  <a:gd name="T21" fmla="*/ 39 h 849"/>
                  <a:gd name="T22" fmla="*/ 24 w 494"/>
                  <a:gd name="T23" fmla="*/ 28 h 849"/>
                  <a:gd name="T24" fmla="*/ 16 w 494"/>
                  <a:gd name="T25" fmla="*/ 17 h 849"/>
                  <a:gd name="T26" fmla="*/ 11 w 494"/>
                  <a:gd name="T27" fmla="*/ 12 h 849"/>
                  <a:gd name="T28" fmla="*/ 8 w 494"/>
                  <a:gd name="T29" fmla="*/ 18 h 849"/>
                  <a:gd name="T30" fmla="*/ 8 w 494"/>
                  <a:gd name="T31" fmla="*/ 33 h 849"/>
                  <a:gd name="T32" fmla="*/ 12 w 494"/>
                  <a:gd name="T33" fmla="*/ 51 h 849"/>
                  <a:gd name="T34" fmla="*/ 16 w 494"/>
                  <a:gd name="T35" fmla="*/ 57 h 849"/>
                  <a:gd name="T36" fmla="*/ 21 w 494"/>
                  <a:gd name="T37" fmla="*/ 62 h 849"/>
                  <a:gd name="T38" fmla="*/ 25 w 494"/>
                  <a:gd name="T39" fmla="*/ 66 h 849"/>
                  <a:gd name="T40" fmla="*/ 15 w 494"/>
                  <a:gd name="T41" fmla="*/ 75 h 849"/>
                  <a:gd name="T42" fmla="*/ 7 w 494"/>
                  <a:gd name="T43" fmla="*/ 85 h 849"/>
                  <a:gd name="T44" fmla="*/ 5 w 494"/>
                  <a:gd name="T45" fmla="*/ 94 h 849"/>
                  <a:gd name="T46" fmla="*/ 1 w 494"/>
                  <a:gd name="T47" fmla="*/ 94 h 849"/>
                  <a:gd name="T48" fmla="*/ 0 w 494"/>
                  <a:gd name="T49" fmla="*/ 82 h 849"/>
                  <a:gd name="T50" fmla="*/ 7 w 494"/>
                  <a:gd name="T51" fmla="*/ 74 h 849"/>
                  <a:gd name="T52" fmla="*/ 15 w 494"/>
                  <a:gd name="T53" fmla="*/ 66 h 849"/>
                  <a:gd name="T54" fmla="*/ 11 w 494"/>
                  <a:gd name="T55" fmla="*/ 57 h 849"/>
                  <a:gd name="T56" fmla="*/ 7 w 494"/>
                  <a:gd name="T57" fmla="*/ 47 h 849"/>
                  <a:gd name="T58" fmla="*/ 5 w 494"/>
                  <a:gd name="T59" fmla="*/ 33 h 849"/>
                  <a:gd name="T60" fmla="*/ 3 w 494"/>
                  <a:gd name="T61" fmla="*/ 20 h 849"/>
                  <a:gd name="T62" fmla="*/ 5 w 494"/>
                  <a:gd name="T63" fmla="*/ 8 h 849"/>
                  <a:gd name="T64" fmla="*/ 7 w 494"/>
                  <a:gd name="T65" fmla="*/ 3 h 84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494"/>
                  <a:gd name="T100" fmla="*/ 0 h 849"/>
                  <a:gd name="T101" fmla="*/ 494 w 494"/>
                  <a:gd name="T102" fmla="*/ 849 h 84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494" h="849">
                    <a:moveTo>
                      <a:pt x="61" y="24"/>
                    </a:moveTo>
                    <a:lnTo>
                      <a:pt x="96" y="0"/>
                    </a:lnTo>
                    <a:lnTo>
                      <a:pt x="123" y="24"/>
                    </a:lnTo>
                    <a:lnTo>
                      <a:pt x="188" y="131"/>
                    </a:lnTo>
                    <a:lnTo>
                      <a:pt x="304" y="225"/>
                    </a:lnTo>
                    <a:lnTo>
                      <a:pt x="386" y="243"/>
                    </a:lnTo>
                    <a:lnTo>
                      <a:pt x="478" y="255"/>
                    </a:lnTo>
                    <a:lnTo>
                      <a:pt x="494" y="306"/>
                    </a:lnTo>
                    <a:lnTo>
                      <a:pt x="470" y="359"/>
                    </a:lnTo>
                    <a:lnTo>
                      <a:pt x="413" y="375"/>
                    </a:lnTo>
                    <a:lnTo>
                      <a:pt x="332" y="352"/>
                    </a:lnTo>
                    <a:lnTo>
                      <a:pt x="216" y="248"/>
                    </a:lnTo>
                    <a:lnTo>
                      <a:pt x="142" y="154"/>
                    </a:lnTo>
                    <a:lnTo>
                      <a:pt x="100" y="108"/>
                    </a:lnTo>
                    <a:lnTo>
                      <a:pt x="72" y="162"/>
                    </a:lnTo>
                    <a:lnTo>
                      <a:pt x="76" y="294"/>
                    </a:lnTo>
                    <a:lnTo>
                      <a:pt x="107" y="456"/>
                    </a:lnTo>
                    <a:lnTo>
                      <a:pt x="142" y="510"/>
                    </a:lnTo>
                    <a:lnTo>
                      <a:pt x="193" y="557"/>
                    </a:lnTo>
                    <a:lnTo>
                      <a:pt x="223" y="595"/>
                    </a:lnTo>
                    <a:lnTo>
                      <a:pt x="138" y="672"/>
                    </a:lnTo>
                    <a:lnTo>
                      <a:pt x="61" y="765"/>
                    </a:lnTo>
                    <a:lnTo>
                      <a:pt x="46" y="849"/>
                    </a:lnTo>
                    <a:lnTo>
                      <a:pt x="11" y="846"/>
                    </a:lnTo>
                    <a:lnTo>
                      <a:pt x="0" y="734"/>
                    </a:lnTo>
                    <a:lnTo>
                      <a:pt x="64" y="664"/>
                    </a:lnTo>
                    <a:lnTo>
                      <a:pt x="135" y="591"/>
                    </a:lnTo>
                    <a:lnTo>
                      <a:pt x="100" y="514"/>
                    </a:lnTo>
                    <a:lnTo>
                      <a:pt x="64" y="421"/>
                    </a:lnTo>
                    <a:lnTo>
                      <a:pt x="41" y="301"/>
                    </a:lnTo>
                    <a:lnTo>
                      <a:pt x="26" y="179"/>
                    </a:lnTo>
                    <a:lnTo>
                      <a:pt x="41" y="73"/>
                    </a:lnTo>
                    <a:lnTo>
                      <a:pt x="61" y="24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26" name="Freeform 44"/>
              <p:cNvSpPr>
                <a:spLocks/>
              </p:cNvSpPr>
              <p:nvPr/>
            </p:nvSpPr>
            <p:spPr bwMode="auto">
              <a:xfrm>
                <a:off x="4521" y="1351"/>
                <a:ext cx="186" cy="308"/>
              </a:xfrm>
              <a:custGeom>
                <a:avLst/>
                <a:gdLst>
                  <a:gd name="T0" fmla="*/ 0 w 556"/>
                  <a:gd name="T1" fmla="*/ 102 h 923"/>
                  <a:gd name="T2" fmla="*/ 0 w 556"/>
                  <a:gd name="T3" fmla="*/ 95 h 923"/>
                  <a:gd name="T4" fmla="*/ 4 w 556"/>
                  <a:gd name="T5" fmla="*/ 90 h 923"/>
                  <a:gd name="T6" fmla="*/ 21 w 556"/>
                  <a:gd name="T7" fmla="*/ 84 h 923"/>
                  <a:gd name="T8" fmla="*/ 41 w 556"/>
                  <a:gd name="T9" fmla="*/ 79 h 923"/>
                  <a:gd name="T10" fmla="*/ 54 w 556"/>
                  <a:gd name="T11" fmla="*/ 76 h 923"/>
                  <a:gd name="T12" fmla="*/ 55 w 556"/>
                  <a:gd name="T13" fmla="*/ 73 h 923"/>
                  <a:gd name="T14" fmla="*/ 49 w 556"/>
                  <a:gd name="T15" fmla="*/ 65 h 923"/>
                  <a:gd name="T16" fmla="*/ 38 w 556"/>
                  <a:gd name="T17" fmla="*/ 54 h 923"/>
                  <a:gd name="T18" fmla="*/ 26 w 556"/>
                  <a:gd name="T19" fmla="*/ 45 h 923"/>
                  <a:gd name="T20" fmla="*/ 17 w 556"/>
                  <a:gd name="T21" fmla="*/ 39 h 923"/>
                  <a:gd name="T22" fmla="*/ 12 w 556"/>
                  <a:gd name="T23" fmla="*/ 34 h 923"/>
                  <a:gd name="T24" fmla="*/ 12 w 556"/>
                  <a:gd name="T25" fmla="*/ 30 h 923"/>
                  <a:gd name="T26" fmla="*/ 15 w 556"/>
                  <a:gd name="T27" fmla="*/ 27 h 923"/>
                  <a:gd name="T28" fmla="*/ 22 w 556"/>
                  <a:gd name="T29" fmla="*/ 25 h 923"/>
                  <a:gd name="T30" fmla="*/ 31 w 556"/>
                  <a:gd name="T31" fmla="*/ 19 h 923"/>
                  <a:gd name="T32" fmla="*/ 32 w 556"/>
                  <a:gd name="T33" fmla="*/ 12 h 923"/>
                  <a:gd name="T34" fmla="*/ 32 w 556"/>
                  <a:gd name="T35" fmla="*/ 3 h 923"/>
                  <a:gd name="T36" fmla="*/ 31 w 556"/>
                  <a:gd name="T37" fmla="*/ 0 h 923"/>
                  <a:gd name="T38" fmla="*/ 35 w 556"/>
                  <a:gd name="T39" fmla="*/ 1 h 923"/>
                  <a:gd name="T40" fmla="*/ 39 w 556"/>
                  <a:gd name="T41" fmla="*/ 9 h 923"/>
                  <a:gd name="T42" fmla="*/ 41 w 556"/>
                  <a:gd name="T43" fmla="*/ 17 h 923"/>
                  <a:gd name="T44" fmla="*/ 36 w 556"/>
                  <a:gd name="T45" fmla="*/ 23 h 923"/>
                  <a:gd name="T46" fmla="*/ 31 w 556"/>
                  <a:gd name="T47" fmla="*/ 24 h 923"/>
                  <a:gd name="T48" fmla="*/ 22 w 556"/>
                  <a:gd name="T49" fmla="*/ 29 h 923"/>
                  <a:gd name="T50" fmla="*/ 21 w 556"/>
                  <a:gd name="T51" fmla="*/ 32 h 923"/>
                  <a:gd name="T52" fmla="*/ 22 w 556"/>
                  <a:gd name="T53" fmla="*/ 34 h 923"/>
                  <a:gd name="T54" fmla="*/ 30 w 556"/>
                  <a:gd name="T55" fmla="*/ 41 h 923"/>
                  <a:gd name="T56" fmla="*/ 39 w 556"/>
                  <a:gd name="T57" fmla="*/ 45 h 923"/>
                  <a:gd name="T58" fmla="*/ 51 w 556"/>
                  <a:gd name="T59" fmla="*/ 55 h 923"/>
                  <a:gd name="T60" fmla="*/ 58 w 556"/>
                  <a:gd name="T61" fmla="*/ 67 h 923"/>
                  <a:gd name="T62" fmla="*/ 62 w 556"/>
                  <a:gd name="T63" fmla="*/ 76 h 923"/>
                  <a:gd name="T64" fmla="*/ 61 w 556"/>
                  <a:gd name="T65" fmla="*/ 79 h 923"/>
                  <a:gd name="T66" fmla="*/ 58 w 556"/>
                  <a:gd name="T67" fmla="*/ 81 h 923"/>
                  <a:gd name="T68" fmla="*/ 49 w 556"/>
                  <a:gd name="T69" fmla="*/ 85 h 923"/>
                  <a:gd name="T70" fmla="*/ 28 w 556"/>
                  <a:gd name="T71" fmla="*/ 91 h 923"/>
                  <a:gd name="T72" fmla="*/ 16 w 556"/>
                  <a:gd name="T73" fmla="*/ 97 h 923"/>
                  <a:gd name="T74" fmla="*/ 8 w 556"/>
                  <a:gd name="T75" fmla="*/ 101 h 923"/>
                  <a:gd name="T76" fmla="*/ 3 w 556"/>
                  <a:gd name="T77" fmla="*/ 103 h 923"/>
                  <a:gd name="T78" fmla="*/ 0 w 556"/>
                  <a:gd name="T79" fmla="*/ 102 h 923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556"/>
                  <a:gd name="T121" fmla="*/ 0 h 923"/>
                  <a:gd name="T122" fmla="*/ 556 w 556"/>
                  <a:gd name="T123" fmla="*/ 923 h 923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556" h="923">
                    <a:moveTo>
                      <a:pt x="0" y="915"/>
                    </a:moveTo>
                    <a:lnTo>
                      <a:pt x="0" y="853"/>
                    </a:lnTo>
                    <a:lnTo>
                      <a:pt x="34" y="807"/>
                    </a:lnTo>
                    <a:lnTo>
                      <a:pt x="185" y="753"/>
                    </a:lnTo>
                    <a:lnTo>
                      <a:pt x="371" y="706"/>
                    </a:lnTo>
                    <a:lnTo>
                      <a:pt x="478" y="679"/>
                    </a:lnTo>
                    <a:lnTo>
                      <a:pt x="490" y="656"/>
                    </a:lnTo>
                    <a:lnTo>
                      <a:pt x="440" y="586"/>
                    </a:lnTo>
                    <a:lnTo>
                      <a:pt x="339" y="487"/>
                    </a:lnTo>
                    <a:lnTo>
                      <a:pt x="235" y="401"/>
                    </a:lnTo>
                    <a:lnTo>
                      <a:pt x="154" y="355"/>
                    </a:lnTo>
                    <a:lnTo>
                      <a:pt x="108" y="309"/>
                    </a:lnTo>
                    <a:lnTo>
                      <a:pt x="104" y="274"/>
                    </a:lnTo>
                    <a:lnTo>
                      <a:pt x="131" y="243"/>
                    </a:lnTo>
                    <a:lnTo>
                      <a:pt x="196" y="228"/>
                    </a:lnTo>
                    <a:lnTo>
                      <a:pt x="278" y="170"/>
                    </a:lnTo>
                    <a:lnTo>
                      <a:pt x="290" y="112"/>
                    </a:lnTo>
                    <a:lnTo>
                      <a:pt x="290" y="31"/>
                    </a:lnTo>
                    <a:lnTo>
                      <a:pt x="282" y="0"/>
                    </a:lnTo>
                    <a:lnTo>
                      <a:pt x="313" y="7"/>
                    </a:lnTo>
                    <a:lnTo>
                      <a:pt x="354" y="77"/>
                    </a:lnTo>
                    <a:lnTo>
                      <a:pt x="371" y="150"/>
                    </a:lnTo>
                    <a:lnTo>
                      <a:pt x="324" y="204"/>
                    </a:lnTo>
                    <a:lnTo>
                      <a:pt x="282" y="220"/>
                    </a:lnTo>
                    <a:lnTo>
                      <a:pt x="201" y="262"/>
                    </a:lnTo>
                    <a:lnTo>
                      <a:pt x="185" y="285"/>
                    </a:lnTo>
                    <a:lnTo>
                      <a:pt x="196" y="309"/>
                    </a:lnTo>
                    <a:lnTo>
                      <a:pt x="270" y="370"/>
                    </a:lnTo>
                    <a:lnTo>
                      <a:pt x="347" y="405"/>
                    </a:lnTo>
                    <a:lnTo>
                      <a:pt x="451" y="494"/>
                    </a:lnTo>
                    <a:lnTo>
                      <a:pt x="521" y="598"/>
                    </a:lnTo>
                    <a:lnTo>
                      <a:pt x="556" y="679"/>
                    </a:lnTo>
                    <a:lnTo>
                      <a:pt x="544" y="706"/>
                    </a:lnTo>
                    <a:lnTo>
                      <a:pt x="521" y="725"/>
                    </a:lnTo>
                    <a:lnTo>
                      <a:pt x="432" y="761"/>
                    </a:lnTo>
                    <a:lnTo>
                      <a:pt x="254" y="819"/>
                    </a:lnTo>
                    <a:lnTo>
                      <a:pt x="143" y="868"/>
                    </a:lnTo>
                    <a:lnTo>
                      <a:pt x="69" y="911"/>
                    </a:lnTo>
                    <a:lnTo>
                      <a:pt x="23" y="923"/>
                    </a:lnTo>
                    <a:lnTo>
                      <a:pt x="0" y="915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27" name="Freeform 45"/>
              <p:cNvSpPr>
                <a:spLocks/>
              </p:cNvSpPr>
              <p:nvPr/>
            </p:nvSpPr>
            <p:spPr bwMode="auto">
              <a:xfrm>
                <a:off x="4415" y="1347"/>
                <a:ext cx="145" cy="218"/>
              </a:xfrm>
              <a:custGeom>
                <a:avLst/>
                <a:gdLst>
                  <a:gd name="T0" fmla="*/ 10 w 436"/>
                  <a:gd name="T1" fmla="*/ 14 h 656"/>
                  <a:gd name="T2" fmla="*/ 15 w 436"/>
                  <a:gd name="T3" fmla="*/ 7 h 656"/>
                  <a:gd name="T4" fmla="*/ 24 w 436"/>
                  <a:gd name="T5" fmla="*/ 1 h 656"/>
                  <a:gd name="T6" fmla="*/ 32 w 436"/>
                  <a:gd name="T7" fmla="*/ 0 h 656"/>
                  <a:gd name="T8" fmla="*/ 38 w 436"/>
                  <a:gd name="T9" fmla="*/ 1 h 656"/>
                  <a:gd name="T10" fmla="*/ 45 w 436"/>
                  <a:gd name="T11" fmla="*/ 6 h 656"/>
                  <a:gd name="T12" fmla="*/ 48 w 436"/>
                  <a:gd name="T13" fmla="*/ 17 h 656"/>
                  <a:gd name="T14" fmla="*/ 48 w 436"/>
                  <a:gd name="T15" fmla="*/ 24 h 656"/>
                  <a:gd name="T16" fmla="*/ 46 w 436"/>
                  <a:gd name="T17" fmla="*/ 32 h 656"/>
                  <a:gd name="T18" fmla="*/ 42 w 436"/>
                  <a:gd name="T19" fmla="*/ 41 h 656"/>
                  <a:gd name="T20" fmla="*/ 39 w 436"/>
                  <a:gd name="T21" fmla="*/ 48 h 656"/>
                  <a:gd name="T22" fmla="*/ 38 w 436"/>
                  <a:gd name="T23" fmla="*/ 50 h 656"/>
                  <a:gd name="T24" fmla="*/ 40 w 436"/>
                  <a:gd name="T25" fmla="*/ 59 h 656"/>
                  <a:gd name="T26" fmla="*/ 45 w 436"/>
                  <a:gd name="T27" fmla="*/ 68 h 656"/>
                  <a:gd name="T28" fmla="*/ 46 w 436"/>
                  <a:gd name="T29" fmla="*/ 70 h 656"/>
                  <a:gd name="T30" fmla="*/ 43 w 436"/>
                  <a:gd name="T31" fmla="*/ 72 h 656"/>
                  <a:gd name="T32" fmla="*/ 40 w 436"/>
                  <a:gd name="T33" fmla="*/ 72 h 656"/>
                  <a:gd name="T34" fmla="*/ 36 w 436"/>
                  <a:gd name="T35" fmla="*/ 61 h 656"/>
                  <a:gd name="T36" fmla="*/ 34 w 436"/>
                  <a:gd name="T37" fmla="*/ 54 h 656"/>
                  <a:gd name="T38" fmla="*/ 30 w 436"/>
                  <a:gd name="T39" fmla="*/ 58 h 656"/>
                  <a:gd name="T40" fmla="*/ 26 w 436"/>
                  <a:gd name="T41" fmla="*/ 62 h 656"/>
                  <a:gd name="T42" fmla="*/ 18 w 436"/>
                  <a:gd name="T43" fmla="*/ 65 h 656"/>
                  <a:gd name="T44" fmla="*/ 12 w 436"/>
                  <a:gd name="T45" fmla="*/ 65 h 656"/>
                  <a:gd name="T46" fmla="*/ 3 w 436"/>
                  <a:gd name="T47" fmla="*/ 61 h 656"/>
                  <a:gd name="T48" fmla="*/ 0 w 436"/>
                  <a:gd name="T49" fmla="*/ 49 h 656"/>
                  <a:gd name="T50" fmla="*/ 2 w 436"/>
                  <a:gd name="T51" fmla="*/ 33 h 656"/>
                  <a:gd name="T52" fmla="*/ 6 w 436"/>
                  <a:gd name="T53" fmla="*/ 18 h 656"/>
                  <a:gd name="T54" fmla="*/ 10 w 436"/>
                  <a:gd name="T55" fmla="*/ 14 h 65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436"/>
                  <a:gd name="T85" fmla="*/ 0 h 656"/>
                  <a:gd name="T86" fmla="*/ 436 w 436"/>
                  <a:gd name="T87" fmla="*/ 656 h 65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436" h="656">
                    <a:moveTo>
                      <a:pt x="89" y="123"/>
                    </a:moveTo>
                    <a:lnTo>
                      <a:pt x="139" y="65"/>
                    </a:lnTo>
                    <a:lnTo>
                      <a:pt x="221" y="12"/>
                    </a:lnTo>
                    <a:lnTo>
                      <a:pt x="290" y="0"/>
                    </a:lnTo>
                    <a:lnTo>
                      <a:pt x="343" y="12"/>
                    </a:lnTo>
                    <a:lnTo>
                      <a:pt x="406" y="58"/>
                    </a:lnTo>
                    <a:lnTo>
                      <a:pt x="429" y="151"/>
                    </a:lnTo>
                    <a:lnTo>
                      <a:pt x="436" y="220"/>
                    </a:lnTo>
                    <a:lnTo>
                      <a:pt x="417" y="286"/>
                    </a:lnTo>
                    <a:lnTo>
                      <a:pt x="382" y="367"/>
                    </a:lnTo>
                    <a:lnTo>
                      <a:pt x="348" y="437"/>
                    </a:lnTo>
                    <a:lnTo>
                      <a:pt x="343" y="452"/>
                    </a:lnTo>
                    <a:lnTo>
                      <a:pt x="359" y="533"/>
                    </a:lnTo>
                    <a:lnTo>
                      <a:pt x="406" y="615"/>
                    </a:lnTo>
                    <a:lnTo>
                      <a:pt x="413" y="638"/>
                    </a:lnTo>
                    <a:lnTo>
                      <a:pt x="389" y="656"/>
                    </a:lnTo>
                    <a:lnTo>
                      <a:pt x="359" y="656"/>
                    </a:lnTo>
                    <a:lnTo>
                      <a:pt x="325" y="552"/>
                    </a:lnTo>
                    <a:lnTo>
                      <a:pt x="309" y="483"/>
                    </a:lnTo>
                    <a:lnTo>
                      <a:pt x="267" y="529"/>
                    </a:lnTo>
                    <a:lnTo>
                      <a:pt x="232" y="564"/>
                    </a:lnTo>
                    <a:lnTo>
                      <a:pt x="158" y="592"/>
                    </a:lnTo>
                    <a:lnTo>
                      <a:pt x="104" y="592"/>
                    </a:lnTo>
                    <a:lnTo>
                      <a:pt x="23" y="552"/>
                    </a:lnTo>
                    <a:lnTo>
                      <a:pt x="0" y="440"/>
                    </a:lnTo>
                    <a:lnTo>
                      <a:pt x="19" y="298"/>
                    </a:lnTo>
                    <a:lnTo>
                      <a:pt x="54" y="162"/>
                    </a:lnTo>
                    <a:lnTo>
                      <a:pt x="89" y="123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</p:grpSp>
        <p:grpSp>
          <p:nvGrpSpPr>
            <p:cNvPr id="12" name="Group 46"/>
            <p:cNvGrpSpPr>
              <a:grpSpLocks/>
            </p:cNvGrpSpPr>
            <p:nvPr/>
          </p:nvGrpSpPr>
          <p:grpSpPr bwMode="auto">
            <a:xfrm>
              <a:off x="4286" y="1200"/>
              <a:ext cx="236" cy="193"/>
              <a:chOff x="4286" y="1200"/>
              <a:chExt cx="236" cy="193"/>
            </a:xfrm>
          </p:grpSpPr>
          <p:sp>
            <p:nvSpPr>
              <p:cNvPr id="29719" name="Freeform 47"/>
              <p:cNvSpPr>
                <a:spLocks/>
              </p:cNvSpPr>
              <p:nvPr/>
            </p:nvSpPr>
            <p:spPr bwMode="auto">
              <a:xfrm>
                <a:off x="4495" y="1200"/>
                <a:ext cx="27" cy="108"/>
              </a:xfrm>
              <a:custGeom>
                <a:avLst/>
                <a:gdLst>
                  <a:gd name="T0" fmla="*/ 3 w 81"/>
                  <a:gd name="T1" fmla="*/ 33 h 324"/>
                  <a:gd name="T2" fmla="*/ 1 w 81"/>
                  <a:gd name="T3" fmla="*/ 19 h 324"/>
                  <a:gd name="T4" fmla="*/ 0 w 81"/>
                  <a:gd name="T5" fmla="*/ 10 h 324"/>
                  <a:gd name="T6" fmla="*/ 0 w 81"/>
                  <a:gd name="T7" fmla="*/ 3 h 324"/>
                  <a:gd name="T8" fmla="*/ 3 w 81"/>
                  <a:gd name="T9" fmla="*/ 0 h 324"/>
                  <a:gd name="T10" fmla="*/ 7 w 81"/>
                  <a:gd name="T11" fmla="*/ 0 h 324"/>
                  <a:gd name="T12" fmla="*/ 9 w 81"/>
                  <a:gd name="T13" fmla="*/ 4 h 324"/>
                  <a:gd name="T14" fmla="*/ 8 w 81"/>
                  <a:gd name="T15" fmla="*/ 13 h 324"/>
                  <a:gd name="T16" fmla="*/ 7 w 81"/>
                  <a:gd name="T17" fmla="*/ 30 h 324"/>
                  <a:gd name="T18" fmla="*/ 5 w 81"/>
                  <a:gd name="T19" fmla="*/ 36 h 324"/>
                  <a:gd name="T20" fmla="*/ 3 w 81"/>
                  <a:gd name="T21" fmla="*/ 33 h 32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81"/>
                  <a:gd name="T34" fmla="*/ 0 h 324"/>
                  <a:gd name="T35" fmla="*/ 81 w 81"/>
                  <a:gd name="T36" fmla="*/ 324 h 32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81" h="324">
                    <a:moveTo>
                      <a:pt x="27" y="301"/>
                    </a:moveTo>
                    <a:lnTo>
                      <a:pt x="11" y="174"/>
                    </a:lnTo>
                    <a:lnTo>
                      <a:pt x="0" y="93"/>
                    </a:lnTo>
                    <a:lnTo>
                      <a:pt x="0" y="23"/>
                    </a:lnTo>
                    <a:lnTo>
                      <a:pt x="27" y="0"/>
                    </a:lnTo>
                    <a:lnTo>
                      <a:pt x="62" y="0"/>
                    </a:lnTo>
                    <a:lnTo>
                      <a:pt x="81" y="35"/>
                    </a:lnTo>
                    <a:lnTo>
                      <a:pt x="69" y="116"/>
                    </a:lnTo>
                    <a:lnTo>
                      <a:pt x="62" y="266"/>
                    </a:lnTo>
                    <a:lnTo>
                      <a:pt x="46" y="324"/>
                    </a:lnTo>
                    <a:lnTo>
                      <a:pt x="27" y="301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20" name="Freeform 48"/>
              <p:cNvSpPr>
                <a:spLocks/>
              </p:cNvSpPr>
              <p:nvPr/>
            </p:nvSpPr>
            <p:spPr bwMode="auto">
              <a:xfrm>
                <a:off x="4344" y="1254"/>
                <a:ext cx="94" cy="74"/>
              </a:xfrm>
              <a:custGeom>
                <a:avLst/>
                <a:gdLst>
                  <a:gd name="T0" fmla="*/ 26 w 281"/>
                  <a:gd name="T1" fmla="*/ 22 h 221"/>
                  <a:gd name="T2" fmla="*/ 21 w 281"/>
                  <a:gd name="T3" fmla="*/ 14 h 221"/>
                  <a:gd name="T4" fmla="*/ 12 w 281"/>
                  <a:gd name="T5" fmla="*/ 10 h 221"/>
                  <a:gd name="T6" fmla="*/ 4 w 281"/>
                  <a:gd name="T7" fmla="*/ 9 h 221"/>
                  <a:gd name="T8" fmla="*/ 0 w 281"/>
                  <a:gd name="T9" fmla="*/ 4 h 221"/>
                  <a:gd name="T10" fmla="*/ 1 w 281"/>
                  <a:gd name="T11" fmla="*/ 1 h 221"/>
                  <a:gd name="T12" fmla="*/ 5 w 281"/>
                  <a:gd name="T13" fmla="*/ 0 h 221"/>
                  <a:gd name="T14" fmla="*/ 12 w 281"/>
                  <a:gd name="T15" fmla="*/ 3 h 221"/>
                  <a:gd name="T16" fmla="*/ 20 w 281"/>
                  <a:gd name="T17" fmla="*/ 6 h 221"/>
                  <a:gd name="T18" fmla="*/ 25 w 281"/>
                  <a:gd name="T19" fmla="*/ 13 h 221"/>
                  <a:gd name="T20" fmla="*/ 31 w 281"/>
                  <a:gd name="T21" fmla="*/ 25 h 221"/>
                  <a:gd name="T22" fmla="*/ 26 w 281"/>
                  <a:gd name="T23" fmla="*/ 22 h 2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81"/>
                  <a:gd name="T37" fmla="*/ 0 h 221"/>
                  <a:gd name="T38" fmla="*/ 281 w 281"/>
                  <a:gd name="T39" fmla="*/ 221 h 22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81" h="221">
                    <a:moveTo>
                      <a:pt x="235" y="194"/>
                    </a:moveTo>
                    <a:lnTo>
                      <a:pt x="189" y="124"/>
                    </a:lnTo>
                    <a:lnTo>
                      <a:pt x="104" y="89"/>
                    </a:lnTo>
                    <a:lnTo>
                      <a:pt x="35" y="78"/>
                    </a:lnTo>
                    <a:lnTo>
                      <a:pt x="0" y="35"/>
                    </a:lnTo>
                    <a:lnTo>
                      <a:pt x="12" y="12"/>
                    </a:lnTo>
                    <a:lnTo>
                      <a:pt x="47" y="0"/>
                    </a:lnTo>
                    <a:lnTo>
                      <a:pt x="108" y="23"/>
                    </a:lnTo>
                    <a:lnTo>
                      <a:pt x="177" y="58"/>
                    </a:lnTo>
                    <a:lnTo>
                      <a:pt x="223" y="117"/>
                    </a:lnTo>
                    <a:lnTo>
                      <a:pt x="281" y="221"/>
                    </a:lnTo>
                    <a:lnTo>
                      <a:pt x="235" y="194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  <p:sp>
            <p:nvSpPr>
              <p:cNvPr id="29721" name="Freeform 49"/>
              <p:cNvSpPr>
                <a:spLocks/>
              </p:cNvSpPr>
              <p:nvPr/>
            </p:nvSpPr>
            <p:spPr bwMode="auto">
              <a:xfrm>
                <a:off x="4286" y="1341"/>
                <a:ext cx="102" cy="52"/>
              </a:xfrm>
              <a:custGeom>
                <a:avLst/>
                <a:gdLst>
                  <a:gd name="T0" fmla="*/ 0 w 305"/>
                  <a:gd name="T1" fmla="*/ 6 h 155"/>
                  <a:gd name="T2" fmla="*/ 0 w 305"/>
                  <a:gd name="T3" fmla="*/ 3 h 155"/>
                  <a:gd name="T4" fmla="*/ 4 w 305"/>
                  <a:gd name="T5" fmla="*/ 1 h 155"/>
                  <a:gd name="T6" fmla="*/ 11 w 305"/>
                  <a:gd name="T7" fmla="*/ 0 h 155"/>
                  <a:gd name="T8" fmla="*/ 17 w 305"/>
                  <a:gd name="T9" fmla="*/ 1 h 155"/>
                  <a:gd name="T10" fmla="*/ 26 w 305"/>
                  <a:gd name="T11" fmla="*/ 4 h 155"/>
                  <a:gd name="T12" fmla="*/ 31 w 305"/>
                  <a:gd name="T13" fmla="*/ 10 h 155"/>
                  <a:gd name="T14" fmla="*/ 34 w 305"/>
                  <a:gd name="T15" fmla="*/ 16 h 155"/>
                  <a:gd name="T16" fmla="*/ 34 w 305"/>
                  <a:gd name="T17" fmla="*/ 17 h 155"/>
                  <a:gd name="T18" fmla="*/ 30 w 305"/>
                  <a:gd name="T19" fmla="*/ 15 h 155"/>
                  <a:gd name="T20" fmla="*/ 24 w 305"/>
                  <a:gd name="T21" fmla="*/ 10 h 155"/>
                  <a:gd name="T22" fmla="*/ 15 w 305"/>
                  <a:gd name="T23" fmla="*/ 8 h 155"/>
                  <a:gd name="T24" fmla="*/ 8 w 305"/>
                  <a:gd name="T25" fmla="*/ 10 h 155"/>
                  <a:gd name="T26" fmla="*/ 1 w 305"/>
                  <a:gd name="T27" fmla="*/ 9 h 155"/>
                  <a:gd name="T28" fmla="*/ 0 w 305"/>
                  <a:gd name="T29" fmla="*/ 6 h 15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05"/>
                  <a:gd name="T46" fmla="*/ 0 h 155"/>
                  <a:gd name="T47" fmla="*/ 305 w 305"/>
                  <a:gd name="T48" fmla="*/ 155 h 15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05" h="155">
                    <a:moveTo>
                      <a:pt x="0" y="58"/>
                    </a:moveTo>
                    <a:lnTo>
                      <a:pt x="4" y="28"/>
                    </a:lnTo>
                    <a:lnTo>
                      <a:pt x="39" y="12"/>
                    </a:lnTo>
                    <a:lnTo>
                      <a:pt x="97" y="0"/>
                    </a:lnTo>
                    <a:lnTo>
                      <a:pt x="155" y="5"/>
                    </a:lnTo>
                    <a:lnTo>
                      <a:pt x="232" y="40"/>
                    </a:lnTo>
                    <a:lnTo>
                      <a:pt x="278" y="93"/>
                    </a:lnTo>
                    <a:lnTo>
                      <a:pt x="305" y="139"/>
                    </a:lnTo>
                    <a:lnTo>
                      <a:pt x="301" y="155"/>
                    </a:lnTo>
                    <a:lnTo>
                      <a:pt x="267" y="132"/>
                    </a:lnTo>
                    <a:lnTo>
                      <a:pt x="212" y="93"/>
                    </a:lnTo>
                    <a:lnTo>
                      <a:pt x="139" y="74"/>
                    </a:lnTo>
                    <a:lnTo>
                      <a:pt x="74" y="86"/>
                    </a:lnTo>
                    <a:lnTo>
                      <a:pt x="11" y="82"/>
                    </a:ln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</p:grpSp>
      </p:grpSp>
      <p:sp>
        <p:nvSpPr>
          <p:cNvPr id="29706" name="Text Box 51"/>
          <p:cNvSpPr txBox="1">
            <a:spLocks noChangeArrowheads="1"/>
          </p:cNvSpPr>
          <p:nvPr/>
        </p:nvSpPr>
        <p:spPr bwMode="auto">
          <a:xfrm>
            <a:off x="899592" y="1268760"/>
            <a:ext cx="6019800" cy="529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自我介紹</a:t>
            </a:r>
            <a:endParaRPr kumimoji="0" lang="zh-TW" altLang="en-US" sz="2400" b="1" dirty="0">
              <a:solidFill>
                <a:srgbClr val="000099"/>
              </a:solidFill>
              <a:latin typeface="+mn-ea"/>
            </a:endParaRPr>
          </a:p>
          <a:p>
            <a:pPr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求職動機</a:t>
            </a:r>
            <a:r>
              <a:rPr kumimoji="0" lang="en-US" altLang="zh-TW" sz="2400" b="1" dirty="0" smtClean="0">
                <a:solidFill>
                  <a:srgbClr val="000099"/>
                </a:solidFill>
                <a:latin typeface="+mn-ea"/>
              </a:rPr>
              <a:t> </a:t>
            </a:r>
            <a:endParaRPr kumimoji="0" lang="zh-TW" altLang="en-US" sz="2400" b="1" dirty="0">
              <a:solidFill>
                <a:srgbClr val="000099"/>
              </a:solidFill>
              <a:latin typeface="+mn-ea"/>
            </a:endParaRPr>
          </a:p>
          <a:p>
            <a:pPr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工作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專業知識及技巧 </a:t>
            </a:r>
          </a:p>
          <a:p>
            <a:pPr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對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公司及產業之現況及未來的看法</a:t>
            </a:r>
          </a:p>
          <a:p>
            <a:pPr>
              <a:spcBef>
                <a:spcPct val="4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公司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為何要錄用您</a:t>
            </a:r>
          </a:p>
          <a:p>
            <a:pPr>
              <a:spcBef>
                <a:spcPct val="5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過去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工作</a:t>
            </a:r>
            <a:r>
              <a:rPr kumimoji="0" lang="en-US" altLang="zh-TW" sz="2400" b="1" dirty="0">
                <a:solidFill>
                  <a:srgbClr val="000099"/>
                </a:solidFill>
                <a:latin typeface="+mn-ea"/>
              </a:rPr>
              <a:t>(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求學</a:t>
            </a:r>
            <a:r>
              <a:rPr kumimoji="0" lang="en-US" altLang="zh-TW" sz="2400" b="1" dirty="0">
                <a:solidFill>
                  <a:srgbClr val="000099"/>
                </a:solidFill>
                <a:latin typeface="+mn-ea"/>
              </a:rPr>
              <a:t>)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成果</a:t>
            </a:r>
            <a:endParaRPr kumimoji="0" lang="en-US" altLang="zh-TW" sz="2400" b="1" dirty="0">
              <a:solidFill>
                <a:srgbClr val="000099"/>
              </a:solidFill>
              <a:latin typeface="+mn-ea"/>
            </a:endParaRPr>
          </a:p>
          <a:p>
            <a:pPr>
              <a:spcBef>
                <a:spcPct val="5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你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認為你在你一方面最需要改進</a:t>
            </a:r>
          </a:p>
          <a:p>
            <a:pPr>
              <a:spcBef>
                <a:spcPct val="5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配合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度</a:t>
            </a:r>
          </a:p>
          <a:p>
            <a:pPr>
              <a:spcBef>
                <a:spcPct val="5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薪資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待遇</a:t>
            </a:r>
          </a:p>
          <a:p>
            <a:pPr>
              <a:spcBef>
                <a:spcPct val="50000"/>
              </a:spcBef>
              <a:buClr>
                <a:srgbClr val="990000"/>
              </a:buClr>
              <a:buFont typeface="Wingdings" pitchFamily="2" charset="2"/>
              <a:buChar char="l"/>
            </a:pPr>
            <a:r>
              <a:rPr kumimoji="0" lang="zh-TW" altLang="en-US" sz="2400" b="1" dirty="0" smtClean="0">
                <a:solidFill>
                  <a:srgbClr val="000099"/>
                </a:solidFill>
                <a:latin typeface="+mn-ea"/>
              </a:rPr>
              <a:t> 未來</a:t>
            </a:r>
            <a:r>
              <a:rPr kumimoji="0" lang="zh-TW" altLang="en-US" sz="2400" b="1" dirty="0">
                <a:solidFill>
                  <a:srgbClr val="000099"/>
                </a:solidFill>
                <a:latin typeface="+mn-ea"/>
              </a:rPr>
              <a:t>人生規劃</a:t>
            </a:r>
          </a:p>
        </p:txBody>
      </p:sp>
      <p:sp>
        <p:nvSpPr>
          <p:cNvPr id="29704" name="Rectangle 62"/>
          <p:cNvSpPr>
            <a:spLocks noChangeArrowheads="1"/>
          </p:cNvSpPr>
          <p:nvPr/>
        </p:nvSpPr>
        <p:spPr bwMode="auto">
          <a:xfrm>
            <a:off x="468313" y="836613"/>
            <a:ext cx="754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  <a:buClr>
                <a:srgbClr val="CC3300"/>
              </a:buClr>
            </a:pPr>
            <a:r>
              <a:rPr kumimoji="0" lang="en-US" altLang="zh-TW" sz="2400" b="1" dirty="0">
                <a:latin typeface="Times New Roman" pitchFamily="18" charset="0"/>
              </a:rPr>
              <a:t> </a:t>
            </a:r>
            <a:r>
              <a:rPr kumimoji="0" lang="zh-TW" altLang="en-US" sz="2400" b="1" dirty="0">
                <a:latin typeface="Times New Roman" pitchFamily="18" charset="0"/>
              </a:rPr>
              <a:t>十大主管常問問題</a:t>
            </a:r>
            <a:r>
              <a:rPr kumimoji="0" lang="zh-TW" altLang="en-US" sz="2400" b="1" dirty="0" smtClean="0">
                <a:latin typeface="Times New Roman" pitchFamily="18" charset="0"/>
              </a:rPr>
              <a:t>集</a:t>
            </a:r>
            <a:endParaRPr kumimoji="0" lang="zh-TW" altLang="en-US" sz="2400" b="1" dirty="0">
              <a:latin typeface="Times New Roman" pitchFamily="18" charset="0"/>
            </a:endParaRPr>
          </a:p>
        </p:txBody>
      </p:sp>
      <p:sp>
        <p:nvSpPr>
          <p:cNvPr id="29705" name="Rectangle 63"/>
          <p:cNvSpPr>
            <a:spLocks noChangeArrowheads="1"/>
          </p:cNvSpPr>
          <p:nvPr/>
        </p:nvSpPr>
        <p:spPr bwMode="auto">
          <a:xfrm>
            <a:off x="3786188" y="285750"/>
            <a:ext cx="180022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kumimoji="0" lang="zh-TW" altLang="en-US" sz="2800" b="1">
                <a:solidFill>
                  <a:srgbClr val="990000"/>
                </a:solidFill>
                <a:latin typeface="Times New Roman" pitchFamily="18" charset="0"/>
              </a:rPr>
              <a:t>面談技巧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pPr algn="ctr">
              <a:defRPr/>
            </a:pPr>
            <a:fld id="{5828AC97-1846-494A-966B-B28973AB934B}" type="slidenum">
              <a:rPr lang="en-US" altLang="zh-TW"/>
              <a:pPr algn="ctr">
                <a:defRPr/>
              </a:pPr>
              <a:t>28</a:t>
            </a:fld>
            <a:endParaRPr lang="en-US" altLang="zh-TW" sz="1400" dirty="0"/>
          </a:p>
        </p:txBody>
      </p:sp>
      <p:sp>
        <p:nvSpPr>
          <p:cNvPr id="953347" name="Rectangle 3"/>
          <p:cNvSpPr>
            <a:spLocks noChangeArrowheads="1"/>
          </p:cNvSpPr>
          <p:nvPr/>
        </p:nvSpPr>
        <p:spPr bwMode="auto">
          <a:xfrm>
            <a:off x="2268538" y="260350"/>
            <a:ext cx="4464050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800" b="1" dirty="0">
                <a:solidFill>
                  <a:srgbClr val="A50021"/>
                </a:solidFill>
                <a:latin typeface="+mj-ea"/>
                <a:ea typeface="+mj-ea"/>
              </a:rPr>
              <a:t>行為式面談技巧範例</a:t>
            </a:r>
          </a:p>
        </p:txBody>
      </p:sp>
      <p:sp>
        <p:nvSpPr>
          <p:cNvPr id="953351" name="AutoShape 7"/>
          <p:cNvSpPr>
            <a:spLocks noChangeArrowheads="1"/>
          </p:cNvSpPr>
          <p:nvPr/>
        </p:nvSpPr>
        <p:spPr bwMode="auto">
          <a:xfrm>
            <a:off x="1763713" y="5949950"/>
            <a:ext cx="5759450" cy="504825"/>
          </a:xfrm>
          <a:prstGeom prst="roundRect">
            <a:avLst>
              <a:gd name="adj" fmla="val 16667"/>
            </a:avLst>
          </a:prstGeom>
          <a:solidFill>
            <a:srgbClr val="993366"/>
          </a:solidFill>
          <a:ln w="158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zh-TW" altLang="en-US" sz="2800">
                <a:solidFill>
                  <a:schemeClr val="bg1"/>
                </a:solidFill>
                <a:latin typeface="新細明體" pitchFamily="18" charset="-120"/>
              </a:rPr>
              <a:t>完整的</a:t>
            </a:r>
            <a:r>
              <a:rPr kumimoji="0" lang="en-US" altLang="zh-TW" sz="2800">
                <a:solidFill>
                  <a:schemeClr val="bg1"/>
                </a:solidFill>
                <a:latin typeface="新細明體" pitchFamily="18" charset="-120"/>
              </a:rPr>
              <a:t>EAR</a:t>
            </a: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468313" y="981075"/>
            <a:ext cx="8315325" cy="1223963"/>
            <a:chOff x="295" y="618"/>
            <a:chExt cx="5238" cy="771"/>
          </a:xfrm>
        </p:grpSpPr>
        <p:sp>
          <p:nvSpPr>
            <p:cNvPr id="953352" name="Rectangle 8"/>
            <p:cNvSpPr>
              <a:spLocks noChangeArrowheads="1"/>
            </p:cNvSpPr>
            <p:nvPr/>
          </p:nvSpPr>
          <p:spPr bwMode="auto">
            <a:xfrm>
              <a:off x="793" y="845"/>
              <a:ext cx="4740" cy="310"/>
            </a:xfrm>
            <a:prstGeom prst="rect">
              <a:avLst/>
            </a:prstGeom>
            <a:noFill/>
            <a:ln w="25400">
              <a:solidFill>
                <a:srgbClr val="000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ct val="30000"/>
                </a:spcBef>
                <a:spcAft>
                  <a:spcPts val="0"/>
                </a:spcAft>
                <a:defRPr/>
              </a:pPr>
              <a:r>
                <a:rPr kumimoji="0" lang="zh-TW" altLang="en-US" sz="2000">
                  <a:latin typeface="+mn-lt"/>
                  <a:ea typeface="新細明體" charset="-120"/>
                </a:rPr>
                <a:t>請問過去這一年在工作上您遇到過最棘手的產能問題？</a:t>
              </a:r>
              <a:endParaRPr kumimoji="0" lang="zh-TW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新細明體" charset="-120"/>
              </a:endParaRPr>
            </a:p>
          </p:txBody>
        </p:sp>
        <p:sp>
          <p:nvSpPr>
            <p:cNvPr id="31760" name="Rectangle 9"/>
            <p:cNvSpPr>
              <a:spLocks noChangeArrowheads="1"/>
            </p:cNvSpPr>
            <p:nvPr/>
          </p:nvSpPr>
          <p:spPr bwMode="auto">
            <a:xfrm>
              <a:off x="295" y="618"/>
              <a:ext cx="363" cy="771"/>
            </a:xfrm>
            <a:prstGeom prst="rect">
              <a:avLst/>
            </a:prstGeom>
            <a:solidFill>
              <a:srgbClr val="000080"/>
            </a:solidFill>
            <a:ln w="158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kumimoji="0" lang="zh-TW" altLang="en-US" sz="2000">
                  <a:solidFill>
                    <a:schemeClr val="bg1"/>
                  </a:solidFill>
                  <a:latin typeface="Calibri" pitchFamily="34" charset="0"/>
                </a:rPr>
                <a:t>面</a:t>
              </a:r>
            </a:p>
            <a:p>
              <a:r>
                <a:rPr kumimoji="0" lang="zh-TW" altLang="en-US" sz="2000">
                  <a:solidFill>
                    <a:schemeClr val="bg1"/>
                  </a:solidFill>
                  <a:latin typeface="Calibri" pitchFamily="34" charset="0"/>
                </a:rPr>
                <a:t>談</a:t>
              </a:r>
            </a:p>
            <a:p>
              <a:r>
                <a:rPr kumimoji="0" lang="zh-TW" altLang="en-US" sz="2000">
                  <a:solidFill>
                    <a:schemeClr val="bg1"/>
                  </a:solidFill>
                  <a:latin typeface="Calibri" pitchFamily="34" charset="0"/>
                </a:rPr>
                <a:t>主</a:t>
              </a:r>
            </a:p>
            <a:p>
              <a:r>
                <a:rPr kumimoji="0" lang="zh-TW" altLang="en-US" sz="2000">
                  <a:solidFill>
                    <a:schemeClr val="bg1"/>
                  </a:solidFill>
                  <a:latin typeface="Calibri" pitchFamily="34" charset="0"/>
                </a:rPr>
                <a:t>管</a:t>
              </a:r>
            </a:p>
          </p:txBody>
        </p:sp>
        <p:sp>
          <p:nvSpPr>
            <p:cNvPr id="31761" name="AutoShape 10"/>
            <p:cNvSpPr>
              <a:spLocks noChangeArrowheads="1"/>
            </p:cNvSpPr>
            <p:nvPr/>
          </p:nvSpPr>
          <p:spPr bwMode="auto">
            <a:xfrm>
              <a:off x="612" y="754"/>
              <a:ext cx="227" cy="498"/>
            </a:xfrm>
            <a:prstGeom prst="homePlate">
              <a:avLst>
                <a:gd name="adj" fmla="val 25000"/>
              </a:avLst>
            </a:prstGeom>
            <a:solidFill>
              <a:srgbClr val="000080"/>
            </a:solidFill>
            <a:ln w="2540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468313" y="2492375"/>
            <a:ext cx="8243887" cy="1223963"/>
            <a:chOff x="295" y="1570"/>
            <a:chExt cx="5193" cy="771"/>
          </a:xfrm>
        </p:grpSpPr>
        <p:sp>
          <p:nvSpPr>
            <p:cNvPr id="953357" name="Rectangle 13"/>
            <p:cNvSpPr>
              <a:spLocks noChangeArrowheads="1"/>
            </p:cNvSpPr>
            <p:nvPr/>
          </p:nvSpPr>
          <p:spPr bwMode="auto">
            <a:xfrm>
              <a:off x="748" y="1570"/>
              <a:ext cx="4740" cy="72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FFCC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179388" lvl="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2000" dirty="0">
                  <a:latin typeface="新細明體" charset="-120"/>
                  <a:ea typeface="新細明體" charset="-120"/>
                </a:rPr>
                <a:t>    </a:t>
              </a:r>
            </a:p>
            <a:p>
              <a:pPr marL="179388" lvl="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2000" dirty="0">
                  <a:latin typeface="新細明體" charset="-120"/>
                  <a:ea typeface="新細明體" charset="-120"/>
                </a:rPr>
                <a:t>    </a:t>
              </a:r>
              <a:r>
                <a:rPr kumimoji="0" lang="zh-TW" altLang="en-US" sz="2000">
                  <a:latin typeface="新細明體" charset="-120"/>
                  <a:ea typeface="新細明體" charset="-120"/>
                </a:rPr>
                <a:t>去年上半年生產線機器連續三個月經常發生偶發性的跳機事   </a:t>
              </a:r>
            </a:p>
            <a:p>
              <a:pPr marL="179388" lvl="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000">
                  <a:latin typeface="新細明體" charset="-120"/>
                  <a:ea typeface="新細明體" charset="-120"/>
                </a:rPr>
                <a:t>    件，增加設備人員的工作量，同時降低</a:t>
              </a:r>
              <a:r>
                <a:rPr kumimoji="0" lang="en-US" altLang="zh-TW" sz="2000" dirty="0">
                  <a:latin typeface="新細明體" charset="-120"/>
                  <a:ea typeface="新細明體" charset="-120"/>
                </a:rPr>
                <a:t>30%</a:t>
              </a:r>
              <a:r>
                <a:rPr kumimoji="0" lang="zh-TW" altLang="en-US" sz="2000">
                  <a:latin typeface="新細明體" charset="-120"/>
                  <a:ea typeface="新細明體" charset="-120"/>
                </a:rPr>
                <a:t>的產能，嚴重影</a:t>
              </a:r>
            </a:p>
            <a:p>
              <a:pPr marL="179388" lvl="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000">
                  <a:latin typeface="新細明體" charset="-120"/>
                  <a:ea typeface="新細明體" charset="-120"/>
                </a:rPr>
                <a:t>    響客戶交期。</a:t>
              </a:r>
            </a:p>
            <a:p>
              <a:pPr fontAlgn="auto">
                <a:spcBef>
                  <a:spcPct val="30000"/>
                </a:spcBef>
                <a:spcAft>
                  <a:spcPts val="0"/>
                </a:spcAft>
                <a:defRPr/>
              </a:pPr>
              <a:endParaRPr kumimoji="0" lang="en-US" altLang="zh-TW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新細明體" charset="-120"/>
                <a:ea typeface="新細明體" charset="-120"/>
              </a:endParaRPr>
            </a:p>
          </p:txBody>
        </p:sp>
        <p:sp>
          <p:nvSpPr>
            <p:cNvPr id="31757" name="Rectangle 11"/>
            <p:cNvSpPr>
              <a:spLocks noChangeArrowheads="1"/>
            </p:cNvSpPr>
            <p:nvPr/>
          </p:nvSpPr>
          <p:spPr bwMode="auto">
            <a:xfrm>
              <a:off x="295" y="1570"/>
              <a:ext cx="363" cy="771"/>
            </a:xfrm>
            <a:prstGeom prst="rect">
              <a:avLst/>
            </a:prstGeom>
            <a:solidFill>
              <a:srgbClr val="FFCC00"/>
            </a:solidFill>
            <a:ln w="158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kumimoji="0" lang="zh-TW" altLang="en-US" sz="2000">
                  <a:solidFill>
                    <a:schemeClr val="bg1"/>
                  </a:solidFill>
                  <a:latin typeface="Calibri" pitchFamily="34" charset="0"/>
                </a:rPr>
                <a:t>應</a:t>
              </a:r>
            </a:p>
            <a:p>
              <a:r>
                <a:rPr kumimoji="0" lang="zh-TW" altLang="en-US" sz="2000">
                  <a:solidFill>
                    <a:schemeClr val="bg1"/>
                  </a:solidFill>
                  <a:latin typeface="Calibri" pitchFamily="34" charset="0"/>
                </a:rPr>
                <a:t>徵</a:t>
              </a:r>
            </a:p>
            <a:p>
              <a:r>
                <a:rPr kumimoji="0" lang="zh-TW" altLang="en-US" sz="2000">
                  <a:solidFill>
                    <a:schemeClr val="bg1"/>
                  </a:solidFill>
                  <a:latin typeface="Calibri" pitchFamily="34" charset="0"/>
                </a:rPr>
                <a:t>者</a:t>
              </a:r>
            </a:p>
          </p:txBody>
        </p:sp>
        <p:sp>
          <p:nvSpPr>
            <p:cNvPr id="31758" name="AutoShape 12"/>
            <p:cNvSpPr>
              <a:spLocks noChangeArrowheads="1"/>
            </p:cNvSpPr>
            <p:nvPr/>
          </p:nvSpPr>
          <p:spPr bwMode="auto">
            <a:xfrm>
              <a:off x="612" y="1706"/>
              <a:ext cx="227" cy="498"/>
            </a:xfrm>
            <a:prstGeom prst="homePlate">
              <a:avLst>
                <a:gd name="adj" fmla="val 25000"/>
              </a:avLst>
            </a:prstGeom>
            <a:solidFill>
              <a:srgbClr val="FFCC00"/>
            </a:solidFill>
            <a:ln w="2540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</p:grpSp>
      <p:sp>
        <p:nvSpPr>
          <p:cNvPr id="953358" name="Rectangle 14"/>
          <p:cNvSpPr>
            <a:spLocks noChangeArrowheads="1"/>
          </p:cNvSpPr>
          <p:nvPr/>
        </p:nvSpPr>
        <p:spPr bwMode="auto">
          <a:xfrm>
            <a:off x="1187450" y="3860800"/>
            <a:ext cx="7524750" cy="863600"/>
          </a:xfrm>
          <a:prstGeom prst="rect">
            <a:avLst/>
          </a:prstGeom>
          <a:solidFill>
            <a:schemeClr val="bg1"/>
          </a:solidFill>
          <a:ln w="254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179388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dirty="0">
                <a:latin typeface="新細明體" charset="-120"/>
                <a:ea typeface="新細明體" charset="-120"/>
              </a:rPr>
              <a:t>   </a:t>
            </a:r>
          </a:p>
          <a:p>
            <a:pPr marL="179388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dirty="0">
                <a:latin typeface="新細明體" charset="-120"/>
                <a:ea typeface="新細明體" charset="-120"/>
              </a:rPr>
              <a:t>   </a:t>
            </a:r>
            <a:r>
              <a:rPr kumimoji="0" lang="zh-TW" altLang="en-US" sz="2000">
                <a:latin typeface="新細明體" charset="-120"/>
                <a:ea typeface="新細明體" charset="-120"/>
              </a:rPr>
              <a:t>當時雖然訂單很多，我還是決定停機作徹底檢查，因此我們 </a:t>
            </a:r>
          </a:p>
          <a:p>
            <a:pPr marL="179388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>
                <a:latin typeface="新細明體" charset="-120"/>
                <a:ea typeface="新細明體" charset="-120"/>
              </a:rPr>
              <a:t>   積極與客戶溝通取得延後交貨協議，同時請友廠協助。</a:t>
            </a:r>
          </a:p>
          <a:p>
            <a:pPr marL="179388" lvl="1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sz="2000" dirty="0">
              <a:effectLst>
                <a:outerShdw blurRad="38100" dist="38100" dir="2700000" algn="tl">
                  <a:srgbClr val="C0C0C0"/>
                </a:outerShdw>
              </a:effectLst>
              <a:latin typeface="新細明體" charset="-120"/>
              <a:ea typeface="新細明體" charset="-120"/>
            </a:endParaRPr>
          </a:p>
        </p:txBody>
      </p:sp>
      <p:sp>
        <p:nvSpPr>
          <p:cNvPr id="953360" name="Rectangle 16"/>
          <p:cNvSpPr>
            <a:spLocks noChangeArrowheads="1"/>
          </p:cNvSpPr>
          <p:nvPr/>
        </p:nvSpPr>
        <p:spPr bwMode="auto">
          <a:xfrm>
            <a:off x="1187450" y="4941888"/>
            <a:ext cx="7524750" cy="863600"/>
          </a:xfrm>
          <a:prstGeom prst="rect">
            <a:avLst/>
          </a:prstGeom>
          <a:solidFill>
            <a:schemeClr val="bg1"/>
          </a:solidFill>
          <a:ln w="254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zh-TW" sz="2000">
                <a:latin typeface="Calibri" pitchFamily="34" charset="0"/>
              </a:rPr>
              <a:t>  </a:t>
            </a:r>
            <a:r>
              <a:rPr kumimoji="0" lang="zh-TW" altLang="en-US" sz="2000">
                <a:latin typeface="Calibri" pitchFamily="34" charset="0"/>
              </a:rPr>
              <a:t>經過二十天的整修，跳機事件已排除，產能也恢復正常水準。</a:t>
            </a:r>
          </a:p>
        </p:txBody>
      </p:sp>
      <p:sp>
        <p:nvSpPr>
          <p:cNvPr id="953362" name="WordArt 18"/>
          <p:cNvSpPr>
            <a:spLocks noChangeArrowheads="1" noChangeShapeType="1" noTextEdit="1"/>
          </p:cNvSpPr>
          <p:nvPr/>
        </p:nvSpPr>
        <p:spPr bwMode="auto">
          <a:xfrm>
            <a:off x="8304213" y="2857500"/>
            <a:ext cx="638175" cy="561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TW" sz="3600" kern="10" spc="720">
                <a:ln w="9525">
                  <a:noFill/>
                  <a:round/>
                  <a:headEnd/>
                  <a:tailEnd/>
                </a:ln>
                <a:solidFill>
                  <a:srgbClr val="CC33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Wide Latin"/>
              </a:rPr>
              <a:t>E</a:t>
            </a:r>
            <a:endParaRPr lang="zh-TW" altLang="en-US" sz="3600" kern="10" spc="720">
              <a:ln w="9525">
                <a:noFill/>
                <a:round/>
                <a:headEnd/>
                <a:tailEnd/>
              </a:ln>
              <a:solidFill>
                <a:srgbClr val="CC330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Wide Latin"/>
            </a:endParaRPr>
          </a:p>
        </p:txBody>
      </p:sp>
      <p:sp>
        <p:nvSpPr>
          <p:cNvPr id="953363" name="WordArt 19"/>
          <p:cNvSpPr>
            <a:spLocks noChangeArrowheads="1" noChangeShapeType="1" noTextEdit="1"/>
          </p:cNvSpPr>
          <p:nvPr/>
        </p:nvSpPr>
        <p:spPr bwMode="auto">
          <a:xfrm>
            <a:off x="8343900" y="3933825"/>
            <a:ext cx="711200" cy="633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TW" sz="3600" kern="10" spc="720">
                <a:ln w="9525">
                  <a:noFill/>
                  <a:round/>
                  <a:headEnd/>
                  <a:tailEnd/>
                </a:ln>
                <a:solidFill>
                  <a:srgbClr val="CC33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Wide Latin"/>
              </a:rPr>
              <a:t>A</a:t>
            </a:r>
            <a:endParaRPr lang="zh-TW" altLang="en-US" sz="3600" kern="10" spc="720">
              <a:ln w="9525">
                <a:noFill/>
                <a:round/>
                <a:headEnd/>
                <a:tailEnd/>
              </a:ln>
              <a:solidFill>
                <a:srgbClr val="CC330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Wide Latin"/>
            </a:endParaRPr>
          </a:p>
        </p:txBody>
      </p:sp>
      <p:sp>
        <p:nvSpPr>
          <p:cNvPr id="953364" name="WordArt 20"/>
          <p:cNvSpPr>
            <a:spLocks noChangeArrowheads="1" noChangeShapeType="1" noTextEdit="1"/>
          </p:cNvSpPr>
          <p:nvPr/>
        </p:nvSpPr>
        <p:spPr bwMode="auto">
          <a:xfrm>
            <a:off x="8342313" y="5046663"/>
            <a:ext cx="692150" cy="633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TW" sz="3600" kern="10" spc="720">
                <a:ln w="9525">
                  <a:noFill/>
                  <a:round/>
                  <a:headEnd/>
                  <a:tailEnd/>
                </a:ln>
                <a:solidFill>
                  <a:srgbClr val="CC33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Wide Latin"/>
              </a:rPr>
              <a:t>R</a:t>
            </a:r>
            <a:endParaRPr lang="zh-TW" altLang="en-US" sz="3600" kern="10" spc="720">
              <a:ln w="9525">
                <a:noFill/>
                <a:round/>
                <a:headEnd/>
                <a:tailEnd/>
              </a:ln>
              <a:solidFill>
                <a:srgbClr val="CC330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Wide Latin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53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53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5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5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5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53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3351" grpId="0" animBg="1"/>
      <p:bldP spid="953358" grpId="0" animBg="1"/>
      <p:bldP spid="953360" grpId="0" animBg="1"/>
      <p:bldP spid="953362" grpId="0" animBg="1"/>
      <p:bldP spid="953363" grpId="0" animBg="1"/>
      <p:bldP spid="95336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b="1" dirty="0" smtClean="0">
                <a:solidFill>
                  <a:srgbClr val="C00000"/>
                </a:solidFill>
              </a:rPr>
              <a:t>職場重生術</a:t>
            </a:r>
            <a:endParaRPr lang="zh-TW" altLang="en-US" sz="3200" b="1" dirty="0">
              <a:solidFill>
                <a:srgbClr val="C0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00100" y="1500174"/>
            <a:ext cx="732951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先求有，再求好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創造並把握可能的工作機會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努力展現個人價值及求職意願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時常檢視自己，發揮優點，改善弱點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l"/>
            </a:pPr>
            <a:r>
              <a:rPr lang="zh-TW" altLang="en-US" b="1" dirty="0" smtClean="0">
                <a:solidFill>
                  <a:srgbClr val="0070C0"/>
                </a:solidFill>
              </a:rPr>
              <a:t> 善用工作資源，努力充電學習</a:t>
            </a:r>
            <a:endParaRPr lang="en-US" altLang="zh-TW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矩形 4"/>
          <p:cNvSpPr/>
          <p:nvPr/>
        </p:nvSpPr>
        <p:spPr>
          <a:xfrm>
            <a:off x="403525" y="980661"/>
            <a:ext cx="8358246" cy="3143272"/>
          </a:xfrm>
          <a:prstGeom prst="roundRect">
            <a:avLst/>
          </a:prstGeom>
          <a:noFill/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5214942" y="5429264"/>
            <a:ext cx="3571875" cy="11080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TW" sz="6600" b="1" dirty="0">
                <a:solidFill>
                  <a:srgbClr val="990000"/>
                </a:solidFill>
                <a:latin typeface="Monotype Corsiva" pitchFamily="66" charset="0"/>
              </a:rPr>
              <a:t>Thank You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1643050"/>
            <a:ext cx="7643866" cy="240065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4800" b="1" dirty="0" smtClean="0">
                <a:solidFill>
                  <a:srgbClr val="990000"/>
                </a:solidFill>
              </a:rPr>
              <a:t>機會永遠留給準備好的人</a:t>
            </a:r>
            <a:endParaRPr lang="en-US" altLang="zh-TW" sz="4800" b="1" dirty="0" smtClean="0">
              <a:solidFill>
                <a:srgbClr val="9900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rgbClr val="0070C0"/>
                </a:solidFill>
              </a:rPr>
              <a:t>Opportunity favors the prepared mind。</a:t>
            </a:r>
            <a:endParaRPr lang="en-US" altLang="zh-TW" sz="2800" dirty="0" smtClean="0">
              <a:solidFill>
                <a:srgbClr val="0070C0"/>
              </a:solidFill>
            </a:endParaRPr>
          </a:p>
          <a:p>
            <a:pPr>
              <a:spcBef>
                <a:spcPct val="50000"/>
              </a:spcBef>
            </a:pPr>
            <a:endParaRPr lang="en-US" altLang="zh-TW" sz="2000" dirty="0" smtClean="0"/>
          </a:p>
          <a:p>
            <a:pPr>
              <a:spcBef>
                <a:spcPct val="50000"/>
              </a:spcBef>
            </a:pPr>
            <a:r>
              <a:rPr lang="zh-TW" altLang="en-US" sz="2000" dirty="0" smtClean="0"/>
              <a:t>                                                 巴斯德</a:t>
            </a:r>
            <a:r>
              <a:rPr lang="en-US" altLang="zh-TW" sz="2000" dirty="0" smtClean="0"/>
              <a:t>(</a:t>
            </a:r>
            <a:r>
              <a:rPr lang="en-US" sz="2000" dirty="0" smtClean="0"/>
              <a:t>Louis Pasteur，1822~1895)</a:t>
            </a:r>
            <a:endParaRPr kumimoji="0" lang="en-US" altLang="zh-TW" sz="2800" b="1" dirty="0">
              <a:solidFill>
                <a:srgbClr val="990000"/>
              </a:solidFill>
              <a:latin typeface="Monotype Corsiva" pitchFamily="66" charset="0"/>
            </a:endParaRPr>
          </a:p>
        </p:txBody>
      </p:sp>
      <p:pic>
        <p:nvPicPr>
          <p:cNvPr id="6" name="圖片 5" descr="a3175a1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937341">
            <a:off x="520498" y="3438053"/>
            <a:ext cx="2360423" cy="1520302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angle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2703</Words>
  <Application>Microsoft Office PowerPoint</Application>
  <PresentationFormat>如螢幕大小 (4:3)</PresentationFormat>
  <Paragraphs>386</Paragraphs>
  <Slides>30</Slides>
  <Notes>6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32" baseType="lpstr">
      <vt:lpstr>Office 佈景主題</vt:lpstr>
      <vt:lpstr>多媒體項目</vt:lpstr>
      <vt:lpstr> </vt:lpstr>
      <vt:lpstr>顧問簡介 </vt:lpstr>
      <vt:lpstr>讓職場「空窗期」變成「強身期」</vt:lpstr>
      <vt:lpstr>掌握職場發展的關鍵要素</vt:lpstr>
      <vt:lpstr>全球產業趨勢</vt:lpstr>
      <vt:lpstr>ECFA對台灣產業的影響</vt:lpstr>
      <vt:lpstr>台灣產業變化</vt:lpstr>
      <vt:lpstr>台灣六大促進產業(1/2)</vt:lpstr>
      <vt:lpstr>台灣六大促進產業(2/2)</vt:lpstr>
      <vt:lpstr>人力市場趨勢</vt:lpstr>
      <vt:lpstr>投影片 11</vt:lpstr>
      <vt:lpstr>投影片 12</vt:lpstr>
      <vt:lpstr>您的職場優勢在哪裡？</vt:lpstr>
      <vt:lpstr>讓職場「空窗期」變成「強身期」</vt:lpstr>
      <vt:lpstr>投影片 15</vt:lpstr>
      <vt:lpstr>投影片 16</vt:lpstr>
      <vt:lpstr>投影片 17</vt:lpstr>
      <vt:lpstr>投影片 18</vt:lpstr>
      <vt:lpstr>投影片 19</vt:lpstr>
      <vt:lpstr>投影片 20</vt:lpstr>
      <vt:lpstr>面試的目的 </vt:lpstr>
      <vt:lpstr>企業面談進行程序</vt:lpstr>
      <vt:lpstr>投影片 23</vt:lpstr>
      <vt:lpstr>投影片 24</vt:lpstr>
      <vt:lpstr>問題的種類</vt:lpstr>
      <vt:lpstr>投影片 26</vt:lpstr>
      <vt:lpstr>投影片 27</vt:lpstr>
      <vt:lpstr>投影片 28</vt:lpstr>
      <vt:lpstr>職場重生術</vt:lpstr>
      <vt:lpstr>投影片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2010致勝求職術</dc:title>
  <dc:creator>Keanu</dc:creator>
  <cp:lastModifiedBy>asus</cp:lastModifiedBy>
  <cp:revision>72</cp:revision>
  <dcterms:created xsi:type="dcterms:W3CDTF">2010-03-27T01:59:21Z</dcterms:created>
  <dcterms:modified xsi:type="dcterms:W3CDTF">2012-01-11T06:34:43Z</dcterms:modified>
</cp:coreProperties>
</file>